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9"/>
  </p:notesMasterIdLst>
  <p:sldIdLst>
    <p:sldId id="543" r:id="rId4"/>
    <p:sldId id="583" r:id="rId5"/>
    <p:sldId id="530" r:id="rId6"/>
    <p:sldId id="579" r:id="rId7"/>
    <p:sldId id="531" r:id="rId8"/>
    <p:sldId id="516" r:id="rId9"/>
    <p:sldId id="437" r:id="rId10"/>
    <p:sldId id="517" r:id="rId11"/>
    <p:sldId id="439" r:id="rId12"/>
    <p:sldId id="581" r:id="rId13"/>
    <p:sldId id="523" r:id="rId14"/>
    <p:sldId id="580" r:id="rId15"/>
    <p:sldId id="519" r:id="rId16"/>
    <p:sldId id="532" r:id="rId17"/>
    <p:sldId id="468" r:id="rId18"/>
    <p:sldId id="395" r:id="rId19"/>
    <p:sldId id="396" r:id="rId20"/>
    <p:sldId id="397" r:id="rId21"/>
    <p:sldId id="584" r:id="rId22"/>
    <p:sldId id="398" r:id="rId23"/>
    <p:sldId id="400" r:id="rId24"/>
    <p:sldId id="585" r:id="rId25"/>
    <p:sldId id="444" r:id="rId26"/>
    <p:sldId id="586" r:id="rId27"/>
    <p:sldId id="587" r:id="rId28"/>
    <p:sldId id="588" r:id="rId29"/>
    <p:sldId id="589" r:id="rId30"/>
    <p:sldId id="434" r:id="rId31"/>
    <p:sldId id="435" r:id="rId32"/>
    <p:sldId id="289" r:id="rId33"/>
    <p:sldId id="332" r:id="rId34"/>
    <p:sldId id="333" r:id="rId35"/>
    <p:sldId id="334" r:id="rId36"/>
    <p:sldId id="443" r:id="rId37"/>
    <p:sldId id="335" r:id="rId38"/>
    <p:sldId id="336" r:id="rId39"/>
    <p:sldId id="375" r:id="rId40"/>
    <p:sldId id="374" r:id="rId41"/>
    <p:sldId id="373" r:id="rId42"/>
    <p:sldId id="410" r:id="rId43"/>
    <p:sldId id="545" r:id="rId44"/>
    <p:sldId id="593" r:id="rId45"/>
    <p:sldId id="594" r:id="rId46"/>
    <p:sldId id="534" r:id="rId47"/>
    <p:sldId id="527" r:id="rId48"/>
    <p:sldId id="472" r:id="rId49"/>
    <p:sldId id="535" r:id="rId50"/>
    <p:sldId id="528" r:id="rId51"/>
    <p:sldId id="536" r:id="rId52"/>
    <p:sldId id="595" r:id="rId53"/>
    <p:sldId id="537" r:id="rId54"/>
    <p:sldId id="529" r:id="rId55"/>
    <p:sldId id="582" r:id="rId56"/>
    <p:sldId id="440" r:id="rId57"/>
    <p:sldId id="520" r:id="rId58"/>
    <p:sldId id="467" r:id="rId59"/>
    <p:sldId id="514" r:id="rId60"/>
    <p:sldId id="290" r:id="rId61"/>
    <p:sldId id="338" r:id="rId62"/>
    <p:sldId id="377" r:id="rId63"/>
    <p:sldId id="339" r:id="rId64"/>
    <p:sldId id="340" r:id="rId65"/>
    <p:sldId id="341" r:id="rId66"/>
    <p:sldId id="411" r:id="rId67"/>
    <p:sldId id="466" r:id="rId68"/>
    <p:sldId id="515" r:id="rId69"/>
    <p:sldId id="424" r:id="rId70"/>
    <p:sldId id="596" r:id="rId71"/>
    <p:sldId id="292" r:id="rId72"/>
    <p:sldId id="344" r:id="rId73"/>
    <p:sldId id="378" r:id="rId74"/>
    <p:sldId id="413" r:id="rId75"/>
    <p:sldId id="412" r:id="rId76"/>
    <p:sldId id="421" r:id="rId77"/>
    <p:sldId id="422" r:id="rId78"/>
    <p:sldId id="423" r:id="rId79"/>
    <p:sldId id="521" r:id="rId80"/>
    <p:sldId id="522" r:id="rId81"/>
    <p:sldId id="598" r:id="rId82"/>
    <p:sldId id="499" r:id="rId83"/>
    <p:sldId id="599" r:id="rId84"/>
    <p:sldId id="474" r:id="rId85"/>
    <p:sldId id="518" r:id="rId86"/>
    <p:sldId id="601" r:id="rId87"/>
    <p:sldId id="477" r:id="rId88"/>
    <p:sldId id="602" r:id="rId89"/>
    <p:sldId id="479" r:id="rId90"/>
    <p:sldId id="484" r:id="rId91"/>
    <p:sldId id="603" r:id="rId92"/>
    <p:sldId id="485" r:id="rId93"/>
    <p:sldId id="486" r:id="rId94"/>
    <p:sldId id="487" r:id="rId95"/>
    <p:sldId id="548" r:id="rId96"/>
    <p:sldId id="549" r:id="rId97"/>
    <p:sldId id="550" r:id="rId98"/>
    <p:sldId id="488" r:id="rId99"/>
    <p:sldId id="489" r:id="rId100"/>
    <p:sldId id="490" r:id="rId101"/>
    <p:sldId id="491" r:id="rId102"/>
    <p:sldId id="552" r:id="rId103"/>
    <p:sldId id="553" r:id="rId104"/>
    <p:sldId id="492" r:id="rId105"/>
    <p:sldId id="554" r:id="rId106"/>
    <p:sldId id="555" r:id="rId107"/>
    <p:sldId id="556" r:id="rId108"/>
    <p:sldId id="441" r:id="rId109"/>
    <p:sldId id="449" r:id="rId110"/>
    <p:sldId id="448" r:id="rId111"/>
    <p:sldId id="604" r:id="rId112"/>
    <p:sldId id="558" r:id="rId113"/>
    <p:sldId id="605" r:id="rId114"/>
    <p:sldId id="606" r:id="rId115"/>
    <p:sldId id="345" r:id="rId116"/>
    <p:sldId id="346" r:id="rId117"/>
    <p:sldId id="380" r:id="rId118"/>
    <p:sldId id="559" r:id="rId119"/>
    <p:sldId id="607" r:id="rId120"/>
    <p:sldId id="294" r:id="rId121"/>
    <p:sldId id="347" r:id="rId122"/>
    <p:sldId id="348" r:id="rId123"/>
    <p:sldId id="561" r:id="rId124"/>
    <p:sldId id="295" r:id="rId125"/>
    <p:sldId id="608" r:id="rId126"/>
    <p:sldId id="349" r:id="rId127"/>
    <p:sldId id="350" r:id="rId128"/>
    <p:sldId id="565" r:id="rId129"/>
    <p:sldId id="566" r:id="rId130"/>
    <p:sldId id="567" r:id="rId131"/>
    <p:sldId id="296" r:id="rId132"/>
    <p:sldId id="609" r:id="rId133"/>
    <p:sldId id="446" r:id="rId134"/>
    <p:sldId id="564" r:id="rId135"/>
    <p:sldId id="420" r:id="rId136"/>
    <p:sldId id="447" r:id="rId137"/>
    <p:sldId id="353" r:id="rId13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10000"/>
      </a:lnSpc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10000"/>
      </a:lnSpc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10000"/>
      </a:lnSpc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10000"/>
      </a:lnSpc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10000"/>
      </a:lnSpc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10000"/>
      </a:lnSpc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10000"/>
      </a:lnSpc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10000"/>
      </a:lnSpc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10000"/>
      </a:lnSpc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9" d="100"/>
          <a:sy n="89" d="100"/>
        </p:scale>
        <p:origin x="-1410" y="-51"/>
      </p:cViewPr>
      <p:guideLst>
        <p:guide orient="horz" pos="2160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2" Type="http://schemas.openxmlformats.org/officeDocument/2006/relationships/tableStyles" Target="tableStyles.xml"/><Relationship Id="rId141" Type="http://schemas.openxmlformats.org/officeDocument/2006/relationships/viewProps" Target="viewProps.xml"/><Relationship Id="rId140" Type="http://schemas.openxmlformats.org/officeDocument/2006/relationships/presProps" Target="presProps.xml"/><Relationship Id="rId14" Type="http://schemas.openxmlformats.org/officeDocument/2006/relationships/slide" Target="slides/slide11.xml"/><Relationship Id="rId139" Type="http://schemas.openxmlformats.org/officeDocument/2006/relationships/notesMaster" Target="notesMasters/notesMaster1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fld id="{E52C228D-BFB2-4D61-9317-26B89ABB056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Rot="1"/>
          </p:cNvSpPr>
          <p:nvPr>
            <p:ph type="body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7695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769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7695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://baike.baidu.com/view/18707.htm" TargetMode="External"/><Relationship Id="rId1" Type="http://schemas.openxmlformats.org/officeDocument/2006/relationships/hyperlink" Target="http://baike.baidu.com/view/158114.htm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image" Target="../media/image42.jpe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png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hyperlink" Target="&#27665;&#20048;&#22235;&#37325;&#22863;&#12304;&#27743;&#21335;&#19997;&#31481;&#183;&#20013;&#33457;&#20845;&#26495;&#12305;&#36213;&#23506;&#38451;&#24072;&#29983;.flv" TargetMode="Externa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jpeg"/><Relationship Id="rId2" Type="http://schemas.openxmlformats.org/officeDocument/2006/relationships/image" Target="../media/image34.jpeg"/><Relationship Id="rId1" Type="http://schemas.openxmlformats.org/officeDocument/2006/relationships/image" Target="../media/image51.jpe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jpeg"/><Relationship Id="rId1" Type="http://schemas.openxmlformats.org/officeDocument/2006/relationships/hyperlink" Target="&#24291;&#26481;&#38899;&#27138;&#12304;&#38632;&#25171;&#33453;&#34121;&#12305;&#21129;&#40718;&#26126;&#12308;&#39640;&#32993;&#28436;&#22863;&#12309;.flv" TargetMode="Externa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jpeg"/><Relationship Id="rId1" Type="http://schemas.openxmlformats.org/officeDocument/2006/relationships/hyperlink" Target="&#24291;&#26481;&#38899;&#27138;&#27493;&#27493;&#39640;&#39640;&#28165;&#29256;&#35222;&#38971;_flv.f4v" TargetMode="Externa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jpeg"/><Relationship Id="rId1" Type="http://schemas.openxmlformats.org/officeDocument/2006/relationships/hyperlink" Target="&#27827;&#21271;&#21561;&#27468;%20&#23567;&#25918;&#39540;&#65288;&#39640;&#28165;&#65289;.flv" TargetMode="Externa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2.png"/><Relationship Id="rId1" Type="http://schemas.openxmlformats.org/officeDocument/2006/relationships/hyperlink" Target="&#27827;&#21271;&#21561;&#27468;%20&#23567;&#25918;&#39540;&#65288;&#39640;&#28165;&#65289;.flv" TargetMode="Externa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jpeg"/><Relationship Id="rId1" Type="http://schemas.openxmlformats.org/officeDocument/2006/relationships/hyperlink" Target="&#23559;&#36557;&#20196;(&#34311;&#21335;&#21561;&#25171;&#27138;).flv" TargetMode="Externa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jpeg"/><Relationship Id="rId1" Type="http://schemas.openxmlformats.org/officeDocument/2006/relationships/hyperlink" Target="&#25171;&#20987;&#20048;&#21512;&#22863;&#12298;&#40493;&#23376;&#25292;&#22068;&#12299;&#28895;&#21488;&#33402;&#26657;&#27665;&#20048;&#22242;&#28436;&#22863;.flv" TargetMode="Externa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30.xml"/></Relationships>
</file>

<file path=ppt/slides/_rels/slide1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0.jpeg"/><Relationship Id="rId2" Type="http://schemas.openxmlformats.org/officeDocument/2006/relationships/hyperlink" Target="&#26149;&#27743;&#33457;&#26376;&#22812;%20-%20&#27665;&#27138;&#21512;&#22863;%20&#19990;&#19978;&#21807;&#19968;&#26368;&#32654;&#30340;&#29256;&#26412;&#25512;&#34214;.flv" TargetMode="External"/><Relationship Id="rId1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hyperlink" Target="http://baike.sogou.com/lemma/ShowInnerLink.htm?lemmaId=485313&amp;ss_c=ssc.citiao.link" TargetMode="External"/><Relationship Id="rId8" Type="http://schemas.openxmlformats.org/officeDocument/2006/relationships/hyperlink" Target="http://baike.sogou.com/lemma/ShowInnerLink.htm?lemmaId=6562" TargetMode="External"/><Relationship Id="rId7" Type="http://schemas.openxmlformats.org/officeDocument/2006/relationships/hyperlink" Target="http://baike.sogou.com/lemma/ShowInnerLink.htm?lemmaId=2804991&amp;ss_c=ssc.citiao.link" TargetMode="External"/><Relationship Id="rId6" Type="http://schemas.openxmlformats.org/officeDocument/2006/relationships/hyperlink" Target="http://baike.sogou.com/lemma/ShowInnerLink.htm?lemmaId=714241&amp;ss_c=ssc.citiao.link" TargetMode="External"/><Relationship Id="rId5" Type="http://schemas.openxmlformats.org/officeDocument/2006/relationships/hyperlink" Target="http://baike.sogou.com/lemma/ShowInnerLink.htm?lemmaId=192624&amp;ss_c=ssc.citiao.link" TargetMode="External"/><Relationship Id="rId4" Type="http://schemas.openxmlformats.org/officeDocument/2006/relationships/hyperlink" Target="http://baike.sogou.com/lemma/ShowInnerLink.htm?lemmaId=191911&amp;ss_c=ssc.citiao.link" TargetMode="External"/><Relationship Id="rId3" Type="http://schemas.openxmlformats.org/officeDocument/2006/relationships/hyperlink" Target="http://baike.sogou.com/lemma/ShowInnerLink.htm?lemmaId=790626&amp;ss_c=ssc.citiao.link" TargetMode="External"/><Relationship Id="rId2" Type="http://schemas.openxmlformats.org/officeDocument/2006/relationships/hyperlink" Target="http://baike.sogou.com/lemma/ShowInnerLink.htm?lemmaId=7955472" TargetMode="External"/><Relationship Id="rId12" Type="http://schemas.openxmlformats.org/officeDocument/2006/relationships/slideLayout" Target="../slideLayouts/slideLayout7.xml"/><Relationship Id="rId11" Type="http://schemas.openxmlformats.org/officeDocument/2006/relationships/hyperlink" Target="http://baike.sogou.com/lemma/ShowInnerLink.htm?lemmaId=7712311" TargetMode="External"/><Relationship Id="rId10" Type="http://schemas.openxmlformats.org/officeDocument/2006/relationships/hyperlink" Target="http://baike.sogou.com/lemma/ShowInnerLink.htm?lemmaId=192325&amp;ss_c=ssc.citiao.link" TargetMode="External"/><Relationship Id="rId1" Type="http://schemas.openxmlformats.org/officeDocument/2006/relationships/hyperlink" Target="http://baike.sogou.com/lemma/ShowInnerLink.htm?lemmaId=27224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hyperlink" Target="&#24314;&#20826;90&#21608;&#24180;&#20108;&#32993;&#26354;&#12298;&#20108;&#27849;&#26144;&#26376;&#12299;&#23435;&#39134;.flv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hyperlink" Target="file:///D:\&#24314;&#20826;90&#21608;&#24180;&#20108;&#32993;&#26354;&#12298;&#20108;&#27849;&#26144;&#26376;&#12299;&#23435;&#39134;.flv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hyperlink" Target="&#23435;&#39134;&#20108;&#32993;&#26354;&#12298;&#20809;&#26126;&#34892;&#12299;.flv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&#20108;&#32993;%20&#36187;&#39532;.mp3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13.&#20140;&#32993;%20-%20&#22812;&#28145;&#27785;.mp3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jpeg"/><Relationship Id="rId1" Type="http://schemas.openxmlformats.org/officeDocument/2006/relationships/hyperlink" Target="&#23435;&#39134;&#39640;&#32993;&#28436;&#22863;&#12298;&#24179;&#28246;&#31179;&#26376;&#12299;.fl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&#39532;&#22836;&#29748;&#29420;&#22863;%20&#32654;&#20029;&#30340;&#33609;&#21407;&#25105;&#30340;&#23478;&#12298;&#19990;&#30028;&#37329;&#29645;&#34255;&#29256;&#12299;_&#26631;&#28165;.flv" TargetMode="External"/><Relationship Id="rId1" Type="http://schemas.openxmlformats.org/officeDocument/2006/relationships/hyperlink" Target="&#21016;&#29577;&#26126;%20&#39532;&#22836;&#29748;&#29420;&#22863;%20%20&#40511;&#38593;_&#26631;&#28165;.flv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hyperlink" Target="&#28180;&#33311;&#21809;&#26202;.MP3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&#21556;&#29577;&#38686;&#29749;&#29750;&#29420;&#22863;&#8212;&#8212;&#27721;&#23467;&#31179;&#26376;.flv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09&#21476;&#26354;&#12298;&#21313;&#38754;&#22475;&#20239;&#12299;&#65292;&#21016;&#24503;&#28023;_&#29749;&#29750;.flv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hyperlink" Target="&#29749;&#29750;&#29420;&#22863;&#65306;&#38451;&#26149;&#30333;&#38634;_&#26631;&#28165;.flv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&#25196;&#29748;&#29420;&#22863;&#12304;&#27849;&#27700;&#21486;&#21658;&#21709;&#12305;&#29579;&#25991;&#31036;.flv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&#25196;&#29748;&#29420;&#22863;&#12304;&#27849;&#27700;&#21486;&#21658;&#21709;&#12305;&#29579;&#25991;&#31036;.flv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jpe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&#22993;&#33487;&#34892;&#65288;&#20446;&#36874;&#21457;&#31515;&#23376;&#28436;&#22863;).flv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1" Type="http://schemas.openxmlformats.org/officeDocument/2006/relationships/hyperlink" Target="&#21916;&#30456;&#36898;%20-%20&#31515;&#23376;&#29420;&#22863;&#65306;&#25140;&#20122;%20-%20Live(2008&#29579;&#23439;&#20255;&#37329;&#33394;&#22823;&#21381;&#38899;&#20048;&#20250;).flv" TargetMode="Externa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&#30334;&#40479;&#26397;&#20964;%20&#21794;&#21584;&#28436;&#22863;&#26354;.m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 noRot="1"/>
          </p:cNvSpPr>
          <p:nvPr>
            <p:ph type="ctrTitle"/>
          </p:nvPr>
        </p:nvSpPr>
        <p:spPr>
          <a:xfrm>
            <a:off x="3203575" y="1066800"/>
            <a:ext cx="5832475" cy="1981200"/>
          </a:xfrm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sz="5400" dirty="0"/>
              <a:t>中国民族器乐</a:t>
            </a:r>
            <a:br>
              <a:rPr lang="en-US" altLang="zh-CN" sz="5400" dirty="0"/>
            </a:br>
            <a:endParaRPr lang="zh-CN" altLang="en-US" sz="4000" dirty="0"/>
          </a:p>
        </p:txBody>
      </p:sp>
      <p:sp>
        <p:nvSpPr>
          <p:cNvPr id="4098" name="副标题 2"/>
          <p:cNvSpPr>
            <a:spLocks noGrp="1" noRot="1"/>
          </p:cNvSpPr>
          <p:nvPr>
            <p:ph type="subTitle"/>
          </p:nvPr>
        </p:nvSpPr>
        <p:spPr>
          <a:xfrm>
            <a:off x="3962400" y="5307965"/>
            <a:ext cx="4572000" cy="903605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hlink"/>
              </a:buClr>
              <a:buSzPct val="70000"/>
              <a:buFont typeface="Wingdings" panose="05000000000000000000" pitchFamily="2" charset="2"/>
              <a:defRPr/>
            </a:lvl1pPr>
            <a:lvl2pPr marL="457200" lvl="1" indent="0" algn="ctr">
              <a:buClr>
                <a:schemeClr val="hlink"/>
              </a:buClr>
              <a:buSzPct val="70000"/>
              <a:buFont typeface="Wingdings" panose="05000000000000000000" pitchFamily="2" charset="2"/>
              <a:defRPr/>
            </a:lvl2pPr>
            <a:lvl3pPr marL="914400" lvl="2" indent="0" algn="ctr">
              <a:buClr>
                <a:schemeClr val="hlink"/>
              </a:buClr>
              <a:buSzPct val="70000"/>
              <a:buFont typeface="Wingdings" panose="05000000000000000000" pitchFamily="2" charset="2"/>
              <a:defRPr/>
            </a:lvl3pPr>
            <a:lvl4pPr marL="1371600" lvl="3" indent="0" algn="ctr">
              <a:buClr>
                <a:schemeClr val="hlink"/>
              </a:buClr>
              <a:buSzPct val="70000"/>
              <a:buFont typeface="Wingdings" panose="05000000000000000000" pitchFamily="2" charset="2"/>
              <a:defRPr/>
            </a:lvl4pPr>
            <a:lvl5pPr marL="1828800" lvl="4" indent="0" algn="ctr">
              <a:buClr>
                <a:schemeClr val="hlink"/>
              </a:buClr>
              <a:buSzPct val="70000"/>
              <a:buFont typeface="Wingdings" panose="05000000000000000000" pitchFamily="2" charset="2"/>
              <a:defRPr/>
            </a:lvl5pPr>
          </a:lstStyle>
          <a:p>
            <a:pPr marL="0" lvl="0" indent="0" algn="ctr">
              <a:buNone/>
            </a:pPr>
            <a:r>
              <a:rPr lang="zh-CN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文 茹</a:t>
            </a:r>
            <a:endParaRPr lang="zh-CN" altLang="en-US" sz="4400" dirty="0">
              <a:gradFill>
                <a:gsLst>
                  <a:gs pos="50000">
                    <a:srgbClr val="63786E"/>
                  </a:gs>
                  <a:gs pos="0">
                    <a:srgbClr val="97A59E"/>
                  </a:gs>
                  <a:gs pos="100000">
                    <a:srgbClr val="2E4B3D"/>
                  </a:gs>
                </a:gsLst>
                <a:lin scaled="1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内容占位符 2"/>
          <p:cNvSpPr>
            <a:spLocks noGrp="1" noRot="1"/>
          </p:cNvSpPr>
          <p:nvPr>
            <p:ph idx="4294967295"/>
          </p:nvPr>
        </p:nvSpPr>
        <p:spPr>
          <a:xfrm>
            <a:off x="827088" y="692150"/>
            <a:ext cx="7777162" cy="568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4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拉弦乐</a:t>
            </a:r>
            <a:endParaRPr lang="en-US" altLang="zh-CN" sz="4400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800" dirty="0"/>
          </a:p>
          <a:p>
            <a:r>
              <a:rPr lang="zh-CN" altLang="en-US" sz="2800" dirty="0"/>
              <a:t>一千多年以来，拉弦乐器在我国不断的演变、发展，到了近几百年，随着戏曲音乐的兴盛，胡琴更为广泛流传。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 各类形制的胡琴，如二胡、京胡、中胡、板胡、椰胡、二弦等，不仅成为戏曲、曲艺、民间歌舞、弦索乐、丝竹乐中不可缺少的伴奏，主奏乐器，而且在独奏艺术上也有了新的发展。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标题 1"/>
          <p:cNvSpPr>
            <a:spLocks noGrp="1" noRot="1"/>
          </p:cNvSpPr>
          <p:nvPr>
            <p:ph type="title"/>
          </p:nvPr>
        </p:nvSpPr>
        <p:spPr>
          <a:xfrm>
            <a:off x="285750" y="571500"/>
            <a:ext cx="854075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管子</a:t>
            </a:r>
            <a:endParaRPr lang="zh-CN" altLang="en-US" dirty="0"/>
          </a:p>
        </p:txBody>
      </p:sp>
      <p:pic>
        <p:nvPicPr>
          <p:cNvPr id="105474" name="Picture 2" descr="C:\Users\Administrator\Pictures\30c40e020f63f81f-0449e041d1859f88-41311af1bd92bcb78373874f2bc6c86a.jpg"/>
          <p:cNvPicPr>
            <a:picLocks noGrp="1" noRot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2124075" y="1700213"/>
            <a:ext cx="4805363" cy="3600450"/>
          </a:xfr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1"/>
          <p:cNvSpPr>
            <a:spLocks noGrp="1" noRot="1"/>
          </p:cNvSpPr>
          <p:nvPr>
            <p:ph type="title"/>
          </p:nvPr>
        </p:nvSpPr>
        <p:spPr>
          <a:xfrm>
            <a:off x="323850" y="692150"/>
            <a:ext cx="854075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管 子</a:t>
            </a:r>
            <a:endParaRPr lang="zh-CN" altLang="en-US" dirty="0"/>
          </a:p>
        </p:txBody>
      </p:sp>
      <p:sp>
        <p:nvSpPr>
          <p:cNvPr id="106498" name="内容占位符 2"/>
          <p:cNvSpPr>
            <a:spLocks noGrp="1" noRot="1"/>
          </p:cNvSpPr>
          <p:nvPr>
            <p:ph idx="4294967295"/>
          </p:nvPr>
        </p:nvSpPr>
        <p:spPr>
          <a:ln>
            <a:solidFill>
              <a:schemeClr val="accent1"/>
            </a:solidFill>
            <a:miter/>
          </a:ln>
        </p:spPr>
        <p:txBody>
          <a:bodyPr vert="horz" wrap="square" lIns="91440" tIns="45720" rIns="91440" bIns="45720" anchor="t" anchorCtr="0"/>
          <a:p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管子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，一种吹管乐器，其历史悠久。起源于古代波斯（今伊朗）。在中国古代称为“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hlinkClick r:id="rId1"/>
              </a:rPr>
              <a:t>筚篥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” 或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“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hlinkClick r:id="rId2"/>
              </a:rPr>
              <a:t>芦管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”。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</a:rPr>
              <a:t>（管子协奏曲</a:t>
            </a:r>
            <a:r>
              <a:rPr lang="en-US" altLang="zh-CN" b="1" dirty="0">
                <a:ea typeface="隶书" panose="02010509060101010101" pitchFamily="49" charset="-122"/>
              </a:rPr>
              <a:t>——</a:t>
            </a:r>
            <a:r>
              <a:rPr lang="zh-CN" altLang="en-US" b="1" dirty="0">
                <a:ea typeface="隶书" panose="02010509060101010101" pitchFamily="49" charset="-122"/>
              </a:rPr>
              <a:t>丝绸之路幻想曲之</a:t>
            </a:r>
            <a:r>
              <a:rPr lang="en-US" altLang="zh-CN" b="1" dirty="0">
                <a:ea typeface="隶书" panose="02010509060101010101" pitchFamily="49" charset="-122"/>
              </a:rPr>
              <a:t>“</a:t>
            </a:r>
            <a:r>
              <a:rPr lang="zh-CN" altLang="en-US" b="1" dirty="0">
                <a:ea typeface="隶书" panose="02010509060101010101" pitchFamily="49" charset="-122"/>
              </a:rPr>
              <a:t>古道吟</a:t>
            </a:r>
            <a:r>
              <a:rPr lang="en-US" altLang="zh-CN" b="1" dirty="0">
                <a:ea typeface="隶书" panose="02010509060101010101" pitchFamily="49" charset="-122"/>
              </a:rPr>
              <a:t>”</a:t>
            </a:r>
            <a:r>
              <a:rPr lang="zh-CN" altLang="en-US" b="1" dirty="0">
                <a:ea typeface="隶书" panose="02010509060101010101" pitchFamily="49" charset="-122"/>
              </a:rPr>
              <a:t>）</a:t>
            </a:r>
            <a:br>
              <a:rPr lang="zh-CN" altLang="en-US" b="1" dirty="0">
                <a:ea typeface="隶书" panose="02010509060101010101" pitchFamily="49" charset="-122"/>
              </a:rPr>
            </a:b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107522" name="Rectangle 3"/>
          <p:cNvSpPr>
            <a:spLocks noGrp="1" noRot="1"/>
          </p:cNvSpPr>
          <p:nvPr>
            <p:ph type="body"/>
          </p:nvPr>
        </p:nvSpPr>
        <p:spPr>
          <a:xfrm>
            <a:off x="179388" y="1700213"/>
            <a:ext cx="8540750" cy="4824412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b="1" dirty="0"/>
              <a:t>《丝绸之路幻想组曲</a:t>
            </a:r>
            <a:r>
              <a:rPr lang="zh-CN" altLang="en-US" b="1" dirty="0">
                <a:sym typeface="+mn-ea"/>
              </a:rPr>
              <a:t>》</a:t>
            </a:r>
            <a:endParaRPr lang="zh-CN" altLang="en-US" b="1" dirty="0">
              <a:sym typeface="+mn-ea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b="1" dirty="0"/>
              <a:t>为管子与民族管弦乐队而作主要内容包括：第一乐章长安别</a:t>
            </a:r>
            <a:endParaRPr lang="zh-CN" altLang="en-US" b="1" dirty="0"/>
          </a:p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第二乐章古道吟</a:t>
            </a:r>
            <a:endParaRPr lang="zh-CN" altLang="en-US" b="1" dirty="0"/>
          </a:p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第三乐章凉州乐</a:t>
            </a:r>
            <a:endParaRPr lang="zh-CN" altLang="en-US" b="1" dirty="0"/>
          </a:p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第四乐章楼兰梦等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zh-CN" dirty="0"/>
          </a:p>
        </p:txBody>
      </p:sp>
      <p:sp>
        <p:nvSpPr>
          <p:cNvPr id="114690" name="内容占位符 2"/>
          <p:cNvSpPr>
            <a:spLocks noGrp="1" noRot="1"/>
          </p:cNvSpPr>
          <p:nvPr>
            <p:ph idx="4294967295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endParaRPr lang="en-US" altLang="zh-CN" sz="5400" dirty="0"/>
          </a:p>
          <a:p>
            <a:pPr>
              <a:buNone/>
            </a:pPr>
            <a:r>
              <a:rPr lang="en-US" altLang="zh-CN" sz="5400" dirty="0"/>
              <a:t>                 </a:t>
            </a:r>
            <a:r>
              <a:rPr lang="zh-CN" altLang="en-US" sz="5400" dirty="0"/>
              <a:t>打击乐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b="1" dirty="0"/>
              <a:t>打击乐</a:t>
            </a:r>
            <a:endParaRPr lang="zh-CN" altLang="zh-CN" b="1" dirty="0"/>
          </a:p>
        </p:txBody>
      </p:sp>
      <p:sp>
        <p:nvSpPr>
          <p:cNvPr id="115714" name="内容占位符 2"/>
          <p:cNvSpPr>
            <a:spLocks noGrp="1" noRot="1"/>
          </p:cNvSpPr>
          <p:nvPr>
            <p:ph idx="4294967295"/>
          </p:nvPr>
        </p:nvSpPr>
        <p:spPr>
          <a:xfrm>
            <a:off x="179388" y="1981200"/>
            <a:ext cx="8785225" cy="4471988"/>
          </a:xfrm>
        </p:spPr>
        <p:txBody>
          <a:bodyPr vert="horz" wrap="square" lIns="91440" tIns="45720" rIns="91440" bIns="45720" anchor="t" anchorCtr="0"/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根据其</a:t>
            </a:r>
            <a:r>
              <a:rPr lang="zh-CN" altLang="en-US" sz="3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发音不同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可分为：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、响铜，如：大锣、小锣、云锣、大、小钹，碰铃等；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、响木，如：板、梆子、木鱼等；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、皮革，如：大小鼓、板鼓、排鼓、象脚鼓等。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zh-CN" dirty="0"/>
          </a:p>
        </p:txBody>
      </p:sp>
      <p:pic>
        <p:nvPicPr>
          <p:cNvPr id="116738" name="图片 4" descr="85395619.jpg"/>
          <p:cNvPicPr>
            <a:picLocks noChangeAspect="1"/>
          </p:cNvPicPr>
          <p:nvPr/>
        </p:nvPicPr>
        <p:blipFill>
          <a:blip r:embed="rId1"/>
          <a:srcRect l="5704" r="2751" b="4489"/>
          <a:stretch>
            <a:fillRect/>
          </a:stretch>
        </p:blipFill>
        <p:spPr>
          <a:xfrm>
            <a:off x="755650" y="692150"/>
            <a:ext cx="3024188" cy="2763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739" name="图片 5" descr="20104221755026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838" y="476250"/>
            <a:ext cx="2381250" cy="3176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740" name="图片 6" descr="786511.jpg"/>
          <p:cNvPicPr>
            <a:picLocks noChangeAspect="1"/>
          </p:cNvPicPr>
          <p:nvPr/>
        </p:nvPicPr>
        <p:blipFill>
          <a:blip r:embed="rId3"/>
          <a:srcRect l="17010" t="19783" r="22511" b="6738"/>
          <a:stretch>
            <a:fillRect/>
          </a:stretch>
        </p:blipFill>
        <p:spPr>
          <a:xfrm>
            <a:off x="827088" y="3933825"/>
            <a:ext cx="2305050" cy="1871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741" name="图片 7" descr="20111214135343_837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765175"/>
            <a:ext cx="2024063" cy="197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742" name="图片 8" descr="201204092354520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038" y="4005263"/>
            <a:ext cx="2514600" cy="1793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743" name="图片 9" descr="t01a9cfdd32e49f46a3.jpg"/>
          <p:cNvPicPr>
            <a:picLocks noChangeAspect="1"/>
          </p:cNvPicPr>
          <p:nvPr/>
        </p:nvPicPr>
        <p:blipFill>
          <a:blip r:embed="rId6"/>
          <a:srcRect l="14563" t="13931" r="13776" b="5516"/>
          <a:stretch>
            <a:fillRect/>
          </a:stretch>
        </p:blipFill>
        <p:spPr>
          <a:xfrm>
            <a:off x="6011863" y="3933825"/>
            <a:ext cx="2543175" cy="1871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Rectangle 2"/>
          <p:cNvSpPr>
            <a:spLocks noGrp="1" noRot="1"/>
          </p:cNvSpPr>
          <p:nvPr>
            <p:ph type="title"/>
          </p:nvPr>
        </p:nvSpPr>
        <p:spPr>
          <a:xfrm>
            <a:off x="179388" y="1916113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合 奏 乐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Rectangle 2"/>
          <p:cNvSpPr>
            <a:spLocks noGrp="1" noRot="1"/>
          </p:cNvSpPr>
          <p:nvPr>
            <p:ph idx="4294967295"/>
          </p:nvPr>
        </p:nvSpPr>
        <p:spPr>
          <a:xfrm>
            <a:off x="395288" y="1557338"/>
            <a:ext cx="8280400" cy="41052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民族管弦乐合奏：由吹、拉、弹、打四类乐器组合的大型合奏形式。其特点是音色丰富，音域宽广，表现力强，具有民族的传统特色。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Rectangle 2"/>
          <p:cNvSpPr>
            <a:spLocks noGrp="1" noRot="1"/>
          </p:cNvSpPr>
          <p:nvPr>
            <p:ph idx="4294967295"/>
          </p:nvPr>
        </p:nvSpPr>
        <p:spPr>
          <a:xfrm>
            <a:off x="323850" y="1341438"/>
            <a:ext cx="8374063" cy="4525962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sz="36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丝竹乐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合奏：用丝弦乐器和竹管乐器合奏的丝竹乐，演奏风格细致。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36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吹打乐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合奏：由吹管乐器和打击乐器合奏的吹打乐，演奏风格粗犷。 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Rectangle 2"/>
          <p:cNvSpPr>
            <a:spLocks noGrp="1" noRot="1"/>
          </p:cNvSpPr>
          <p:nvPr>
            <p:ph idx="4294967295"/>
          </p:nvPr>
        </p:nvSpPr>
        <p:spPr>
          <a:xfrm>
            <a:off x="323850" y="1341438"/>
            <a:ext cx="8374063" cy="4525962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sz="36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丝竹乐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合奏：江南丝竹、广东音乐。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36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吹打乐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合奏： “十番锣鼓”、“浙东锣鼓”、“西安鼓乐”、“晋北鼓乐”、“辽宁鼓乐”、“山东鼓吹”等。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</a:pP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2"/>
          <p:cNvSpPr>
            <a:spLocks noGrp="1" noRot="1"/>
          </p:cNvSpPr>
          <p:nvPr>
            <p:ph idx="4294967295"/>
          </p:nvPr>
        </p:nvSpPr>
        <p:spPr>
          <a:xfrm>
            <a:off x="395605" y="385445"/>
            <a:ext cx="8391525" cy="5996305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4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拉弦乐</a:t>
            </a:r>
            <a:endParaRPr lang="en-US" altLang="zh-CN" sz="4400" dirty="0"/>
          </a:p>
          <a:p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拉弦乐器主要指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胡琴类</a:t>
            </a:r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乐器。</a:t>
            </a:r>
            <a:endParaRPr lang="zh-CN" altLang="en-US" sz="2800" dirty="0">
              <a:solidFill>
                <a:schemeClr val="tx2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据史料记载分析，胡琴的前身可能是唐代出现在我国北方民族奚部落中的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奚琴</a:t>
            </a:r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，是用竹片在两弦之间擦弦而发音的，其形制琴杆、琴桶均比现在的二胡短小，没有千斤。</a:t>
            </a:r>
            <a:endParaRPr lang="zh-CN" altLang="en-US" sz="2800" dirty="0">
              <a:solidFill>
                <a:schemeClr val="tx2"/>
              </a:solidFill>
              <a:latin typeface="+mn-ea"/>
            </a:endParaRPr>
          </a:p>
          <a:p>
            <a:endParaRPr lang="en-US" altLang="zh-CN" sz="2800" dirty="0">
              <a:latin typeface="+mn-ea"/>
            </a:endParaRPr>
          </a:p>
        </p:txBody>
      </p:sp>
      <p:pic>
        <p:nvPicPr>
          <p:cNvPr id="14338" name="图片 3" descr="148f8f27-693e-4a59-b6ff-1664069cfd7a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3140710"/>
            <a:ext cx="3484563" cy="3089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Rectangle 2"/>
          <p:cNvSpPr>
            <a:spLocks noGrp="1" noRot="1"/>
          </p:cNvSpPr>
          <p:nvPr>
            <p:ph type="title"/>
          </p:nvPr>
        </p:nvSpPr>
        <p:spPr>
          <a:xfrm>
            <a:off x="395288" y="404813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b="1" dirty="0">
                <a:latin typeface="隶书" panose="02010509060101010101" pitchFamily="49" charset="-122"/>
                <a:ea typeface="隶书" panose="02010509060101010101" pitchFamily="49" charset="-122"/>
              </a:rPr>
              <a:t>江南丝竹</a:t>
            </a:r>
            <a:endParaRPr lang="zh-CN" altLang="en-US" sz="4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1858" name="Rectangle 3"/>
          <p:cNvSpPr>
            <a:spLocks noGrp="1" noRot="1"/>
          </p:cNvSpPr>
          <p:nvPr>
            <p:ph type="body"/>
          </p:nvPr>
        </p:nvSpPr>
        <p:spPr>
          <a:xfrm>
            <a:off x="250825" y="1628775"/>
            <a:ext cx="8370888" cy="47529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流行于江苏南部和浙江一带。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其乐队编制一般为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人，少则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人，以笛（或箫）和二胡为主奏乐器。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其他常用乐器有小三弦、琵琶、扬琴、笙、鼓板、木鱼、碰铃等。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Rectangle 2"/>
          <p:cNvSpPr>
            <a:spLocks noGrp="1" noRot="1"/>
          </p:cNvSpPr>
          <p:nvPr>
            <p:ph type="title"/>
          </p:nvPr>
        </p:nvSpPr>
        <p:spPr>
          <a:xfrm>
            <a:off x="323850" y="404813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b="1" dirty="0">
                <a:latin typeface="隶书" panose="02010509060101010101" pitchFamily="49" charset="-122"/>
                <a:ea typeface="隶书" panose="02010509060101010101" pitchFamily="49" charset="-122"/>
              </a:rPr>
              <a:t>江南丝竹</a:t>
            </a:r>
            <a:endParaRPr lang="zh-CN" altLang="en-US" sz="4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2882" name="Rectangle 3"/>
          <p:cNvSpPr>
            <a:spLocks noGrp="1" noRot="1"/>
          </p:cNvSpPr>
          <p:nvPr>
            <p:ph type="body"/>
          </p:nvPr>
        </p:nvSpPr>
        <p:spPr>
          <a:xfrm>
            <a:off x="250825" y="1628775"/>
            <a:ext cx="8370888" cy="47529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各乐器在配合中，常采取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“你进我出，我进你出；你繁我简，我繁你简；你高我低，我高你低；你正我反，我正你反；你长我短，我长你短；你停我拖，我停你拖；分久必合，合久必分；同中有异，异中有同”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（花音八法）的方法。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Rectangle 2"/>
          <p:cNvSpPr>
            <a:spLocks noGrp="1" noRot="1"/>
          </p:cNvSpPr>
          <p:nvPr>
            <p:ph type="title"/>
          </p:nvPr>
        </p:nvSpPr>
        <p:spPr>
          <a:xfrm>
            <a:off x="323850" y="404813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b="1" dirty="0">
                <a:latin typeface="隶书" panose="02010509060101010101" pitchFamily="49" charset="-122"/>
                <a:ea typeface="隶书" panose="02010509060101010101" pitchFamily="49" charset="-122"/>
              </a:rPr>
              <a:t>江南丝竹</a:t>
            </a:r>
            <a:endParaRPr lang="zh-CN" altLang="en-US" sz="4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3906" name="Rectangle 3"/>
          <p:cNvSpPr>
            <a:spLocks noGrp="1" noRot="1"/>
          </p:cNvSpPr>
          <p:nvPr>
            <p:ph type="body"/>
          </p:nvPr>
        </p:nvSpPr>
        <p:spPr>
          <a:xfrm>
            <a:off x="250825" y="1628775"/>
            <a:ext cx="8370888" cy="47529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en-US" altLang="zh-CN" b="1" dirty="0"/>
              <a:t>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江南丝竹的音乐特色：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主要体现于主奏乐器二胡与笛上。其音乐风格多清新优雅、婉转流畅，显露出江南人民细腻的情感世界，体现出江南山清水秀的美好景致。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Rectangle 3"/>
          <p:cNvSpPr>
            <a:spLocks noGrp="1" noRot="1"/>
          </p:cNvSpPr>
          <p:nvPr>
            <p:ph type="body"/>
          </p:nvPr>
        </p:nvSpPr>
        <p:spPr>
          <a:xfrm>
            <a:off x="304800" y="1628775"/>
            <a:ext cx="8540750" cy="4824413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作品分析：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中花六板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是用板式变化的手法，根据民间器乐曲牌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老六板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放慢加花后的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花六板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再次放慢加花而形成的一首新的独立器乐曲。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None/>
            </a:pPr>
            <a:endParaRPr lang="en-US" altLang="zh-CN" b="1" dirty="0"/>
          </a:p>
        </p:txBody>
      </p:sp>
      <p:sp>
        <p:nvSpPr>
          <p:cNvPr id="124930" name="Rectangle 5"/>
          <p:cNvSpPr/>
          <p:nvPr/>
        </p:nvSpPr>
        <p:spPr>
          <a:xfrm>
            <a:off x="1835150" y="476250"/>
            <a:ext cx="6311900" cy="8969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algn="ctr"/>
            <a:r>
              <a:rPr lang="zh-CN" altLang="en-US" sz="48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中花六板（江南丝竹）</a:t>
            </a:r>
            <a:endParaRPr lang="zh-CN" altLang="en-US" sz="4800" dirty="0">
              <a:solidFill>
                <a:schemeClr val="tx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Rectangle 3"/>
          <p:cNvSpPr>
            <a:spLocks noGrp="1" noRot="1"/>
          </p:cNvSpPr>
          <p:nvPr>
            <p:ph type="body"/>
          </p:nvPr>
        </p:nvSpPr>
        <p:spPr>
          <a:xfrm>
            <a:off x="395288" y="1484313"/>
            <a:ext cx="8569325" cy="4681537"/>
          </a:xfrm>
        </p:spPr>
        <p:txBody>
          <a:bodyPr vert="horz" wrap="square" lIns="91440" tIns="45720" rIns="91440" bIns="45720" anchor="t" anchorCtr="0"/>
          <a:p>
            <a:r>
              <a:rPr lang="zh-CN" altLang="zh-CN" sz="2400" b="1" dirty="0"/>
              <a:t>《老六板》、《花六板》与《中花六板》旋律进行对照。</a:t>
            </a:r>
            <a:endParaRPr lang="zh-CN" altLang="zh-CN" sz="2400" dirty="0"/>
          </a:p>
          <a:p>
            <a:pPr>
              <a:buNone/>
            </a:pPr>
            <a:endParaRPr lang="zh-CN" altLang="zh-CN" dirty="0"/>
          </a:p>
          <a:p>
            <a:pPr eaLnBrk="1" hangingPunct="1">
              <a:buNone/>
            </a:pPr>
            <a:endParaRPr lang="en-US" altLang="zh-CN" b="1" dirty="0"/>
          </a:p>
        </p:txBody>
      </p:sp>
      <p:pic>
        <p:nvPicPr>
          <p:cNvPr id="125954" name="Picture 4" descr="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2565400"/>
            <a:ext cx="8570913" cy="2952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Rectangle 5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zh-CN" sz="2400" b="1" dirty="0">
                <a:solidFill>
                  <a:schemeClr val="tx1"/>
                </a:solidFill>
              </a:rPr>
              <a:t>《老六板》、《花六板》与《中花六板》旋律进行对照。</a:t>
            </a:r>
            <a:r>
              <a:rPr lang="en-US" altLang="zh-CN" sz="2400" b="1" dirty="0">
                <a:solidFill>
                  <a:schemeClr val="tx1"/>
                </a:solidFill>
              </a:rPr>
              <a:t>   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pic>
        <p:nvPicPr>
          <p:cNvPr id="126978" name="Picture 4" descr="72a">
            <a:hlinkClick r:id="rId1" action="ppaction://hlinkfile"/>
          </p:cNvPr>
          <p:cNvPicPr>
            <a:picLocks noGrp="1" noRot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0825" y="2278063"/>
            <a:ext cx="8497888" cy="3454400"/>
          </a:xfrm>
        </p:spPr>
      </p:pic>
      <p:pic>
        <p:nvPicPr>
          <p:cNvPr id="126979" name="图片 3" descr="51J58PICGpd_1024.jpg">
            <a:hlinkClick r:id="rId1" action="ppaction://hlinkfile"/>
          </p:cNvPr>
          <p:cNvPicPr>
            <a:picLocks noChangeAspect="1"/>
          </p:cNvPicPr>
          <p:nvPr/>
        </p:nvPicPr>
        <p:blipFill>
          <a:blip r:embed="rId3"/>
          <a:srcRect l="13145" t="20233" r="18816" b="14563"/>
          <a:stretch>
            <a:fillRect/>
          </a:stretch>
        </p:blipFill>
        <p:spPr>
          <a:xfrm>
            <a:off x="468313" y="5732463"/>
            <a:ext cx="790575" cy="760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b="1" dirty="0">
                <a:solidFill>
                  <a:srgbClr val="000000"/>
                </a:solidFill>
              </a:rPr>
              <a:t>广东音乐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28002" name="内容占位符 2"/>
          <p:cNvSpPr>
            <a:spLocks noGrp="1" noRot="1"/>
          </p:cNvSpPr>
          <p:nvPr>
            <p:ph idx="4294967295"/>
          </p:nvPr>
        </p:nvSpPr>
        <p:spPr>
          <a:xfrm>
            <a:off x="304800" y="1628775"/>
            <a:ext cx="8540750" cy="489585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原意泛指广东的民歌、说唱、戏曲和民间器乐等，后仅指流行在广东的民间器乐合奏形式，也称广东小曲。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广东音乐的乐器组合随时代变化而异，早期是</a:t>
            </a:r>
            <a:r>
              <a:rPr lang="zh-CN" altLang="en-US" u="sng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“五架头”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：二弦、提琴、竹笛、三弦、月琴；后改为</a:t>
            </a:r>
            <a:r>
              <a:rPr lang="zh-CN" altLang="en-US" u="sng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“三件头”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：高胡（粤胡）、扬琴、秦琴。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9025" name="图片 1" descr="t01da0f0f0709ba2b1c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413" y="620713"/>
            <a:ext cx="2074862" cy="281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9026" name="图片 4" descr="u=4020315897,2228762614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2349500"/>
            <a:ext cx="3671887" cy="3060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9027" name="图片 3" descr="t01c1beec68d829304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3500438"/>
            <a:ext cx="2881312" cy="287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Rectangle 2"/>
          <p:cNvSpPr>
            <a:spLocks noGrp="1" noRot="1"/>
          </p:cNvSpPr>
          <p:nvPr>
            <p:ph type="title"/>
          </p:nvPr>
        </p:nvSpPr>
        <p:spPr>
          <a:xfrm>
            <a:off x="250825" y="476250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雨打芭蕉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广东音乐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0050" name="Rectangle 3"/>
          <p:cNvSpPr>
            <a:spLocks noGrp="1" noRot="1"/>
          </p:cNvSpPr>
          <p:nvPr>
            <p:ph type="body"/>
          </p:nvPr>
        </p:nvSpPr>
        <p:spPr>
          <a:xfrm>
            <a:off x="250825" y="1773238"/>
            <a:ext cx="8540750" cy="4392612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作品背景：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雨打芭蕉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是广东音乐早期出现的优秀曲目。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雨打芭蕉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作者不详，据陈俊英编的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粤乐曲选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中说：“这也是广东古曲之一，描写初夏时节，雨打芭蕉的淅沥之声，极富南国情趣。”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endParaRPr lang="en-US" altLang="zh-CN" sz="2800" b="1" dirty="0"/>
          </a:p>
          <a:p>
            <a:pPr algn="just" eaLnBrk="1" hangingPunct="1">
              <a:lnSpc>
                <a:spcPct val="110000"/>
              </a:lnSpc>
              <a:buNone/>
            </a:pPr>
            <a:endParaRPr lang="en-US" altLang="zh-CN" sz="2800" b="1" dirty="0"/>
          </a:p>
        </p:txBody>
      </p:sp>
    </p:spTree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Rectangle 3"/>
          <p:cNvSpPr>
            <a:spLocks noGrp="1" noRot="1"/>
          </p:cNvSpPr>
          <p:nvPr>
            <p:ph type="body"/>
          </p:nvPr>
        </p:nvSpPr>
        <p:spPr>
          <a:xfrm>
            <a:off x="250825" y="2133600"/>
            <a:ext cx="8569325" cy="4173538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作品分析：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此曲第一部分：由３个乐句构成，句与句之间以民间音乐中擅用的“换头合尾”，“合头换尾”的手法相互紧密衔接。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074" name="Rectangle 4"/>
          <p:cNvSpPr/>
          <p:nvPr/>
        </p:nvSpPr>
        <p:spPr>
          <a:xfrm>
            <a:off x="2124075" y="692150"/>
            <a:ext cx="5702300" cy="8969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algn="just"/>
            <a:r>
              <a:rPr lang="zh-CN" altLang="en-US" sz="48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雨打芭蕉</a:t>
            </a:r>
            <a:r>
              <a:rPr lang="en-US" altLang="zh-CN" sz="48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48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广东音乐</a:t>
            </a:r>
            <a:r>
              <a:rPr lang="en-US" altLang="zh-CN" sz="48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sz="4800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2"/>
          <p:cNvSpPr>
            <a:spLocks noGrp="1" noRot="1"/>
          </p:cNvSpPr>
          <p:nvPr>
            <p:ph idx="4294967295"/>
          </p:nvPr>
        </p:nvSpPr>
        <p:spPr>
          <a:xfrm>
            <a:off x="395288" y="692150"/>
            <a:ext cx="8208962" cy="568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4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拉弦乐</a:t>
            </a:r>
            <a:endParaRPr lang="en-US" altLang="zh-CN" sz="4400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/>
              <a:t>拉弦乐器大多为</a:t>
            </a:r>
            <a:r>
              <a:rPr lang="zh-CN" altLang="en-US" sz="2800" dirty="0">
                <a:solidFill>
                  <a:srgbClr val="FF0000"/>
                </a:solidFill>
              </a:rPr>
              <a:t>两弦</a:t>
            </a:r>
            <a:r>
              <a:rPr lang="zh-CN" altLang="en-US" sz="2800" dirty="0"/>
              <a:t>，少数用四弦如：四胡、革胡、艾捷克等。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大多数</a:t>
            </a:r>
            <a:r>
              <a:rPr lang="zh-CN" altLang="en-US" sz="2800" dirty="0">
                <a:solidFill>
                  <a:srgbClr val="FF0000"/>
                </a:solidFill>
              </a:rPr>
              <a:t>琴筒</a:t>
            </a:r>
            <a:r>
              <a:rPr lang="zh-CN" altLang="en-US" sz="2800" dirty="0"/>
              <a:t>蒙的蛇皮、蟒皮、羊皮等；少数用木板如：椰胡、板胡等。少数是扁形或扁圆形如：马头琴、坠胡、板胡等，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音色</a:t>
            </a:r>
            <a:r>
              <a:rPr lang="zh-CN" altLang="en-US" sz="2800" dirty="0"/>
              <a:t>有的优雅、柔和，有的清晰、明亮；有的刚劲、欢快、富于歌唱性。</a:t>
            </a:r>
            <a:endParaRPr lang="zh-CN" altLang="en-US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404813"/>
            <a:ext cx="8540750" cy="6048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      </a:t>
            </a:r>
            <a:endParaRPr kumimoji="0" lang="en-US" altLang="zh-CN" sz="4400" b="1" i="0" u="none" strike="noStrike" kern="0" cap="none" spc="0" normalizeH="0" baseline="0" noProof="0" dirty="0" smtClean="0">
              <a:ln>
                <a:noFill/>
              </a:ln>
              <a:solidFill>
                <a:srgbClr val="007572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      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雨打芭蕉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(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广东音乐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曲首以流畅明快的旋律表现人们的喜悦之情，然后接以句幅短小、节奏顿挫、排列的乐句互相催递，短促的断奏，犹似雨打芭蕉淅沥之声，极富南国情趣，最后为气氛热烈的快板段落，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132098" name="图片 2" descr="51J58PICGpd_1024.jpg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rcRect l="13145" t="20233" r="18816" b="14563"/>
          <a:stretch>
            <a:fillRect/>
          </a:stretch>
        </p:blipFill>
        <p:spPr>
          <a:xfrm>
            <a:off x="827088" y="5589588"/>
            <a:ext cx="792162" cy="75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步步高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广东音乐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b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zh-CN" altLang="en-US" dirty="0"/>
          </a:p>
        </p:txBody>
      </p:sp>
      <p:sp>
        <p:nvSpPr>
          <p:cNvPr id="133122" name="内容占位符 2"/>
          <p:cNvSpPr>
            <a:spLocks noGrp="1" noRot="1"/>
          </p:cNvSpPr>
          <p:nvPr>
            <p:ph idx="4294967295"/>
          </p:nvPr>
        </p:nvSpPr>
        <p:spPr>
          <a:xfrm>
            <a:off x="323850" y="1628775"/>
            <a:ext cx="8569325" cy="4824413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步步高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，吕文成曲。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细致典雅的南方锣鼓曲，旋律轻快激昂。聆听此音乐可让人感受到新年的热闹场面，如舞狮舞龙，人们闹集市的情景。曲子洋溢着新春的喜庆气息，层次分明，为喜气洋洋的新生活带来更多的欢乐情趣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pic>
        <p:nvPicPr>
          <p:cNvPr id="133123" name="图片 3" descr="51J58PICGpd_1024.jpg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rcRect l="13145" t="20233" r="18816" b="14563"/>
          <a:stretch>
            <a:fillRect/>
          </a:stretch>
        </p:blipFill>
        <p:spPr>
          <a:xfrm>
            <a:off x="827088" y="5589588"/>
            <a:ext cx="792162" cy="75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Rectangle 2"/>
          <p:cNvSpPr>
            <a:spLocks noGrp="1" noRot="1"/>
          </p:cNvSpPr>
          <p:nvPr>
            <p:ph type="title"/>
          </p:nvPr>
        </p:nvSpPr>
        <p:spPr>
          <a:xfrm>
            <a:off x="395288" y="476250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700" b="1" dirty="0">
                <a:ea typeface="隶书" panose="02010509060101010101" pitchFamily="49" charset="-122"/>
              </a:rPr>
              <a:t>小放驴（冀中管乐）</a:t>
            </a:r>
            <a:endParaRPr lang="zh-CN" altLang="en-US" sz="4700" b="1" dirty="0">
              <a:ea typeface="隶书" panose="02010509060101010101" pitchFamily="49" charset="-122"/>
            </a:endParaRPr>
          </a:p>
        </p:txBody>
      </p:sp>
      <p:sp>
        <p:nvSpPr>
          <p:cNvPr id="134146" name="Rectangle 3"/>
          <p:cNvSpPr>
            <a:spLocks noGrp="1" noRot="1"/>
          </p:cNvSpPr>
          <p:nvPr>
            <p:ph type="body"/>
          </p:nvPr>
        </p:nvSpPr>
        <p:spPr>
          <a:xfrm>
            <a:off x="250825" y="1412875"/>
            <a:ext cx="8540750" cy="5111750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作品背景：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/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小放驴</a:t>
            </a:r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是冀中管乐中最为著名的一首乐曲。冀中管乐俗称吹歌，是我国北方有代表性的民间乐种，流行于冀中一带。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/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演奏时一般以管子为主奏乐器，配以笙、海笛、梆笛、唢呐等吹奏乐器及鼓、铙、钹等打击乐器。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/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冀中管乐的曲目多短小精悍，其风格刚健、热烈、明快、活泼。</a:t>
            </a:r>
            <a:endParaRPr lang="zh-CN" altLang="en-US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/>
              <a:t>  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Rectangle 2"/>
          <p:cNvSpPr>
            <a:spLocks noGrp="1" noRot="1"/>
          </p:cNvSpPr>
          <p:nvPr>
            <p:ph type="title"/>
          </p:nvPr>
        </p:nvSpPr>
        <p:spPr>
          <a:xfrm>
            <a:off x="395288" y="476250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700" b="1" dirty="0">
                <a:ea typeface="隶书" panose="02010509060101010101" pitchFamily="49" charset="-122"/>
              </a:rPr>
              <a:t>小放驴（冀中管乐）</a:t>
            </a:r>
            <a:endParaRPr lang="zh-CN" altLang="en-US" sz="4700" b="1" dirty="0">
              <a:ea typeface="隶书" panose="02010509060101010101" pitchFamily="49" charset="-122"/>
            </a:endParaRPr>
          </a:p>
        </p:txBody>
      </p:sp>
      <p:sp>
        <p:nvSpPr>
          <p:cNvPr id="135170" name="Rectangle 3"/>
          <p:cNvSpPr>
            <a:spLocks noGrp="1" noRot="1"/>
          </p:cNvSpPr>
          <p:nvPr>
            <p:ph type="body"/>
          </p:nvPr>
        </p:nvSpPr>
        <p:spPr>
          <a:xfrm>
            <a:off x="250825" y="1412875"/>
            <a:ext cx="8540750" cy="5111750"/>
          </a:xfrm>
        </p:spPr>
        <p:txBody>
          <a:bodyPr vert="horz" wrap="square" lIns="91440" tIns="45720" rIns="91440" bIns="45720" anchor="t" anchorCtr="0"/>
          <a:p>
            <a:pPr algn="just" eaLnBrk="1" hangingPunct="1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小放驴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是根据河北民间音调发展的，其结构短小，曲调轻快、恢谐，它以在北方农村的生活、劳动中有着特殊地位的毛驴为主题，生动表现了放驴、跑驴、赶脚等生趣盎然的生活情趣。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Rectangle 3"/>
          <p:cNvSpPr>
            <a:spLocks noGrp="1" noRot="1"/>
          </p:cNvSpPr>
          <p:nvPr>
            <p:ph type="body"/>
          </p:nvPr>
        </p:nvSpPr>
        <p:spPr>
          <a:xfrm>
            <a:off x="323850" y="2060575"/>
            <a:ext cx="8540750" cy="423862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作品分析：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    乐曲由六个乐句组成，其结构为：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起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承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再转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再合。</a:t>
            </a:r>
            <a:endParaRPr lang="zh-CN" altLang="en-US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b="1" dirty="0"/>
              <a:t>   </a:t>
            </a:r>
            <a:endParaRPr lang="zh-CN" altLang="en-US" b="1" dirty="0"/>
          </a:p>
          <a:p>
            <a:pPr eaLnBrk="1" hangingPunct="1">
              <a:buNone/>
            </a:pPr>
            <a:endParaRPr lang="zh-CN" altLang="en-US" sz="2800" b="1" dirty="0"/>
          </a:p>
          <a:p>
            <a:pPr eaLnBrk="1" hangingPunct="1">
              <a:buNone/>
            </a:pPr>
            <a:endParaRPr lang="en-US" altLang="zh-CN" sz="2800" b="1" dirty="0"/>
          </a:p>
        </p:txBody>
      </p:sp>
      <p:sp>
        <p:nvSpPr>
          <p:cNvPr id="136194" name="Rectangle 4"/>
          <p:cNvSpPr/>
          <p:nvPr/>
        </p:nvSpPr>
        <p:spPr>
          <a:xfrm>
            <a:off x="1979613" y="692150"/>
            <a:ext cx="5699125" cy="8969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algn="just"/>
            <a:r>
              <a:rPr lang="zh-CN" altLang="en-US" sz="48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小放驴（冀中管乐）</a:t>
            </a:r>
            <a:endParaRPr lang="zh-CN" altLang="en-US" sz="4800" dirty="0">
              <a:solidFill>
                <a:schemeClr val="tx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pic>
        <p:nvPicPr>
          <p:cNvPr id="136195" name="图片 3" descr="51J58PICGpd_1024.jpg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rcRect l="13145" t="20233" r="18816" b="14563"/>
          <a:stretch>
            <a:fillRect/>
          </a:stretch>
        </p:blipFill>
        <p:spPr>
          <a:xfrm>
            <a:off x="827088" y="5589588"/>
            <a:ext cx="792162" cy="75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137218" name="Rectangle 3"/>
          <p:cNvSpPr>
            <a:spLocks noGrp="1" noRot="1"/>
          </p:cNvSpPr>
          <p:nvPr>
            <p:ph type="body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endParaRPr lang="zh-CN" altLang="zh-CN" dirty="0"/>
          </a:p>
        </p:txBody>
      </p:sp>
      <p:pic>
        <p:nvPicPr>
          <p:cNvPr id="137219" name="Picture 4" descr="7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549275"/>
            <a:ext cx="8569325" cy="583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将军令（苏南吹打）</a:t>
            </a:r>
            <a:endParaRPr lang="zh-CN" altLang="en-US" dirty="0"/>
          </a:p>
        </p:txBody>
      </p:sp>
      <p:sp>
        <p:nvSpPr>
          <p:cNvPr id="138242" name="内容占位符 2"/>
          <p:cNvSpPr>
            <a:spLocks noGrp="1" noRot="1"/>
          </p:cNvSpPr>
          <p:nvPr>
            <p:ph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苏南吹打是流行于江苏省南部无锡、苏州、常州、宜兴一带的汉族传统吹打乐。有十番鼓、十番锣鼓和粗吹锣鼓等不同类别。约在十六、十七世纪时已流传于当地汉族民间。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内容占位符 2"/>
          <p:cNvSpPr>
            <a:spLocks noGrp="1" noRot="1"/>
          </p:cNvSpPr>
          <p:nvPr>
            <p:ph idx="4294967295"/>
          </p:nvPr>
        </p:nvSpPr>
        <p:spPr>
          <a:xfrm>
            <a:off x="304800" y="836613"/>
            <a:ext cx="8540750" cy="5472112"/>
          </a:xfrm>
        </p:spPr>
        <p:txBody>
          <a:bodyPr vert="horz" wrap="square" lIns="91440" tIns="45720" rIns="91440" bIns="45720" anchor="t" anchorCtr="0"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苏南吹打有三种乐队组合形式：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）十番鼓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以鼓（板鼓和同鼓）领奏和独奏，另有板、木 鱼、云锣等打击乐器。丝竹乐器有笛、箫、笙、胡琴、板胡、小三弦、琵琶等。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）十番锣鼓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以十番鼓乐队为基础，加大锣、马锣、喜 　锣、内锣、齐钹、小钹、大钹、双星等打击乐器。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）粗吹锣鼓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大唢呐的全套打击乐器。有时加用招军。 　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hlinkClick r:id="rId1" action="ppaction://hlinkfile"/>
              </a:rPr>
              <a:t>将军令</a:t>
            </a:r>
            <a:r>
              <a:rPr lang="zh-CN" altLang="en-US" dirty="0"/>
              <a:t>（苏南吹打）</a:t>
            </a:r>
            <a:endParaRPr lang="zh-CN" altLang="en-US" dirty="0"/>
          </a:p>
        </p:txBody>
      </p:sp>
      <p:sp>
        <p:nvSpPr>
          <p:cNvPr id="140290" name="内容占位符 2"/>
          <p:cNvSpPr>
            <a:spLocks noGrp="1" noRot="1"/>
          </p:cNvSpPr>
          <p:nvPr>
            <p:ph idx="4294967295"/>
          </p:nvPr>
        </p:nvSpPr>
        <p:spPr/>
        <p:txBody>
          <a:bodyPr vert="horz" wrap="square" lIns="91440" tIns="45720" rIns="91440" bIns="45720" anchor="t" anchorCtr="0"/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将军令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常用于戏曲中的开场音乐和为摆阵等场面伴奏，民间艺人也常吹奏此曲以增加节日气氛。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140291" name="图片 3" descr="51J58PICGpd_1024.jpg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rcRect l="13145" t="20233" r="18816" b="14563"/>
          <a:stretch>
            <a:fillRect/>
          </a:stretch>
        </p:blipFill>
        <p:spPr>
          <a:xfrm>
            <a:off x="827088" y="5589588"/>
            <a:ext cx="792162" cy="75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Rectangle 2"/>
          <p:cNvSpPr>
            <a:spLocks noGrp="1" noRot="1"/>
          </p:cNvSpPr>
          <p:nvPr>
            <p:ph type="title"/>
          </p:nvPr>
        </p:nvSpPr>
        <p:spPr>
          <a:xfrm>
            <a:off x="323850" y="620713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</a:rPr>
              <a:t>鸭子拌嘴（西安鼓乐）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141314" name="Rectangle 3"/>
          <p:cNvSpPr>
            <a:spLocks noGrp="1" noRot="1"/>
          </p:cNvSpPr>
          <p:nvPr>
            <p:ph type="body"/>
          </p:nvPr>
        </p:nvSpPr>
        <p:spPr>
          <a:xfrm>
            <a:off x="250825" y="2060575"/>
            <a:ext cx="8540750" cy="4608513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作品背景：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西安鼓乐是我国吹打乐中重要的一种，其表演形式主要有行乐、坐乐两种。从流派上可分为僧、道、俗三派。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buNone/>
            </a:pPr>
            <a:r>
              <a:rPr lang="zh-CN" altLang="zh-CN" b="1" dirty="0"/>
              <a:t>  </a:t>
            </a:r>
            <a:endParaRPr lang="zh-CN" altLang="zh-CN" b="1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拉弦乐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86" name="内容占位符 2"/>
          <p:cNvSpPr>
            <a:spLocks noGrp="1" noRot="1"/>
          </p:cNvSpPr>
          <p:nvPr>
            <p:ph idx="4294967295"/>
          </p:nvPr>
        </p:nvSpPr>
        <p:spPr>
          <a:xfrm>
            <a:off x="304800" y="1700213"/>
            <a:ext cx="8540750" cy="4608512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solidFill>
                  <a:srgbClr val="000000"/>
                </a:solidFill>
              </a:rPr>
              <a:t>典型乐器</a:t>
            </a:r>
            <a:r>
              <a:rPr lang="zh-CN" altLang="en-US" dirty="0"/>
              <a:t>：二胡、板胡、革胡、马头琴、艾捷克、京胡、中胡、高胡。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主要分为</a:t>
            </a:r>
            <a:r>
              <a:rPr lang="zh-CN" altLang="en-US" dirty="0">
                <a:solidFill>
                  <a:srgbClr val="000000"/>
                </a:solidFill>
              </a:rPr>
              <a:t>皮膜和板膜</a:t>
            </a:r>
            <a:r>
              <a:rPr lang="zh-CN" altLang="en-US" dirty="0"/>
              <a:t>两大类。</a:t>
            </a:r>
            <a:r>
              <a:rPr lang="zh-CN" altLang="en-US" dirty="0">
                <a:solidFill>
                  <a:srgbClr val="FF0000"/>
                </a:solidFill>
              </a:rPr>
              <a:t>皮膜类</a:t>
            </a:r>
            <a:r>
              <a:rPr lang="zh-CN" altLang="en-US" dirty="0"/>
              <a:t>的主要有：二胡、京胡、京二胡、高胡、四胡、马头琴等，</a:t>
            </a:r>
            <a:r>
              <a:rPr lang="zh-CN" altLang="en-US" dirty="0">
                <a:solidFill>
                  <a:srgbClr val="FF0000"/>
                </a:solidFill>
              </a:rPr>
              <a:t>板膜</a:t>
            </a:r>
            <a:r>
              <a:rPr lang="zh-CN" altLang="en-US" dirty="0"/>
              <a:t>的主要有板胡、椰胡等。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Rectangle 2"/>
          <p:cNvSpPr>
            <a:spLocks noGrp="1" noRot="1"/>
          </p:cNvSpPr>
          <p:nvPr>
            <p:ph type="title"/>
          </p:nvPr>
        </p:nvSpPr>
        <p:spPr>
          <a:xfrm>
            <a:off x="323850" y="620713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</a:rPr>
              <a:t>鸭子拌嘴（西安鼓乐）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142338" name="Rectangle 3"/>
          <p:cNvSpPr>
            <a:spLocks noGrp="1" noRot="1"/>
          </p:cNvSpPr>
          <p:nvPr>
            <p:ph type="body"/>
          </p:nvPr>
        </p:nvSpPr>
        <p:spPr>
          <a:xfrm>
            <a:off x="250825" y="2060575"/>
            <a:ext cx="8540750" cy="4608513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鸭子拌嘴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是西安鼓乐中一首有影响的作品，它是打击乐演奏家安志顺于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1982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年创作的。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作品中充分利用了</a:t>
            </a:r>
            <a:r>
              <a:rPr lang="zh-CN" altLang="en-US" u="sng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小钹、水钹、木鱼、云锣等乐器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，以它们音色的对比及在不同层次的节奏变化，生动、风趣地描绘出鸭子的各种情态。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</a:pP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2339" name="图片 3" descr="51J58PICGpd_1024.jpg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rcRect l="13145" t="20233" r="18816" b="14563"/>
          <a:stretch>
            <a:fillRect/>
          </a:stretch>
        </p:blipFill>
        <p:spPr>
          <a:xfrm>
            <a:off x="7812088" y="836613"/>
            <a:ext cx="792162" cy="75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Rectangle 2"/>
          <p:cNvSpPr>
            <a:spLocks noGrp="1" noRot="1"/>
          </p:cNvSpPr>
          <p:nvPr>
            <p:ph type="title"/>
          </p:nvPr>
        </p:nvSpPr>
        <p:spPr>
          <a:xfrm>
            <a:off x="603250" y="549275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</a:rPr>
              <a:t>春江花月夜（民乐合奏）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143362" name="Rectangle 3"/>
          <p:cNvSpPr>
            <a:spLocks noGrp="1" noRot="1"/>
          </p:cNvSpPr>
          <p:nvPr>
            <p:ph type="body"/>
          </p:nvPr>
        </p:nvSpPr>
        <p:spPr>
          <a:xfrm>
            <a:off x="179388" y="1700213"/>
            <a:ext cx="8540750" cy="45720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作品背景：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春江花月夜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原是一首琵琶独奏曲，名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夕阳箫鼓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（又名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浔阳琵琶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浔阳夜月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等）。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b="1" dirty="0">
                <a:latin typeface="宋体" panose="02010600030101010101" pitchFamily="2" charset="-122"/>
              </a:rPr>
              <a:t>张若虚的</a:t>
            </a:r>
            <a:r>
              <a:rPr lang="en-US" altLang="zh-CN" b="1" dirty="0">
                <a:latin typeface="宋体" panose="02010600030101010101" pitchFamily="2" charset="-122"/>
              </a:rPr>
              <a:t>《</a:t>
            </a:r>
            <a:r>
              <a:rPr lang="zh-CN" altLang="en-US" b="1" dirty="0">
                <a:latin typeface="宋体" panose="02010600030101010101" pitchFamily="2" charset="-122"/>
              </a:rPr>
              <a:t>春江花月夜</a:t>
            </a:r>
            <a:r>
              <a:rPr lang="en-US" altLang="zh-CN" b="1" dirty="0">
                <a:latin typeface="宋体" panose="02010600030101010101" pitchFamily="2" charset="-122"/>
              </a:rPr>
              <a:t>》</a:t>
            </a:r>
            <a:r>
              <a:rPr lang="zh-CN" altLang="en-US" b="1" dirty="0">
                <a:latin typeface="宋体" panose="02010600030101010101" pitchFamily="2" charset="-122"/>
              </a:rPr>
              <a:t>节选</a:t>
            </a:r>
            <a:endParaRPr lang="zh-CN" altLang="en-US" dirty="0"/>
          </a:p>
        </p:txBody>
      </p:sp>
      <p:sp>
        <p:nvSpPr>
          <p:cNvPr id="144386" name="内容占位符 2"/>
          <p:cNvSpPr>
            <a:spLocks noGrp="1" noRot="1"/>
          </p:cNvSpPr>
          <p:nvPr>
            <p:ph idx="4294967295"/>
          </p:nvPr>
        </p:nvSpPr>
        <p:spPr>
          <a:xfrm>
            <a:off x="304800" y="1981200"/>
            <a:ext cx="8659813" cy="3886200"/>
          </a:xfrm>
        </p:spPr>
        <p:txBody>
          <a:bodyPr vert="horz" wrap="square" lIns="91440" tIns="45720" rIns="91440" bIns="45720" anchor="t" anchorCtr="0"/>
          <a:p>
            <a:endParaRPr lang="en-US" altLang="zh-CN" sz="4000" dirty="0"/>
          </a:p>
          <a:p>
            <a:r>
              <a:rPr lang="zh-CN" altLang="en-US" sz="4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春江潮水连海平，海上明月共潮生。 </a:t>
            </a:r>
            <a:br>
              <a:rPr lang="zh-CN" altLang="en-US" sz="4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滟滟随波千万里，何处春江无月明</a:t>
            </a:r>
            <a:r>
              <a:rPr lang="zh-CN" altLang="en-US" sz="4000" dirty="0"/>
              <a:t>！ </a:t>
            </a:r>
            <a:br>
              <a:rPr lang="zh-CN" altLang="en-US" sz="4000" dirty="0"/>
            </a:br>
            <a:endParaRPr lang="zh-CN" altLang="en-US" sz="4000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Rectangle 2"/>
          <p:cNvSpPr>
            <a:spLocks noGrp="1" noRot="1"/>
          </p:cNvSpPr>
          <p:nvPr>
            <p:ph type="title"/>
          </p:nvPr>
        </p:nvSpPr>
        <p:spPr>
          <a:xfrm>
            <a:off x="603250" y="549275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</a:rPr>
              <a:t>春江花月夜（民乐合奏）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145410" name="Rectangle 3"/>
          <p:cNvSpPr>
            <a:spLocks noGrp="1" noRot="1"/>
          </p:cNvSpPr>
          <p:nvPr>
            <p:ph type="body"/>
          </p:nvPr>
        </p:nvSpPr>
        <p:spPr>
          <a:xfrm>
            <a:off x="179388" y="1746250"/>
            <a:ext cx="8424862" cy="51117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作品分析：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    此曲为自由变奏体结构，全曲共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段。第一段为主题乐段，其后的各段均是取第一段的素材进行变奏的，并采用了“换头合尾”的结构方式。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Rectangle 3"/>
          <p:cNvSpPr>
            <a:spLocks noGrp="1" noRot="1"/>
          </p:cNvSpPr>
          <p:nvPr>
            <p:ph type="body" sz="half"/>
          </p:nvPr>
        </p:nvSpPr>
        <p:spPr>
          <a:xfrm>
            <a:off x="684213" y="2924175"/>
            <a:ext cx="3810000" cy="327660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hlink"/>
              </a:buClr>
              <a:buSzPct val="70000"/>
              <a:buFont typeface="Wingdings" panose="05000000000000000000" pitchFamily="2" charset="2"/>
              <a:defRPr sz="2800"/>
            </a:lvl1pPr>
            <a:lvl2pPr lvl="1">
              <a:buClr>
                <a:schemeClr val="hlink"/>
              </a:buClr>
              <a:buSzPct val="70000"/>
              <a:buFont typeface="Wingdings" panose="05000000000000000000" pitchFamily="2" charset="2"/>
              <a:defRPr sz="2400"/>
            </a:lvl2pPr>
            <a:lvl3pPr lvl="2">
              <a:buClr>
                <a:schemeClr val="hlink"/>
              </a:buClr>
              <a:buSzPct val="70000"/>
              <a:buFont typeface="Wingdings" panose="05000000000000000000" pitchFamily="2" charset="2"/>
              <a:defRPr sz="2000"/>
            </a:lvl3pPr>
            <a:lvl4pPr lvl="3">
              <a:buClr>
                <a:schemeClr val="hlink"/>
              </a:buClr>
              <a:buSzPct val="70000"/>
              <a:buFont typeface="Wingdings" panose="05000000000000000000" pitchFamily="2" charset="2"/>
              <a:defRPr sz="1800"/>
            </a:lvl4pPr>
            <a:lvl5pPr lvl="4">
              <a:buClr>
                <a:schemeClr val="hlink"/>
              </a:buClr>
              <a:buSzPct val="70000"/>
              <a:buFont typeface="Wingdings" panose="05000000000000000000" pitchFamily="2" charset="2"/>
              <a:defRPr sz="1800"/>
            </a:lvl5pPr>
          </a:lstStyle>
          <a:p>
            <a:pPr lvl="0" eaLnBrk="1" hangingPunct="1"/>
            <a:r>
              <a:rPr lang="en-US" altLang="zh-CN" sz="3200" b="1" dirty="0">
                <a:solidFill>
                  <a:schemeClr val="tx2"/>
                </a:solidFill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</a:rPr>
              <a:t>、江楼钟鼓</a:t>
            </a:r>
            <a:endParaRPr lang="zh-CN" altLang="en-US" sz="3200" b="1" dirty="0">
              <a:solidFill>
                <a:schemeClr val="tx2"/>
              </a:solidFill>
            </a:endParaRPr>
          </a:p>
          <a:p>
            <a:pPr lvl="0" eaLnBrk="1" hangingPunct="1"/>
            <a:r>
              <a:rPr lang="en-US" altLang="zh-CN" sz="3200" b="1" dirty="0">
                <a:solidFill>
                  <a:schemeClr val="tx2"/>
                </a:solidFill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</a:rPr>
              <a:t>、月上东山</a:t>
            </a:r>
            <a:endParaRPr lang="zh-CN" altLang="en-US" sz="3200" b="1" dirty="0">
              <a:solidFill>
                <a:schemeClr val="tx2"/>
              </a:solidFill>
            </a:endParaRPr>
          </a:p>
          <a:p>
            <a:pPr lvl="0" eaLnBrk="1" hangingPunct="1"/>
            <a:r>
              <a:rPr lang="en-US" altLang="zh-CN" sz="3200" b="1" dirty="0">
                <a:solidFill>
                  <a:schemeClr val="tx2"/>
                </a:solidFill>
              </a:rPr>
              <a:t>3</a:t>
            </a:r>
            <a:r>
              <a:rPr lang="zh-CN" altLang="en-US" sz="3200" b="1" dirty="0">
                <a:solidFill>
                  <a:schemeClr val="tx2"/>
                </a:solidFill>
              </a:rPr>
              <a:t>、风回曲水</a:t>
            </a:r>
            <a:endParaRPr lang="zh-CN" altLang="en-US" sz="3200" b="1" dirty="0">
              <a:solidFill>
                <a:schemeClr val="tx2"/>
              </a:solidFill>
            </a:endParaRPr>
          </a:p>
          <a:p>
            <a:pPr lvl="0" eaLnBrk="1" hangingPunct="1"/>
            <a:r>
              <a:rPr lang="en-US" altLang="zh-CN" sz="3200" b="1" dirty="0">
                <a:solidFill>
                  <a:schemeClr val="tx2"/>
                </a:solidFill>
              </a:rPr>
              <a:t>4</a:t>
            </a:r>
            <a:r>
              <a:rPr lang="zh-CN" altLang="en-US" sz="3200" b="1" dirty="0">
                <a:solidFill>
                  <a:schemeClr val="tx2"/>
                </a:solidFill>
              </a:rPr>
              <a:t>、花影层叠</a:t>
            </a:r>
            <a:endParaRPr lang="zh-CN" altLang="en-US" sz="3200" b="1" dirty="0">
              <a:solidFill>
                <a:schemeClr val="tx2"/>
              </a:solidFill>
            </a:endParaRPr>
          </a:p>
          <a:p>
            <a:pPr lvl="0" eaLnBrk="1" hangingPunct="1"/>
            <a:r>
              <a:rPr lang="en-US" altLang="zh-CN" sz="3200" b="1" dirty="0">
                <a:solidFill>
                  <a:schemeClr val="tx2"/>
                </a:solidFill>
              </a:rPr>
              <a:t>5</a:t>
            </a:r>
            <a:r>
              <a:rPr lang="zh-CN" altLang="en-US" sz="3200" b="1" dirty="0">
                <a:solidFill>
                  <a:schemeClr val="tx2"/>
                </a:solidFill>
              </a:rPr>
              <a:t>、水云深际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146434" name="Rectangle 4"/>
          <p:cNvSpPr>
            <a:spLocks noGrp="1" noRot="1"/>
          </p:cNvSpPr>
          <p:nvPr>
            <p:ph type="body" sz="half"/>
          </p:nvPr>
        </p:nvSpPr>
        <p:spPr>
          <a:xfrm>
            <a:off x="4284663" y="2852738"/>
            <a:ext cx="4189412" cy="320040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hlink"/>
              </a:buClr>
              <a:buSzPct val="70000"/>
              <a:buFont typeface="Wingdings" panose="05000000000000000000" pitchFamily="2" charset="2"/>
              <a:defRPr sz="2800"/>
            </a:lvl1pPr>
            <a:lvl2pPr lvl="1">
              <a:buClr>
                <a:schemeClr val="hlink"/>
              </a:buClr>
              <a:buSzPct val="70000"/>
              <a:buFont typeface="Wingdings" panose="05000000000000000000" pitchFamily="2" charset="2"/>
              <a:defRPr sz="2400"/>
            </a:lvl2pPr>
            <a:lvl3pPr lvl="2">
              <a:buClr>
                <a:schemeClr val="hlink"/>
              </a:buClr>
              <a:buSzPct val="70000"/>
              <a:buFont typeface="Wingdings" panose="05000000000000000000" pitchFamily="2" charset="2"/>
              <a:defRPr sz="2000"/>
            </a:lvl3pPr>
            <a:lvl4pPr lvl="3">
              <a:buClr>
                <a:schemeClr val="hlink"/>
              </a:buClr>
              <a:buSzPct val="70000"/>
              <a:buFont typeface="Wingdings" panose="05000000000000000000" pitchFamily="2" charset="2"/>
              <a:defRPr sz="1800"/>
            </a:lvl4pPr>
            <a:lvl5pPr lvl="4">
              <a:buClr>
                <a:schemeClr val="hlink"/>
              </a:buClr>
              <a:buSzPct val="70000"/>
              <a:buFont typeface="Wingdings" panose="05000000000000000000" pitchFamily="2" charset="2"/>
              <a:defRPr sz="1800"/>
            </a:lvl5pPr>
          </a:lstStyle>
          <a:p>
            <a:pPr lvl="0" eaLnBrk="1" hangingPunct="1"/>
            <a:r>
              <a:rPr lang="en-US" altLang="zh-CN" sz="3200" b="1" dirty="0">
                <a:solidFill>
                  <a:schemeClr val="tx2"/>
                </a:solidFill>
              </a:rPr>
              <a:t>6</a:t>
            </a:r>
            <a:r>
              <a:rPr lang="zh-CN" altLang="en-US" sz="3200" b="1" dirty="0">
                <a:solidFill>
                  <a:schemeClr val="tx2"/>
                </a:solidFill>
              </a:rPr>
              <a:t>、渔歌唱晚</a:t>
            </a:r>
            <a:endParaRPr lang="zh-CN" altLang="en-US" sz="3200" b="1" dirty="0">
              <a:solidFill>
                <a:schemeClr val="tx2"/>
              </a:solidFill>
            </a:endParaRPr>
          </a:p>
          <a:p>
            <a:pPr lvl="0" eaLnBrk="1" hangingPunct="1"/>
            <a:r>
              <a:rPr lang="en-US" altLang="zh-CN" sz="3200" b="1" dirty="0">
                <a:solidFill>
                  <a:schemeClr val="tx2"/>
                </a:solidFill>
              </a:rPr>
              <a:t>7</a:t>
            </a:r>
            <a:r>
              <a:rPr lang="zh-CN" altLang="en-US" sz="3200" b="1" dirty="0">
                <a:solidFill>
                  <a:schemeClr val="tx2"/>
                </a:solidFill>
              </a:rPr>
              <a:t>、洄澜拍岸</a:t>
            </a:r>
            <a:endParaRPr lang="zh-CN" altLang="en-US" sz="3200" b="1" dirty="0">
              <a:solidFill>
                <a:schemeClr val="tx2"/>
              </a:solidFill>
            </a:endParaRPr>
          </a:p>
          <a:p>
            <a:pPr lvl="0" eaLnBrk="1" hangingPunct="1"/>
            <a:r>
              <a:rPr lang="en-US" altLang="zh-CN" sz="3200" b="1" dirty="0">
                <a:solidFill>
                  <a:schemeClr val="tx2"/>
                </a:solidFill>
              </a:rPr>
              <a:t>8</a:t>
            </a:r>
            <a:r>
              <a:rPr lang="zh-CN" altLang="en-US" sz="3200" b="1" dirty="0">
                <a:solidFill>
                  <a:schemeClr val="tx2"/>
                </a:solidFill>
              </a:rPr>
              <a:t>、桡鸣远濑</a:t>
            </a:r>
            <a:endParaRPr lang="zh-CN" altLang="en-US" sz="3200" b="1" dirty="0">
              <a:solidFill>
                <a:schemeClr val="tx2"/>
              </a:solidFill>
            </a:endParaRPr>
          </a:p>
          <a:p>
            <a:pPr lvl="0" eaLnBrk="1" hangingPunct="1"/>
            <a:r>
              <a:rPr lang="en-US" altLang="zh-CN" sz="3200" b="1" dirty="0">
                <a:solidFill>
                  <a:schemeClr val="tx2"/>
                </a:solidFill>
              </a:rPr>
              <a:t>9</a:t>
            </a:r>
            <a:r>
              <a:rPr lang="zh-CN" altLang="en-US" sz="3200" b="1" dirty="0">
                <a:solidFill>
                  <a:schemeClr val="tx2"/>
                </a:solidFill>
              </a:rPr>
              <a:t>、欸乃归舟</a:t>
            </a:r>
            <a:endParaRPr lang="zh-CN" altLang="en-US" sz="3200" b="1" dirty="0">
              <a:solidFill>
                <a:schemeClr val="tx2"/>
              </a:solidFill>
            </a:endParaRPr>
          </a:p>
          <a:p>
            <a:pPr lvl="0" eaLnBrk="1" hangingPunct="1"/>
            <a:r>
              <a:rPr lang="en-US" altLang="zh-CN" sz="3200" b="1" dirty="0">
                <a:solidFill>
                  <a:schemeClr val="tx2"/>
                </a:solidFill>
              </a:rPr>
              <a:t>10</a:t>
            </a:r>
            <a:r>
              <a:rPr lang="zh-CN" altLang="en-US" sz="3200" b="1" dirty="0">
                <a:solidFill>
                  <a:schemeClr val="tx2"/>
                </a:solidFill>
              </a:rPr>
              <a:t>、尾声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146435" name="AutoShape 5">
            <a:hlinkClick r:id="rId1" action="ppaction://hlinksldjump"/>
          </p:cNvPr>
          <p:cNvSpPr/>
          <p:nvPr/>
        </p:nvSpPr>
        <p:spPr>
          <a:xfrm>
            <a:off x="8856663" y="6381750"/>
            <a:ext cx="287337" cy="288925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pPr algn="just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436" name="Text Box 6"/>
          <p:cNvSpPr txBox="1"/>
          <p:nvPr/>
        </p:nvSpPr>
        <p:spPr>
          <a:xfrm>
            <a:off x="611188" y="1268413"/>
            <a:ext cx="7772400" cy="1109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  <a:buClrTx/>
              <a:buSzTx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全曲共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个段落，每段均有一个富有诗意的小标题：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Rectangle 2"/>
          <p:cNvSpPr>
            <a:spLocks noGrp="1" noRot="1"/>
          </p:cNvSpPr>
          <p:nvPr>
            <p:ph type="title"/>
          </p:nvPr>
        </p:nvSpPr>
        <p:spPr>
          <a:xfrm>
            <a:off x="395288" y="404813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</a:rPr>
              <a:t>春江花月夜（民乐合奏）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147458" name="Rectangle 3"/>
          <p:cNvSpPr>
            <a:spLocks noGrp="1" noRot="1"/>
          </p:cNvSpPr>
          <p:nvPr>
            <p:ph type="body"/>
          </p:nvPr>
        </p:nvSpPr>
        <p:spPr>
          <a:xfrm>
            <a:off x="323850" y="1557338"/>
            <a:ext cx="8540750" cy="4751387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b="1" dirty="0"/>
              <a:t>1</a:t>
            </a:r>
            <a:r>
              <a:rPr lang="zh-CN" altLang="en-US" sz="2800" b="1" dirty="0"/>
              <a:t>、江楼钟鼓</a:t>
            </a:r>
            <a:endParaRPr lang="zh-CN" altLang="en-US" sz="2800" b="1" dirty="0"/>
          </a:p>
          <a:p>
            <a:pPr eaLnBrk="1" hangingPunct="1">
              <a:buNone/>
            </a:pPr>
            <a:endParaRPr lang="en-US" altLang="zh-CN" sz="2800" b="1" dirty="0"/>
          </a:p>
        </p:txBody>
      </p:sp>
      <p:pic>
        <p:nvPicPr>
          <p:cNvPr id="147459" name="Picture 4" descr="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2205038"/>
            <a:ext cx="8424862" cy="3743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7460" name="图片 4" descr="51J58PICGpd_1024.jp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rcRect l="13145" t="20233" r="18816" b="14563"/>
          <a:stretch>
            <a:fillRect/>
          </a:stretch>
        </p:blipFill>
        <p:spPr>
          <a:xfrm>
            <a:off x="395288" y="6021388"/>
            <a:ext cx="792162" cy="75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871538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二 胡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410" name="内容占位符 2"/>
          <p:cNvSpPr>
            <a:spLocks noGrp="1" noRot="1"/>
          </p:cNvSpPr>
          <p:nvPr>
            <p:ph idx="4294967295"/>
          </p:nvPr>
        </p:nvSpPr>
        <p:spPr>
          <a:xfrm>
            <a:off x="304800" y="1484313"/>
            <a:ext cx="8540750" cy="5040312"/>
          </a:xfrm>
        </p:spPr>
        <p:txBody>
          <a:bodyPr vert="horz" wrap="square" lIns="91440" tIns="45720" rIns="91440" bIns="45720" anchor="t" anchorCtr="0"/>
          <a:p>
            <a:r>
              <a:rPr lang="zh-CN" altLang="en-US" sz="2400" dirty="0">
                <a:hlinkClick r:id="rId1" action="ppaction://hlinkfile"/>
              </a:rPr>
              <a:t>二胡</a:t>
            </a:r>
            <a:r>
              <a:rPr lang="zh-CN" altLang="en-US" sz="2400" dirty="0"/>
              <a:t>是一种</a:t>
            </a:r>
            <a:r>
              <a:rPr lang="zh-CN" altLang="en-US" sz="2400" dirty="0">
                <a:hlinkClick r:id="rId2" action="ppaction://hlinkfile"/>
              </a:rPr>
              <a:t>弓弦乐器</a:t>
            </a:r>
            <a:r>
              <a:rPr lang="zh-CN" altLang="en-US" sz="2400" dirty="0"/>
              <a:t>。有两根弦，现代二胡以纯五度定弦，在</a:t>
            </a:r>
            <a:r>
              <a:rPr lang="zh-CN" altLang="en-US" sz="2400" dirty="0">
                <a:hlinkClick r:id="rId3" action="ppaction://hlinkfile"/>
              </a:rPr>
              <a:t>胡琴</a:t>
            </a:r>
            <a:r>
              <a:rPr lang="zh-CN" altLang="en-US" sz="2400" dirty="0"/>
              <a:t>之中属于中高音域乐器。各地方根据需要和条件，独立发展出不同形制的弓弦乐器，如</a:t>
            </a:r>
            <a:r>
              <a:rPr lang="zh-CN" altLang="en-US" sz="2400" dirty="0">
                <a:hlinkClick r:id="rId4" action="ppaction://hlinkfile"/>
              </a:rPr>
              <a:t>高胡</a:t>
            </a:r>
            <a:r>
              <a:rPr lang="zh-CN" altLang="en-US" sz="2400" dirty="0"/>
              <a:t>、</a:t>
            </a:r>
            <a:r>
              <a:rPr lang="zh-CN" altLang="en-US" sz="2400" dirty="0">
                <a:hlinkClick r:id="rId5" action="ppaction://hlinkfile"/>
              </a:rPr>
              <a:t>京胡</a:t>
            </a:r>
            <a:r>
              <a:rPr lang="zh-CN" altLang="en-US" sz="2400" dirty="0"/>
              <a:t>、</a:t>
            </a:r>
            <a:r>
              <a:rPr lang="zh-CN" altLang="en-US" sz="2400" dirty="0">
                <a:hlinkClick r:id="rId6" action="ppaction://hlinkfile"/>
              </a:rPr>
              <a:t>板胡</a:t>
            </a:r>
            <a:r>
              <a:rPr lang="zh-CN" altLang="en-US" sz="2400" dirty="0"/>
              <a:t>、</a:t>
            </a:r>
            <a:r>
              <a:rPr lang="zh-CN" altLang="en-US" sz="2400" dirty="0">
                <a:hlinkClick r:id="rId7" action="ppaction://hlinkfile"/>
              </a:rPr>
              <a:t>二弦</a:t>
            </a:r>
            <a:r>
              <a:rPr lang="zh-CN" altLang="en-US" sz="2400" dirty="0"/>
              <a:t>、喇叭弦等。为满足民乐交响化的需要，根据二胡的制式，另发明中胡等。</a:t>
            </a:r>
            <a:endParaRPr lang="en-US" altLang="zh-CN" sz="2400" dirty="0"/>
          </a:p>
          <a:p>
            <a:r>
              <a:rPr lang="zh-CN" altLang="en-US" sz="2400" dirty="0"/>
              <a:t>二胡始于</a:t>
            </a:r>
            <a:r>
              <a:rPr lang="zh-CN" altLang="en-US" sz="2400" dirty="0">
                <a:hlinkClick r:id="rId8" action="ppaction://hlinkfile"/>
              </a:rPr>
              <a:t>唐朝</a:t>
            </a:r>
            <a:r>
              <a:rPr lang="zh-CN" altLang="en-US" sz="2400" dirty="0"/>
              <a:t>，已有一千多年的历史。它最早发源于我国古代</a:t>
            </a:r>
            <a:r>
              <a:rPr lang="zh-CN" altLang="en-US" sz="2400" dirty="0">
                <a:hlinkClick r:id="rId9" action="ppaction://hlinkfile"/>
              </a:rPr>
              <a:t>北部地区</a:t>
            </a:r>
            <a:r>
              <a:rPr lang="zh-CN" altLang="en-US" sz="2400" dirty="0"/>
              <a:t>的一个少数民族，那时叫“</a:t>
            </a:r>
            <a:r>
              <a:rPr lang="zh-CN" altLang="en-US" sz="2400" dirty="0">
                <a:hlinkClick r:id="rId10" action="ppaction://hlinkfile"/>
              </a:rPr>
              <a:t>奚琴</a:t>
            </a:r>
            <a:r>
              <a:rPr lang="zh-CN" altLang="en-US" sz="2400" dirty="0"/>
              <a:t>”。宋朝学者陈蜴在</a:t>
            </a:r>
            <a:r>
              <a:rPr lang="en-US" altLang="zh-CN" sz="2400" dirty="0"/>
              <a:t>《</a:t>
            </a:r>
            <a:r>
              <a:rPr lang="zh-CN" altLang="en-US" sz="2400" dirty="0">
                <a:hlinkClick r:id="rId11" action="ppaction://hlinkfile"/>
              </a:rPr>
              <a:t>乐书</a:t>
            </a:r>
            <a:r>
              <a:rPr lang="en-US" altLang="zh-CN" sz="2400" dirty="0"/>
              <a:t>》</a:t>
            </a:r>
            <a:r>
              <a:rPr lang="zh-CN" altLang="en-US" sz="2400" dirty="0"/>
              <a:t>中记载“奚琴本胡乐也”。</a:t>
            </a:r>
            <a:endParaRPr lang="en-US" altLang="zh-CN" sz="2400" dirty="0"/>
          </a:p>
          <a:p>
            <a:r>
              <a:rPr lang="zh-CN" altLang="en-US" sz="2400" dirty="0"/>
              <a:t>二胡，过去主要流行于长江中下游一带，所以又称为南胡。集中于中高音域的表现，音色接近人声，情感表现力极高，广为大众接受。</a:t>
            </a:r>
            <a:r>
              <a:rPr lang="en-US" altLang="zh-CN" sz="2400" dirty="0"/>
              <a:t>1920</a:t>
            </a:r>
            <a:r>
              <a:rPr lang="zh-CN" altLang="en-US" sz="2400" dirty="0"/>
              <a:t>年，二胡始作为独奏乐器出现在舞台上。在这之前，二胡多用于民间丝竹音乐演奏或民歌、</a:t>
            </a:r>
            <a:r>
              <a:rPr lang="zh-CN" altLang="en-US" sz="2400" dirty="0">
                <a:solidFill>
                  <a:srgbClr val="002AAE"/>
                </a:solidFill>
              </a:rPr>
              <a:t>戏曲的伴奏。</a:t>
            </a:r>
            <a:endParaRPr lang="zh-CN" altLang="en-US" sz="2400" dirty="0">
              <a:solidFill>
                <a:srgbClr val="002AAE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 noRot="1"/>
          </p:cNvSpPr>
          <p:nvPr>
            <p:ph type="title"/>
          </p:nvPr>
        </p:nvSpPr>
        <p:spPr>
          <a:xfrm>
            <a:off x="684213" y="620713"/>
            <a:ext cx="854075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endParaRPr lang="zh-CN" altLang="zh-CN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434" name="Rectangle 3"/>
          <p:cNvSpPr>
            <a:spLocks noGrp="1" noRot="1"/>
          </p:cNvSpPr>
          <p:nvPr>
            <p:ph type="body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None/>
            </a:pPr>
            <a:r>
              <a:rPr lang="en-US" altLang="zh-CN" b="1" dirty="0"/>
              <a:t>     </a:t>
            </a:r>
            <a:endParaRPr lang="en-US" altLang="zh-CN" sz="3600" b="1" dirty="0"/>
          </a:p>
        </p:txBody>
      </p:sp>
      <p:pic>
        <p:nvPicPr>
          <p:cNvPr id="18435" name="图片 4" descr="0023ae9af0dc0d140f8508.jpg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333375"/>
            <a:ext cx="4818062" cy="6278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 noRot="1"/>
          </p:cNvSpPr>
          <p:nvPr>
            <p:ph type="title"/>
          </p:nvPr>
        </p:nvSpPr>
        <p:spPr>
          <a:xfrm>
            <a:off x="250825" y="260350"/>
            <a:ext cx="8540750" cy="1944688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5400" b="1" dirty="0">
                <a:latin typeface="隶书" panose="02010509060101010101" pitchFamily="49" charset="-122"/>
                <a:ea typeface="隶书" panose="02010509060101010101" pitchFamily="49" charset="-122"/>
              </a:rPr>
              <a:t>二泉映月    </a:t>
            </a:r>
            <a:br>
              <a:rPr lang="zh-CN" altLang="en-US" sz="5400" b="1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5400" b="1" dirty="0"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（二胡曲）   华彦钧 曲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458" name="Rectangle 3"/>
          <p:cNvSpPr>
            <a:spLocks noGrp="1" noRot="1"/>
          </p:cNvSpPr>
          <p:nvPr>
            <p:ph type="body"/>
          </p:nvPr>
        </p:nvSpPr>
        <p:spPr>
          <a:xfrm>
            <a:off x="468313" y="2205038"/>
            <a:ext cx="7777162" cy="38862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  <a:buNone/>
            </a:pPr>
            <a:endParaRPr lang="en-US" altLang="zh-CN" sz="3400" b="1" dirty="0"/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400" b="1" dirty="0"/>
              <a:t>作品背景：</a:t>
            </a:r>
            <a:endParaRPr lang="zh-CN" altLang="en-US" sz="3400" b="1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3400" b="1" dirty="0"/>
              <a:t>       二胡曲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二泉映月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是我国优秀的民间音乐家阿炳（华彦钧）最著名的传世之作。</a:t>
            </a:r>
            <a:endParaRPr lang="zh-CN" altLang="en-US" sz="2800" b="1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0482" name="Rectangle 3"/>
          <p:cNvSpPr>
            <a:spLocks noGrp="1" noRot="1"/>
          </p:cNvSpPr>
          <p:nvPr>
            <p:ph type="body"/>
          </p:nvPr>
        </p:nvSpPr>
        <p:spPr>
          <a:xfrm>
            <a:off x="684213" y="765175"/>
            <a:ext cx="7745412" cy="58324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二泉映月</a:t>
            </a:r>
            <a:endParaRPr lang="en-US" altLang="zh-CN" sz="44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400" b="1" dirty="0"/>
              <a:t>华彦钧（</a:t>
            </a:r>
            <a:r>
              <a:rPr lang="en-US" altLang="zh-CN" sz="3400" b="1" dirty="0"/>
              <a:t>1893</a:t>
            </a:r>
            <a:r>
              <a:rPr lang="zh-CN" altLang="en-US" sz="3400" b="1" dirty="0"/>
              <a:t>～</a:t>
            </a:r>
            <a:r>
              <a:rPr lang="en-US" altLang="zh-CN" sz="3400" b="1" dirty="0"/>
              <a:t>1950</a:t>
            </a:r>
            <a:r>
              <a:rPr lang="zh-CN" altLang="en-US" sz="3400" b="1" dirty="0"/>
              <a:t>），江苏无锡人。自幼随父亲华清和学习音乐，精通笛子、琵琶、二胡、三弦等乐器。      </a:t>
            </a:r>
            <a:endParaRPr lang="zh-CN" altLang="en-US" sz="3400" b="1" dirty="0"/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400" b="1" dirty="0"/>
              <a:t>  </a:t>
            </a:r>
            <a:r>
              <a:rPr lang="en-US" altLang="zh-CN" sz="3400" b="1" dirty="0"/>
              <a:t>18</a:t>
            </a:r>
            <a:r>
              <a:rPr lang="zh-CN" altLang="en-US" sz="3400" b="1" dirty="0"/>
              <a:t>岁时被无锡道教界公认为</a:t>
            </a:r>
            <a:endParaRPr lang="en-US" altLang="zh-CN" sz="3400" b="1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3400" b="1" dirty="0"/>
              <a:t>    </a:t>
            </a:r>
            <a:r>
              <a:rPr lang="zh-CN" altLang="en-US" sz="3400" b="1" dirty="0"/>
              <a:t>是当地杰出的乐师。约在</a:t>
            </a:r>
            <a:r>
              <a:rPr lang="en-US" altLang="zh-CN" sz="3400" b="1" dirty="0"/>
              <a:t>35</a:t>
            </a:r>
            <a:r>
              <a:rPr lang="zh-CN" altLang="en-US" sz="3400" b="1" dirty="0"/>
              <a:t>岁</a:t>
            </a:r>
            <a:endParaRPr lang="en-US" altLang="zh-CN" sz="3400" b="1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3400" b="1" dirty="0"/>
              <a:t>    </a:t>
            </a:r>
            <a:r>
              <a:rPr lang="zh-CN" altLang="en-US" sz="3400" b="1" dirty="0"/>
              <a:t>左右时双目失明，遂开始了</a:t>
            </a:r>
            <a:endParaRPr lang="en-US" altLang="zh-CN" sz="3400" b="1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3400" b="1" dirty="0"/>
              <a:t>   </a:t>
            </a:r>
            <a:r>
              <a:rPr lang="zh-CN" altLang="en-US" sz="3400" b="1" dirty="0"/>
              <a:t>“瞎子阿炳”的卖艺生涯。</a:t>
            </a:r>
            <a:endParaRPr lang="zh-CN" altLang="en-US" sz="3400" b="1" dirty="0"/>
          </a:p>
        </p:txBody>
      </p:sp>
      <p:pic>
        <p:nvPicPr>
          <p:cNvPr id="20483" name="图片 4" descr="u=4123360492,1469606622&amp;fm=21&amp;gp=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0" y="3860800"/>
            <a:ext cx="1633538" cy="2305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1506" name="Rectangle 3"/>
          <p:cNvSpPr>
            <a:spLocks noGrp="1" noRot="1"/>
          </p:cNvSpPr>
          <p:nvPr>
            <p:ph type="body"/>
          </p:nvPr>
        </p:nvSpPr>
        <p:spPr>
          <a:xfrm>
            <a:off x="611188" y="1484313"/>
            <a:ext cx="7848600" cy="466248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</a:pPr>
            <a:r>
              <a:rPr lang="zh-CN" altLang="en-US" sz="3400" b="1" dirty="0"/>
              <a:t>阿炳留存下来的作品有：</a:t>
            </a:r>
            <a:endParaRPr lang="zh-CN" altLang="en-US" sz="3400" b="1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3400" b="1" dirty="0"/>
              <a:t>   </a:t>
            </a:r>
            <a:endParaRPr lang="en-US" altLang="zh-CN" sz="3400" b="1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3400" b="1" dirty="0"/>
              <a:t>   </a:t>
            </a:r>
            <a:r>
              <a:rPr lang="zh-CN" altLang="en-US" sz="3400" b="1" dirty="0"/>
              <a:t>二胡曲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二泉映月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、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寒春风曲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、   </a:t>
            </a:r>
            <a:endParaRPr lang="en-US" altLang="zh-CN" sz="3400" b="1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3400" b="1" dirty="0"/>
              <a:t>               《</a:t>
            </a:r>
            <a:r>
              <a:rPr lang="zh-CN" altLang="en-US" sz="3400" b="1" dirty="0"/>
              <a:t>听松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；</a:t>
            </a:r>
            <a:endParaRPr lang="zh-CN" altLang="en-US" sz="3400" b="1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3400" b="1" dirty="0"/>
              <a:t>   琵琶曲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昭君出塞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、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大浪淘沙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、   </a:t>
            </a:r>
            <a:endParaRPr lang="en-US" altLang="zh-CN" sz="3400" b="1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3400" b="1" dirty="0"/>
              <a:t>               《</a:t>
            </a:r>
            <a:r>
              <a:rPr lang="zh-CN" altLang="en-US" sz="3400" b="1" dirty="0"/>
              <a:t>龙船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等六首。</a:t>
            </a:r>
            <a:endParaRPr lang="zh-CN" altLang="en-US" sz="3400" b="1" dirty="0"/>
          </a:p>
          <a:p>
            <a:pPr algn="just" eaLnBrk="1" hangingPunct="1">
              <a:lnSpc>
                <a:spcPct val="110000"/>
              </a:lnSpc>
            </a:pPr>
            <a:endParaRPr lang="en-US" altLang="zh-CN" sz="3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 noRot="1"/>
          </p:cNvSpPr>
          <p:nvPr>
            <p:ph type="title"/>
          </p:nvPr>
        </p:nvSpPr>
        <p:spPr>
          <a:xfrm>
            <a:off x="250825" y="260350"/>
            <a:ext cx="8540750" cy="122396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5400" b="1" dirty="0">
                <a:latin typeface="隶书" panose="02010509060101010101" pitchFamily="49" charset="-122"/>
                <a:ea typeface="隶书" panose="02010509060101010101" pitchFamily="49" charset="-122"/>
              </a:rPr>
              <a:t>二泉映月    </a:t>
            </a:r>
            <a:br>
              <a:rPr lang="zh-CN" altLang="en-US" sz="5400" b="1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530" name="Rectangle 3"/>
          <p:cNvSpPr>
            <a:spLocks noGrp="1" noRot="1"/>
          </p:cNvSpPr>
          <p:nvPr>
            <p:ph type="body"/>
          </p:nvPr>
        </p:nvSpPr>
        <p:spPr>
          <a:xfrm>
            <a:off x="117475" y="1484630"/>
            <a:ext cx="8702675" cy="460692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  <a:buNone/>
            </a:pPr>
            <a:endParaRPr lang="en-US" altLang="zh-CN" sz="3400" b="1" dirty="0"/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400" b="1" dirty="0"/>
              <a:t>名称的由来：</a:t>
            </a:r>
            <a:endParaRPr lang="en-US" altLang="zh-CN" sz="3400" b="1" dirty="0"/>
          </a:p>
          <a:p>
            <a:pPr algn="just" eaLnBrk="1" hangingPunct="1">
              <a:lnSpc>
                <a:spcPct val="110000"/>
              </a:lnSpc>
            </a:pPr>
            <a:endParaRPr lang="en-US" altLang="zh-CN" sz="3400" b="1" dirty="0"/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sz="3400" b="1" dirty="0"/>
              <a:t>《</a:t>
            </a:r>
            <a:r>
              <a:rPr lang="zh-CN" altLang="en-US" sz="3400" b="1" dirty="0"/>
              <a:t>三潭印月</a:t>
            </a:r>
            <a:r>
              <a:rPr lang="en-US" altLang="zh-CN" sz="3400" b="1" dirty="0"/>
              <a:t>》</a:t>
            </a:r>
            <a:r>
              <a:rPr lang="en-US" altLang="zh-CN" sz="3400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二泉印月</a:t>
            </a:r>
            <a:r>
              <a:rPr lang="en-US" altLang="zh-CN" sz="3400" b="1" dirty="0"/>
              <a:t>》</a:t>
            </a:r>
            <a:r>
              <a:rPr lang="en-US" altLang="zh-CN" sz="3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二泉映月</a:t>
            </a:r>
            <a:r>
              <a:rPr lang="en-US" altLang="zh-CN" sz="3400" b="1" dirty="0"/>
              <a:t>》</a:t>
            </a:r>
            <a:endParaRPr lang="zh-CN" altLang="en-US" sz="2800" b="1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 noRot="1"/>
          </p:cNvSpPr>
          <p:nvPr>
            <p:ph type="title"/>
          </p:nvPr>
        </p:nvSpPr>
        <p:spPr>
          <a:xfrm>
            <a:off x="301625" y="260350"/>
            <a:ext cx="8540750" cy="727075"/>
          </a:xfrm>
        </p:spPr>
        <p:txBody>
          <a:bodyPr vert="horz" wrap="square" lIns="91440" tIns="45720" rIns="91440" bIns="45720" anchor="ctr" anchorCtr="0"/>
          <a:p>
            <a:r>
              <a:rPr lang="zh-CN" altLang="en-US" b="1" dirty="0">
                <a:ea typeface="隶书" panose="02010509060101010101" pitchFamily="49" charset="-122"/>
              </a:rPr>
              <a:t>中国古代乐器的发展脉络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5122" name="内容占位符 2"/>
          <p:cNvSpPr>
            <a:spLocks noGrp="1" noRot="1"/>
          </p:cNvSpPr>
          <p:nvPr>
            <p:ph idx="4294967295"/>
          </p:nvPr>
        </p:nvSpPr>
        <p:spPr>
          <a:xfrm>
            <a:off x="304800" y="981075"/>
            <a:ext cx="8659813" cy="5616575"/>
          </a:xfrm>
        </p:spPr>
        <p:txBody>
          <a:bodyPr vert="horz" wrap="square" lIns="91440" tIns="45720" rIns="91440" bIns="45720" anchor="t" anchorCtr="0"/>
          <a:p>
            <a:r>
              <a:rPr lang="zh-CN" altLang="zh-CN" sz="2400" b="1" dirty="0"/>
              <a:t>一、</a:t>
            </a:r>
            <a:r>
              <a:rPr lang="zh-CN" altLang="zh-CN" sz="2400" b="1" dirty="0">
                <a:highlight>
                  <a:srgbClr val="FFFF00"/>
                </a:highlight>
              </a:rPr>
              <a:t>远古时期</a:t>
            </a:r>
            <a:r>
              <a:rPr lang="zh-CN" altLang="zh-CN" sz="2400" b="1" dirty="0"/>
              <a:t>（约公元前</a:t>
            </a:r>
            <a:r>
              <a:rPr lang="en-US" altLang="zh-CN" sz="2400" b="1" dirty="0"/>
              <a:t>6000</a:t>
            </a:r>
            <a:r>
              <a:rPr lang="zh-CN" altLang="zh-CN" sz="2400" b="1" dirty="0"/>
              <a:t>年－公元前</a:t>
            </a:r>
            <a:r>
              <a:rPr lang="en-US" altLang="zh-CN" sz="2400" b="1" dirty="0"/>
              <a:t>1711</a:t>
            </a:r>
            <a:r>
              <a:rPr lang="zh-CN" altLang="zh-CN" sz="2400" b="1" dirty="0"/>
              <a:t>年）：根据现有的出土实物，</a:t>
            </a:r>
            <a:r>
              <a:rPr lang="zh-CN" altLang="zh-CN" sz="2400" b="1" dirty="0">
                <a:solidFill>
                  <a:srgbClr val="FF0000"/>
                </a:solidFill>
              </a:rPr>
              <a:t>吹奏类乐器</a:t>
            </a:r>
            <a:r>
              <a:rPr lang="zh-CN" altLang="zh-CN" sz="2400" b="1" dirty="0"/>
              <a:t>是最早出现的乐器，以河南舞阳骨笛最为久远。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zh-CN" sz="2400" b="1" dirty="0"/>
              <a:t>二、</a:t>
            </a:r>
            <a:r>
              <a:rPr lang="zh-CN" altLang="zh-CN" sz="2400" b="1" dirty="0">
                <a:highlight>
                  <a:srgbClr val="FFFF00"/>
                </a:highlight>
              </a:rPr>
              <a:t>先秦时期</a:t>
            </a:r>
            <a:r>
              <a:rPr lang="zh-CN" altLang="zh-CN" sz="2400" b="1" dirty="0"/>
              <a:t>（公元前</a:t>
            </a:r>
            <a:r>
              <a:rPr lang="en-US" altLang="zh-CN" sz="2400" b="1" dirty="0"/>
              <a:t>711</a:t>
            </a:r>
            <a:r>
              <a:rPr lang="zh-CN" altLang="zh-CN" sz="2400" b="1" dirty="0"/>
              <a:t>年－公元前</a:t>
            </a:r>
            <a:r>
              <a:rPr lang="en-US" altLang="zh-CN" sz="2400" b="1" dirty="0"/>
              <a:t>256</a:t>
            </a:r>
            <a:r>
              <a:rPr lang="zh-CN" altLang="zh-CN" sz="2400" b="1" dirty="0"/>
              <a:t>年）：这是我国乐器发展史的第一个高峰，确定了</a:t>
            </a:r>
            <a:r>
              <a:rPr lang="zh-CN" altLang="zh-CN" sz="2400" b="1" dirty="0">
                <a:solidFill>
                  <a:srgbClr val="FF0000"/>
                </a:solidFill>
              </a:rPr>
              <a:t>乐器的分类法</a:t>
            </a:r>
            <a:r>
              <a:rPr lang="zh-CN" altLang="zh-CN" sz="2400" b="1" dirty="0"/>
              <a:t>－八音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三、</a:t>
            </a:r>
            <a:r>
              <a:rPr lang="zh-CN" altLang="en-US" sz="2400" b="1" dirty="0">
                <a:highlight>
                  <a:srgbClr val="FFFF00"/>
                </a:highlight>
              </a:rPr>
              <a:t>秦汉隋唐时期</a:t>
            </a:r>
            <a:r>
              <a:rPr lang="zh-CN" altLang="en-US" sz="2400" b="1" dirty="0"/>
              <a:t>（公元前</a:t>
            </a:r>
            <a:r>
              <a:rPr lang="en-US" altLang="zh-CN" sz="2400" b="1" dirty="0"/>
              <a:t>221</a:t>
            </a:r>
            <a:r>
              <a:rPr lang="zh-CN" altLang="en-US" sz="2400" b="1" dirty="0"/>
              <a:t>年－公元</a:t>
            </a:r>
            <a:r>
              <a:rPr lang="en-US" altLang="zh-CN" sz="2400" b="1" dirty="0"/>
              <a:t>960</a:t>
            </a:r>
            <a:r>
              <a:rPr lang="zh-CN" altLang="en-US" sz="2400" b="1" dirty="0"/>
              <a:t>年）：这是我国乐器发展史的鼎盛时期，随着中外文化的交流，大量的外国乐器传入我国，</a:t>
            </a:r>
            <a:r>
              <a:rPr lang="zh-CN" altLang="en-US" sz="2400" b="1" dirty="0">
                <a:solidFill>
                  <a:srgbClr val="FF0000"/>
                </a:solidFill>
              </a:rPr>
              <a:t>弹奏类乐器</a:t>
            </a:r>
            <a:r>
              <a:rPr lang="zh-CN" altLang="en-US" sz="2400" b="1" dirty="0"/>
              <a:t>得到空前的发展和繁荣。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zh-CN" sz="2400" b="1" dirty="0"/>
              <a:t>四、</a:t>
            </a:r>
            <a:r>
              <a:rPr lang="zh-CN" altLang="zh-CN" sz="2400" b="1" dirty="0">
                <a:highlight>
                  <a:srgbClr val="FFFF00"/>
                </a:highlight>
              </a:rPr>
              <a:t>宋元明清时期</a:t>
            </a:r>
            <a:r>
              <a:rPr lang="zh-CN" altLang="zh-CN" sz="2400" b="1" dirty="0"/>
              <a:t>（</a:t>
            </a:r>
            <a:r>
              <a:rPr lang="en-US" altLang="zh-CN" sz="2400" b="1" dirty="0"/>
              <a:t>960</a:t>
            </a:r>
            <a:r>
              <a:rPr lang="zh-CN" altLang="zh-CN" sz="2400" b="1" dirty="0"/>
              <a:t>年－</a:t>
            </a:r>
            <a:r>
              <a:rPr lang="en-US" altLang="zh-CN" sz="2400" b="1" dirty="0"/>
              <a:t>1840</a:t>
            </a:r>
            <a:r>
              <a:rPr lang="zh-CN" altLang="zh-CN" sz="2400" b="1" dirty="0"/>
              <a:t>年）：这段时期最为重要的是</a:t>
            </a:r>
            <a:r>
              <a:rPr lang="zh-CN" altLang="en-US" sz="2400" b="1" dirty="0">
                <a:solidFill>
                  <a:srgbClr val="FF0000"/>
                </a:solidFill>
              </a:rPr>
              <a:t>弓弦乐器</a:t>
            </a:r>
            <a:r>
              <a:rPr lang="zh-CN" altLang="zh-CN" sz="2400" b="1" dirty="0"/>
              <a:t>发展，弓弦乐器的传入和普遍使用，促进了戏曲、说唱音乐的发展。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 </a:t>
            </a:r>
            <a:endParaRPr lang="en-US" altLang="zh-CN" b="1" dirty="0"/>
          </a:p>
        </p:txBody>
      </p:sp>
      <p:sp>
        <p:nvSpPr>
          <p:cNvPr id="23554" name="Rectangle 3"/>
          <p:cNvSpPr>
            <a:spLocks noGrp="1" noRot="1"/>
          </p:cNvSpPr>
          <p:nvPr>
            <p:ph type="body"/>
          </p:nvPr>
        </p:nvSpPr>
        <p:spPr>
          <a:xfrm>
            <a:off x="684213" y="593725"/>
            <a:ext cx="7772400" cy="578802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  <a:buNone/>
            </a:pPr>
            <a:endParaRPr lang="en-US" altLang="zh-CN" b="1" dirty="0"/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600" b="1" dirty="0">
                <a:latin typeface="宋体" panose="02010600030101010101" pitchFamily="2" charset="-122"/>
              </a:rPr>
              <a:t>作品分析：</a:t>
            </a:r>
            <a:endParaRPr lang="zh-CN" altLang="en-US" sz="36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此曲采用民间音乐中最常用的变奏体结构，全曲由引子和六个段落构成。即：引子 </a:t>
            </a:r>
            <a:r>
              <a:rPr lang="en-US" altLang="zh-CN" sz="3600" b="1" dirty="0">
                <a:latin typeface="宋体" panose="02010600030101010101" pitchFamily="2" charset="-122"/>
              </a:rPr>
              <a:t>A A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en-US" altLang="zh-CN" sz="3600" b="1" dirty="0">
                <a:latin typeface="宋体" panose="02010600030101010101" pitchFamily="2" charset="-122"/>
              </a:rPr>
              <a:t> A</a:t>
            </a: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en-US" altLang="zh-CN" sz="3600" b="1" dirty="0">
                <a:latin typeface="宋体" panose="02010600030101010101" pitchFamily="2" charset="-122"/>
              </a:rPr>
              <a:t> A</a:t>
            </a:r>
            <a:r>
              <a:rPr lang="en-US" altLang="zh-CN" sz="2000" b="1" dirty="0">
                <a:latin typeface="宋体" panose="02010600030101010101" pitchFamily="2" charset="-122"/>
              </a:rPr>
              <a:t>3</a:t>
            </a:r>
            <a:r>
              <a:rPr lang="en-US" altLang="zh-CN" sz="3600" b="1" dirty="0">
                <a:latin typeface="宋体" panose="02010600030101010101" pitchFamily="2" charset="-122"/>
              </a:rPr>
              <a:t> A</a:t>
            </a:r>
            <a:r>
              <a:rPr lang="en-US" altLang="zh-CN" sz="2000" b="1" dirty="0">
                <a:latin typeface="宋体" panose="02010600030101010101" pitchFamily="2" charset="-122"/>
              </a:rPr>
              <a:t>4</a:t>
            </a:r>
            <a:r>
              <a:rPr lang="en-US" altLang="zh-CN" sz="3600" b="1" dirty="0">
                <a:latin typeface="宋体" panose="02010600030101010101" pitchFamily="2" charset="-122"/>
              </a:rPr>
              <a:t> A</a:t>
            </a:r>
            <a:r>
              <a:rPr lang="en-US" altLang="zh-CN" sz="2000" b="1" dirty="0">
                <a:latin typeface="宋体" panose="02010600030101010101" pitchFamily="2" charset="-122"/>
              </a:rPr>
              <a:t>5</a:t>
            </a:r>
            <a:r>
              <a:rPr lang="zh-CN" altLang="en-US" sz="3600" b="1" dirty="0">
                <a:latin typeface="宋体" panose="02010600030101010101" pitchFamily="2" charset="-122"/>
              </a:rPr>
              <a:t>。</a:t>
            </a:r>
            <a:endParaRPr lang="zh-CN" altLang="en-US" sz="36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引子之后进入音乐的主题 </a:t>
            </a:r>
            <a:r>
              <a:rPr lang="en-US" altLang="zh-CN" sz="3600" b="1" dirty="0">
                <a:latin typeface="宋体" panose="02010600030101010101" pitchFamily="2" charset="-122"/>
              </a:rPr>
              <a:t>A</a:t>
            </a:r>
            <a:r>
              <a:rPr lang="zh-CN" altLang="en-US" sz="3600" b="1" dirty="0">
                <a:latin typeface="宋体" panose="02010600030101010101" pitchFamily="2" charset="-122"/>
              </a:rPr>
              <a:t>，它由</a:t>
            </a:r>
            <a:r>
              <a:rPr lang="en-US" altLang="zh-CN" sz="3600" b="1" dirty="0">
                <a:latin typeface="宋体" panose="02010600030101010101" pitchFamily="2" charset="-122"/>
              </a:rPr>
              <a:t>3</a:t>
            </a:r>
            <a:r>
              <a:rPr lang="zh-CN" altLang="en-US" sz="3600" b="1" dirty="0">
                <a:latin typeface="宋体" panose="02010600030101010101" pitchFamily="2" charset="-122"/>
              </a:rPr>
              <a:t>个乐句构成。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 noRot="1"/>
          </p:cNvSpPr>
          <p:nvPr>
            <p:ph type="title"/>
          </p:nvPr>
        </p:nvSpPr>
        <p:spPr>
          <a:xfrm>
            <a:off x="395288" y="333375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   </a:t>
            </a:r>
            <a:endParaRPr lang="en-US" altLang="zh-CN" b="1" dirty="0"/>
          </a:p>
        </p:txBody>
      </p:sp>
      <p:sp>
        <p:nvSpPr>
          <p:cNvPr id="24578" name="Rectangle 3"/>
          <p:cNvSpPr>
            <a:spLocks noGrp="1" noRot="1"/>
          </p:cNvSpPr>
          <p:nvPr>
            <p:ph type="body"/>
          </p:nvPr>
        </p:nvSpPr>
        <p:spPr>
          <a:xfrm>
            <a:off x="304800" y="1268413"/>
            <a:ext cx="8540750" cy="4598987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pic>
        <p:nvPicPr>
          <p:cNvPr id="24579" name="Picture 4" descr="55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404813"/>
            <a:ext cx="8027987" cy="590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5602" name="Rectangle 3"/>
          <p:cNvSpPr>
            <a:spLocks noGrp="1" noRot="1"/>
          </p:cNvSpPr>
          <p:nvPr>
            <p:ph type="body"/>
          </p:nvPr>
        </p:nvSpPr>
        <p:spPr>
          <a:xfrm>
            <a:off x="611188" y="857250"/>
            <a:ext cx="7848600" cy="51117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endParaRPr lang="en-US" altLang="zh-CN" sz="3600" dirty="0"/>
          </a:p>
          <a:p>
            <a:pPr algn="just" eaLnBrk="1" hangingPunct="1">
              <a:lnSpc>
                <a:spcPct val="120000"/>
              </a:lnSpc>
            </a:pPr>
            <a:r>
              <a:rPr lang="zh-CN" altLang="en-US" sz="3600" b="1" dirty="0"/>
              <a:t>创作意义：</a:t>
            </a:r>
            <a:endParaRPr lang="en-US" altLang="zh-CN" sz="3600" b="1" dirty="0"/>
          </a:p>
          <a:p>
            <a:pPr algn="just" eaLnBrk="1" hangingPunct="1">
              <a:lnSpc>
                <a:spcPct val="120000"/>
              </a:lnSpc>
            </a:pPr>
            <a:r>
              <a:rPr lang="zh-CN" altLang="zh-CN" sz="3600" b="1" dirty="0"/>
              <a:t>这首曲子无论是在创作还是演奏上，都充分地表达出了作者心中的真挚感情，它不仅在国内深得人民喜爱，也在国际乐坛上获得了很高的评价。</a:t>
            </a:r>
            <a:endParaRPr lang="en-US" altLang="zh-CN" sz="3400" b="1" dirty="0"/>
          </a:p>
          <a:p>
            <a:pPr algn="just" eaLnBrk="1" hangingPunct="1">
              <a:lnSpc>
                <a:spcPct val="120000"/>
              </a:lnSpc>
              <a:buNone/>
            </a:pPr>
            <a:endParaRPr lang="zh-CN" altLang="en-US" sz="3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6626" name="Rectangle 3"/>
          <p:cNvSpPr>
            <a:spLocks noGrp="1" noRot="1"/>
          </p:cNvSpPr>
          <p:nvPr>
            <p:ph type="body"/>
          </p:nvPr>
        </p:nvSpPr>
        <p:spPr>
          <a:xfrm>
            <a:off x="611188" y="857250"/>
            <a:ext cx="7848600" cy="51117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endParaRPr lang="en-US" altLang="zh-CN" sz="3600" dirty="0"/>
          </a:p>
          <a:p>
            <a:pPr algn="just" eaLnBrk="1" hangingPunct="1">
              <a:lnSpc>
                <a:spcPct val="120000"/>
              </a:lnSpc>
            </a:pPr>
            <a:endParaRPr lang="en-US" altLang="zh-CN" sz="3600" dirty="0"/>
          </a:p>
          <a:p>
            <a:pPr algn="just" eaLnBrk="1" hangingPunct="1">
              <a:lnSpc>
                <a:spcPct val="120000"/>
              </a:lnSpc>
            </a:pPr>
            <a:r>
              <a:rPr lang="zh-CN" altLang="zh-CN" sz="3600" b="1" dirty="0">
                <a:solidFill>
                  <a:schemeClr val="tx2"/>
                </a:solidFill>
              </a:rPr>
              <a:t>为什么这位盲艺人的二胡曲会如此引人注目，视之为我国民族乐曲的瑰宝呢？</a:t>
            </a:r>
            <a:r>
              <a:rPr lang="en-US" altLang="zh-CN" sz="3600" b="1" dirty="0">
                <a:solidFill>
                  <a:schemeClr val="tx2"/>
                </a:solidFill>
              </a:rPr>
              <a:t> </a:t>
            </a:r>
            <a:endParaRPr lang="en-US" altLang="zh-CN" sz="34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20000"/>
              </a:lnSpc>
              <a:buNone/>
            </a:pPr>
            <a:endParaRPr lang="zh-CN" altLang="en-US" sz="3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7650" name="Rectangle 3"/>
          <p:cNvSpPr>
            <a:spLocks noGrp="1" noRot="1"/>
          </p:cNvSpPr>
          <p:nvPr>
            <p:ph type="body"/>
          </p:nvPr>
        </p:nvSpPr>
        <p:spPr>
          <a:xfrm>
            <a:off x="611188" y="857250"/>
            <a:ext cx="8208962" cy="56673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endParaRPr lang="en-US" altLang="zh-CN" sz="34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34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zh-CN" sz="3400" b="1" dirty="0">
                <a:solidFill>
                  <a:schemeClr val="tx2"/>
                </a:solidFill>
              </a:rPr>
              <a:t>首先，阿炳的坎坷人生和悲惨境遇，正是旧社会劳苦大众的一幅缩影，自然会引起人们对他的关注与同情。</a:t>
            </a:r>
            <a:endParaRPr lang="en-US" altLang="zh-CN" sz="34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20000"/>
              </a:lnSpc>
              <a:buNone/>
            </a:pPr>
            <a:endParaRPr lang="zh-CN" altLang="en-US" sz="34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8674" name="Rectangle 3"/>
          <p:cNvSpPr>
            <a:spLocks noGrp="1" noRot="1"/>
          </p:cNvSpPr>
          <p:nvPr>
            <p:ph type="body"/>
          </p:nvPr>
        </p:nvSpPr>
        <p:spPr>
          <a:xfrm>
            <a:off x="611188" y="857250"/>
            <a:ext cx="8208962" cy="56673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endParaRPr lang="en-US" altLang="zh-CN" sz="34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34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zh-CN" sz="3400" b="1" dirty="0">
                <a:solidFill>
                  <a:schemeClr val="tx2"/>
                </a:solidFill>
              </a:rPr>
              <a:t>其次，《二泉映月》音调和中国江南一带的民间音乐及戏曲音乐等有着很深的渊源联系，给人以十分亲切之感。</a:t>
            </a:r>
            <a:endParaRPr lang="en-US" altLang="zh-CN" sz="34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20000"/>
              </a:lnSpc>
              <a:buNone/>
            </a:pPr>
            <a:endParaRPr lang="zh-CN" altLang="en-US" sz="34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9698" name="Rectangle 3"/>
          <p:cNvSpPr>
            <a:spLocks noGrp="1" noRot="1"/>
          </p:cNvSpPr>
          <p:nvPr>
            <p:ph type="body"/>
          </p:nvPr>
        </p:nvSpPr>
        <p:spPr>
          <a:xfrm>
            <a:off x="611188" y="857250"/>
            <a:ext cx="8208962" cy="56673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endParaRPr lang="en-US" altLang="zh-CN" sz="34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34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3400" b="1" dirty="0">
                <a:solidFill>
                  <a:schemeClr val="tx2"/>
                </a:solidFill>
              </a:rPr>
              <a:t>第三，这首乐曲体现了注重情深、着意传神的法则，发人联想，令人回味。</a:t>
            </a:r>
            <a:endParaRPr lang="en-US" altLang="zh-CN" sz="34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20000"/>
              </a:lnSpc>
              <a:buNone/>
            </a:pPr>
            <a:endParaRPr lang="zh-CN" altLang="en-US" sz="34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30722" name="Rectangle 3"/>
          <p:cNvSpPr>
            <a:spLocks noGrp="1" noRot="1"/>
          </p:cNvSpPr>
          <p:nvPr>
            <p:ph type="body"/>
          </p:nvPr>
        </p:nvSpPr>
        <p:spPr>
          <a:xfrm>
            <a:off x="611188" y="857250"/>
            <a:ext cx="8208962" cy="56673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endParaRPr lang="en-US" altLang="zh-CN" sz="34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34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34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3400" b="1" dirty="0">
                <a:solidFill>
                  <a:schemeClr val="tx2"/>
                </a:solidFill>
              </a:rPr>
              <a:t>《</a:t>
            </a:r>
            <a:r>
              <a:rPr lang="zh-CN" altLang="en-US" sz="3400" b="1" dirty="0">
                <a:solidFill>
                  <a:schemeClr val="tx2"/>
                </a:solidFill>
              </a:rPr>
              <a:t>二泉映月</a:t>
            </a:r>
            <a:r>
              <a:rPr lang="en-US" altLang="zh-CN" sz="3400" b="1" dirty="0">
                <a:solidFill>
                  <a:schemeClr val="tx2"/>
                </a:solidFill>
              </a:rPr>
              <a:t>》</a:t>
            </a:r>
            <a:r>
              <a:rPr lang="zh-CN" altLang="en-US" sz="3400" b="1" dirty="0">
                <a:solidFill>
                  <a:schemeClr val="tx2"/>
                </a:solidFill>
              </a:rPr>
              <a:t>的</a:t>
            </a:r>
            <a:r>
              <a:rPr lang="zh-CN" altLang="en-US" sz="3400" b="1" dirty="0">
                <a:solidFill>
                  <a:srgbClr val="FF0000"/>
                </a:solidFill>
              </a:rPr>
              <a:t>“神”</a:t>
            </a:r>
            <a:r>
              <a:rPr lang="zh-CN" altLang="en-US" sz="3400" b="1" dirty="0">
                <a:solidFill>
                  <a:schemeClr val="tx2"/>
                </a:solidFill>
              </a:rPr>
              <a:t>是什么呢？</a:t>
            </a:r>
            <a:endParaRPr lang="zh-CN" altLang="en-US" sz="34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 noRot="1"/>
          </p:cNvSpPr>
          <p:nvPr>
            <p:ph type="title"/>
          </p:nvPr>
        </p:nvSpPr>
        <p:spPr>
          <a:xfrm>
            <a:off x="-212725" y="357188"/>
            <a:ext cx="8539163" cy="259238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5400" b="1" dirty="0">
                <a:latin typeface="隶书" panose="02010509060101010101" pitchFamily="49" charset="-122"/>
                <a:ea typeface="隶书" panose="02010509060101010101" pitchFamily="49" charset="-122"/>
              </a:rPr>
              <a:t>光明行</a:t>
            </a:r>
            <a:br>
              <a:rPr lang="zh-CN" altLang="en-US" sz="5400" b="1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（二胡曲）   刘天华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1746" name="Rectangle 3"/>
          <p:cNvSpPr>
            <a:spLocks noGrp="1" noRot="1"/>
          </p:cNvSpPr>
          <p:nvPr>
            <p:ph type="body"/>
          </p:nvPr>
        </p:nvSpPr>
        <p:spPr>
          <a:xfrm>
            <a:off x="755650" y="2420938"/>
            <a:ext cx="7777163" cy="367188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endParaRPr lang="en-US" altLang="zh-CN" sz="3000" b="1" dirty="0"/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600" b="1" dirty="0"/>
              <a:t>作品背景：</a:t>
            </a:r>
            <a:endParaRPr lang="zh-CN" altLang="en-US" sz="3600" b="1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《</a:t>
            </a:r>
            <a:r>
              <a:rPr lang="zh-CN" altLang="en-US" sz="3600" b="1" dirty="0"/>
              <a:t>光明行</a:t>
            </a:r>
            <a:r>
              <a:rPr lang="en-US" altLang="zh-CN" sz="3600" b="1" dirty="0"/>
              <a:t>》</a:t>
            </a:r>
            <a:r>
              <a:rPr lang="zh-CN" altLang="en-US" sz="3600" b="1" dirty="0"/>
              <a:t>是我国著名的作曲家、民族乐器演奏家、音乐教育家刘天华的代表作品。</a:t>
            </a:r>
            <a:endParaRPr lang="zh-CN" altLang="en-US" sz="3600" b="1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32770" name="Rectangle 3"/>
          <p:cNvSpPr>
            <a:spLocks noGrp="1" noRot="1"/>
          </p:cNvSpPr>
          <p:nvPr>
            <p:ph type="body"/>
          </p:nvPr>
        </p:nvSpPr>
        <p:spPr>
          <a:xfrm>
            <a:off x="611188" y="692150"/>
            <a:ext cx="4648200" cy="5932488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刘天华（</a:t>
            </a:r>
            <a:r>
              <a:rPr lang="en-US" altLang="zh-CN" b="1" dirty="0">
                <a:latin typeface="宋体" panose="02010600030101010101" pitchFamily="2" charset="-122"/>
              </a:rPr>
              <a:t>1895</a:t>
            </a:r>
            <a:r>
              <a:rPr lang="en-US" altLang="zh-CN" sz="2800" b="1" dirty="0"/>
              <a:t>～</a:t>
            </a:r>
            <a:r>
              <a:rPr lang="en-US" altLang="zh-CN" b="1" dirty="0">
                <a:latin typeface="宋体" panose="02010600030101010101" pitchFamily="2" charset="-122"/>
              </a:rPr>
              <a:t>1932</a:t>
            </a:r>
            <a:r>
              <a:rPr lang="zh-CN" altLang="en-US" b="1" dirty="0">
                <a:latin typeface="宋体" panose="02010600030101010101" pitchFamily="2" charset="-122"/>
              </a:rPr>
              <a:t>年），江苏江阴县人，生于知识分子家庭。少年时代开始自学音乐，</a:t>
            </a:r>
            <a:r>
              <a:rPr lang="en-US" altLang="zh-CN" b="1" dirty="0">
                <a:latin typeface="宋体" panose="02010600030101010101" pitchFamily="2" charset="-122"/>
              </a:rPr>
              <a:t>1922</a:t>
            </a:r>
            <a:r>
              <a:rPr lang="zh-CN" altLang="en-US" b="1" dirty="0">
                <a:latin typeface="宋体" panose="02010600030101010101" pitchFamily="2" charset="-122"/>
              </a:rPr>
              <a:t>年受聘赴北京，又进一步学习了三弦、昆曲、京剧、佛曲等民间音乐，同时，又学习西洋的小提琴、和声学、作曲理论等知识。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pic>
        <p:nvPicPr>
          <p:cNvPr id="32771" name="Picture 4" descr="LIU%20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5963" y="765175"/>
            <a:ext cx="3024187" cy="4160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 noRot="1"/>
          </p:cNvSpPr>
          <p:nvPr>
            <p:ph type="title"/>
          </p:nvPr>
        </p:nvSpPr>
        <p:spPr>
          <a:xfrm>
            <a:off x="395288" y="188913"/>
            <a:ext cx="854075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b="1" dirty="0">
                <a:ea typeface="隶书" panose="02010509060101010101" pitchFamily="49" charset="-122"/>
              </a:rPr>
              <a:t>中国古代乐器</a:t>
            </a:r>
            <a:endParaRPr lang="zh-CN" altLang="en-US" dirty="0"/>
          </a:p>
        </p:txBody>
      </p:sp>
      <p:sp>
        <p:nvSpPr>
          <p:cNvPr id="6146" name="内容占位符 2"/>
          <p:cNvSpPr>
            <a:spLocks noGrp="1" noRot="1"/>
          </p:cNvSpPr>
          <p:nvPr>
            <p:ph idx="4294967295"/>
          </p:nvPr>
        </p:nvSpPr>
        <p:spPr>
          <a:xfrm>
            <a:off x="395288" y="1412875"/>
            <a:ext cx="8450262" cy="4454525"/>
          </a:xfrm>
        </p:spPr>
        <p:txBody>
          <a:bodyPr vert="horz" wrap="square" lIns="91440" tIns="45720" rIns="91440" bIns="45720" anchor="t" anchorCtr="0"/>
          <a:p>
            <a:r>
              <a:rPr lang="zh-CN" altLang="en-US" sz="2400" b="1" dirty="0"/>
              <a:t>中国民族乐器，历史悠久，源远流长。仅从己出土的文物可证实：远在先秦时期，就有了多种多样的乐器。如新石器时代文化遗址</a:t>
            </a:r>
            <a:r>
              <a:rPr lang="zh-CN" altLang="en-US" sz="2400" b="1" dirty="0">
                <a:solidFill>
                  <a:srgbClr val="FF0000"/>
                </a:solidFill>
              </a:rPr>
              <a:t>浙江河姆渡出土的骨哨</a:t>
            </a:r>
            <a:r>
              <a:rPr lang="zh-CN" altLang="en-US" sz="2400" b="1" dirty="0"/>
              <a:t>，河南舞阳县的</a:t>
            </a:r>
            <a:r>
              <a:rPr lang="zh-CN" altLang="en-US" sz="2400" b="1" dirty="0">
                <a:solidFill>
                  <a:srgbClr val="FF0000"/>
                </a:solidFill>
              </a:rPr>
              <a:t>贾湖骨笛</a:t>
            </a:r>
            <a:r>
              <a:rPr lang="zh-CN" altLang="en-US" sz="2400" b="1" dirty="0"/>
              <a:t>，仰韶文化遗址西安</a:t>
            </a:r>
            <a:r>
              <a:rPr lang="zh-CN" altLang="en-US" sz="2400" b="1" dirty="0">
                <a:solidFill>
                  <a:srgbClr val="FF0000"/>
                </a:solidFill>
              </a:rPr>
              <a:t>半坡村出土的埙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endParaRPr lang="zh-CN" altLang="en-US" sz="2400" dirty="0"/>
          </a:p>
        </p:txBody>
      </p:sp>
      <p:pic>
        <p:nvPicPr>
          <p:cNvPr id="6147" name="图片 3" descr="下载 (1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6288" y="4149725"/>
            <a:ext cx="2676525" cy="209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4" descr="下载.jpg"/>
          <p:cNvPicPr>
            <a:picLocks noChangeAspect="1"/>
          </p:cNvPicPr>
          <p:nvPr/>
        </p:nvPicPr>
        <p:blipFill>
          <a:blip r:embed="rId2"/>
          <a:srcRect l="5040" r="4240"/>
          <a:stretch>
            <a:fillRect/>
          </a:stretch>
        </p:blipFill>
        <p:spPr>
          <a:xfrm>
            <a:off x="3059113" y="4365625"/>
            <a:ext cx="2592387" cy="171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5" descr="下载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4149725"/>
            <a:ext cx="2314575" cy="209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3"/>
          <p:cNvSpPr>
            <a:spLocks noGrp="1" noRot="1"/>
          </p:cNvSpPr>
          <p:nvPr>
            <p:ph type="body"/>
          </p:nvPr>
        </p:nvSpPr>
        <p:spPr>
          <a:xfrm>
            <a:off x="179388" y="1268413"/>
            <a:ext cx="8496300" cy="519112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</a:pPr>
            <a:r>
              <a:rPr lang="zh-CN" altLang="en-US" sz="3400" b="1" dirty="0"/>
              <a:t>主要代表作品：</a:t>
            </a:r>
            <a:endParaRPr lang="zh-CN" altLang="en-US" sz="3400" b="1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3400" b="1" dirty="0"/>
              <a:t>   二胡独奏曲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病中吟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、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月夜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、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苦闷之讴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、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悲歌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、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良霄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、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闲居吟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、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空门鸟语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、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光明行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、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独弦操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、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烛影摇红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；琵琶独奏曲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歌舞引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、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改进操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、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虚籁</a:t>
            </a:r>
            <a:r>
              <a:rPr lang="en-US" altLang="zh-CN" sz="3400" b="1" dirty="0"/>
              <a:t>》</a:t>
            </a:r>
            <a:r>
              <a:rPr lang="zh-CN" altLang="en-US" sz="3400" b="1" dirty="0"/>
              <a:t>；二胡练习曲</a:t>
            </a:r>
            <a:r>
              <a:rPr lang="en-US" altLang="zh-CN" sz="3400" b="1" dirty="0"/>
              <a:t>47</a:t>
            </a:r>
            <a:r>
              <a:rPr lang="zh-CN" altLang="en-US" sz="3400" b="1" dirty="0"/>
              <a:t>首；琵琶练习曲</a:t>
            </a:r>
            <a:r>
              <a:rPr lang="en-US" altLang="zh-CN" sz="3400" b="1" dirty="0"/>
              <a:t>15</a:t>
            </a:r>
            <a:r>
              <a:rPr lang="zh-CN" altLang="en-US" sz="3400" b="1" dirty="0"/>
              <a:t>首。</a:t>
            </a:r>
            <a:endParaRPr lang="zh-CN" altLang="en-US" sz="3400" b="1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3"/>
          <p:cNvSpPr>
            <a:spLocks noGrp="1" noRot="1"/>
          </p:cNvSpPr>
          <p:nvPr>
            <p:ph type="body"/>
          </p:nvPr>
        </p:nvSpPr>
        <p:spPr>
          <a:xfrm>
            <a:off x="179388" y="620713"/>
            <a:ext cx="8540750" cy="58324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光明行</a:t>
            </a:r>
            <a:endParaRPr lang="en-US" altLang="zh-CN" sz="4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b="1" dirty="0"/>
              <a:t>作品分析：</a:t>
            </a:r>
            <a:endParaRPr lang="zh-CN" altLang="en-US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《</a:t>
            </a:r>
            <a:r>
              <a:rPr lang="zh-CN" altLang="en-US" b="1" dirty="0"/>
              <a:t>光明行</a:t>
            </a:r>
            <a:r>
              <a:rPr lang="en-US" altLang="zh-CN" b="1" dirty="0"/>
              <a:t>》</a:t>
            </a:r>
            <a:r>
              <a:rPr lang="zh-CN" altLang="en-US" b="1" dirty="0"/>
              <a:t>创作于</a:t>
            </a:r>
            <a:r>
              <a:rPr lang="en-US" altLang="zh-CN" b="1" dirty="0"/>
              <a:t>1931</a:t>
            </a:r>
            <a:r>
              <a:rPr lang="zh-CN" altLang="en-US" b="1" dirty="0"/>
              <a:t>年。这首乐曲是我国第一首进行曲风的二胡独奏曲。</a:t>
            </a:r>
            <a:endParaRPr lang="zh-CN" altLang="en-US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《</a:t>
            </a:r>
            <a:r>
              <a:rPr lang="zh-CN" altLang="en-US" b="1" dirty="0"/>
              <a:t>光明行</a:t>
            </a:r>
            <a:r>
              <a:rPr lang="en-US" altLang="zh-CN" b="1" dirty="0"/>
              <a:t>》</a:t>
            </a:r>
            <a:r>
              <a:rPr lang="zh-CN" altLang="en-US" b="1" dirty="0"/>
              <a:t>在传统音乐常用的循环变奏的基础上，采用了西洋复三部曲式的结构特征，全曲共分三个部分（第三部分是第一部分的重复）。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3"/>
          <p:cNvSpPr>
            <a:spLocks noGrp="1" noRot="1"/>
          </p:cNvSpPr>
          <p:nvPr>
            <p:ph type="body"/>
          </p:nvPr>
        </p:nvSpPr>
        <p:spPr>
          <a:xfrm>
            <a:off x="304800" y="404813"/>
            <a:ext cx="8540750" cy="5976937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</a:t>
            </a:r>
            <a:r>
              <a:rPr lang="zh-CN" altLang="en-US" sz="4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光明行</a:t>
            </a:r>
            <a:endParaRPr lang="en-US" altLang="zh-CN" sz="4400" b="1" dirty="0"/>
          </a:p>
          <a:p>
            <a:pPr eaLnBrk="1" hangingPunct="1">
              <a:lnSpc>
                <a:spcPct val="110000"/>
              </a:lnSpc>
              <a:buNone/>
            </a:pPr>
            <a:endParaRPr lang="en-US" altLang="zh-CN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b="1" dirty="0"/>
              <a:t>引子：由同音反复构成，用富于弹性的顿弓演奏，犹如整齐坚定的步伐声。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endParaRPr lang="zh-CN" altLang="en-US" sz="2400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谱例</a:t>
            </a:r>
            <a:r>
              <a:rPr lang="en-US" altLang="zh-CN" sz="2400" b="1" dirty="0"/>
              <a:t>56</a:t>
            </a:r>
            <a:endParaRPr lang="en-US" altLang="zh-CN" sz="2400" b="1" dirty="0"/>
          </a:p>
        </p:txBody>
      </p:sp>
      <p:pic>
        <p:nvPicPr>
          <p:cNvPr id="35842" name="Picture 4" descr="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3860800"/>
            <a:ext cx="8640762" cy="1728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3"/>
          <p:cNvSpPr>
            <a:spLocks noGrp="1" noRot="1"/>
          </p:cNvSpPr>
          <p:nvPr>
            <p:ph type="body"/>
          </p:nvPr>
        </p:nvSpPr>
        <p:spPr>
          <a:xfrm>
            <a:off x="179388" y="620713"/>
            <a:ext cx="8569325" cy="58324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</a:t>
            </a:r>
            <a:r>
              <a:rPr lang="zh-CN" altLang="en-US" sz="4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光明行</a:t>
            </a:r>
            <a:endParaRPr lang="en-US" altLang="zh-CN" sz="4400" b="1" dirty="0"/>
          </a:p>
          <a:p>
            <a:pPr algn="just" eaLnBrk="1" hangingPunct="1">
              <a:buNone/>
            </a:pPr>
            <a:endParaRPr lang="en-US" altLang="zh-CN" b="1" dirty="0"/>
          </a:p>
          <a:p>
            <a:pPr algn="just" eaLnBrk="1" hangingPunct="1"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第一部分由</a:t>
            </a:r>
            <a:r>
              <a:rPr lang="en-US" altLang="zh-CN" b="1" dirty="0"/>
              <a:t>A</a:t>
            </a:r>
            <a:r>
              <a:rPr lang="zh-CN" altLang="en-US" b="1" dirty="0"/>
              <a:t>与</a:t>
            </a:r>
            <a:r>
              <a:rPr lang="en-US" altLang="zh-CN" b="1" dirty="0"/>
              <a:t>B</a:t>
            </a:r>
            <a:r>
              <a:rPr lang="zh-CN" altLang="en-US" b="1" dirty="0"/>
              <a:t>两个主题及其变奏组成。</a:t>
            </a:r>
            <a:endParaRPr lang="zh-CN" altLang="en-US" b="1" dirty="0"/>
          </a:p>
          <a:p>
            <a:pPr algn="just" eaLnBrk="1" hangingPunct="1">
              <a:buNone/>
            </a:pPr>
            <a:endParaRPr lang="zh-CN" altLang="en-US" sz="2000" b="1" dirty="0"/>
          </a:p>
          <a:p>
            <a:pPr algn="just" eaLnBrk="1" hangingPunct="1">
              <a:buNone/>
            </a:pPr>
            <a:r>
              <a:rPr lang="zh-CN" altLang="en-US" b="1" dirty="0"/>
              <a:t>   </a:t>
            </a:r>
            <a:r>
              <a:rPr lang="en-US" altLang="zh-CN" b="1" dirty="0"/>
              <a:t>A</a:t>
            </a:r>
            <a:r>
              <a:rPr lang="zh-CN" altLang="en-US" b="1" dirty="0"/>
              <a:t>：旋律铿锵有力，令人振奋，具有典型的进   </a:t>
            </a:r>
            <a:endParaRPr lang="en-US" altLang="zh-CN" b="1" dirty="0"/>
          </a:p>
          <a:p>
            <a:pPr algn="just" eaLnBrk="1" hangingPunct="1">
              <a:buNone/>
            </a:pPr>
            <a:r>
              <a:rPr lang="en-US" altLang="zh-CN" b="1" dirty="0"/>
              <a:t>         </a:t>
            </a:r>
            <a:r>
              <a:rPr lang="zh-CN" altLang="en-US" b="1" dirty="0"/>
              <a:t>行曲风格。</a:t>
            </a:r>
            <a:endParaRPr lang="zh-CN" altLang="en-US" b="1" dirty="0"/>
          </a:p>
          <a:p>
            <a:pPr algn="just" eaLnBrk="1" hangingPunct="1">
              <a:buNone/>
            </a:pPr>
            <a:r>
              <a:rPr lang="zh-CN" altLang="en-US" b="1" dirty="0"/>
              <a:t>   </a:t>
            </a:r>
            <a:endParaRPr lang="en-US" altLang="zh-CN" b="1" dirty="0"/>
          </a:p>
          <a:p>
            <a:pPr algn="just" eaLnBrk="1" hangingPunct="1">
              <a:buNone/>
            </a:pPr>
            <a:r>
              <a:rPr lang="en-US" altLang="zh-CN" b="1" dirty="0"/>
              <a:t>   B</a:t>
            </a:r>
            <a:r>
              <a:rPr lang="zh-CN" altLang="en-US" b="1" dirty="0"/>
              <a:t>：节奏放宽，旋律舒展而优美，与</a:t>
            </a:r>
            <a:r>
              <a:rPr lang="en-US" altLang="zh-CN" b="1" dirty="0"/>
              <a:t>A</a:t>
            </a:r>
            <a:r>
              <a:rPr lang="zh-CN" altLang="en-US" b="1" dirty="0"/>
              <a:t>形成对</a:t>
            </a:r>
            <a:endParaRPr lang="en-US" altLang="zh-CN" b="1" dirty="0"/>
          </a:p>
          <a:p>
            <a:pPr algn="just" eaLnBrk="1" hangingPunct="1">
              <a:buNone/>
            </a:pPr>
            <a:r>
              <a:rPr lang="en-US" altLang="zh-CN" b="1" dirty="0"/>
              <a:t>         </a:t>
            </a:r>
            <a:r>
              <a:rPr lang="zh-CN" altLang="en-US" b="1" dirty="0"/>
              <a:t>比。</a:t>
            </a:r>
            <a:endParaRPr lang="zh-CN" altLang="en-US" b="1" dirty="0"/>
          </a:p>
          <a:p>
            <a:pPr algn="just" eaLnBrk="1" hangingPunct="1">
              <a:buNone/>
            </a:pPr>
            <a:r>
              <a:rPr lang="zh-CN" altLang="en-US" b="1" dirty="0"/>
              <a:t>  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 noRot="1"/>
          </p:cNvSpPr>
          <p:nvPr>
            <p:ph type="body"/>
          </p:nvPr>
        </p:nvSpPr>
        <p:spPr>
          <a:xfrm>
            <a:off x="304800" y="836613"/>
            <a:ext cx="8540750" cy="503078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en-US" altLang="zh-CN" b="1" dirty="0"/>
              <a:t>    A</a:t>
            </a:r>
            <a:r>
              <a:rPr lang="zh-CN" altLang="en-US" b="1" dirty="0"/>
              <a:t>：</a:t>
            </a:r>
            <a:endParaRPr lang="zh-CN" altLang="en-US" b="1" dirty="0"/>
          </a:p>
          <a:p>
            <a:pPr algn="just" eaLnBrk="1" hangingPunct="1">
              <a:buNone/>
            </a:pPr>
            <a:r>
              <a:rPr lang="zh-CN" altLang="en-US" b="1" dirty="0"/>
              <a:t>    </a:t>
            </a:r>
            <a:r>
              <a:rPr lang="zh-CN" altLang="en-US" sz="2400" b="1" dirty="0"/>
              <a:t>谱例</a:t>
            </a:r>
            <a:endParaRPr lang="en-US" altLang="zh-CN" sz="2000" dirty="0"/>
          </a:p>
        </p:txBody>
      </p:sp>
      <p:pic>
        <p:nvPicPr>
          <p:cNvPr id="37890" name="Picture 3" descr="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2133600"/>
            <a:ext cx="8424863" cy="3284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3"/>
          <p:cNvSpPr>
            <a:spLocks noGrp="1" noRot="1"/>
          </p:cNvSpPr>
          <p:nvPr>
            <p:ph type="body"/>
          </p:nvPr>
        </p:nvSpPr>
        <p:spPr>
          <a:xfrm>
            <a:off x="468313" y="260350"/>
            <a:ext cx="8353425" cy="4681538"/>
          </a:xfrm>
        </p:spPr>
        <p:txBody>
          <a:bodyPr vert="horz" wrap="square" lIns="91440" tIns="45720" rIns="91440" bIns="45720" anchor="t" anchorCtr="0"/>
          <a:p>
            <a:pPr algn="just" eaLnBrk="1" hangingPunct="1"/>
            <a:endParaRPr lang="en-US" altLang="zh-CN" b="1" dirty="0"/>
          </a:p>
          <a:p>
            <a:pPr algn="just" eaLnBrk="1" hangingPunct="1">
              <a:buNone/>
            </a:pPr>
            <a:r>
              <a:rPr lang="en-US" altLang="zh-CN" b="1" dirty="0"/>
              <a:t>   B</a:t>
            </a:r>
            <a:r>
              <a:rPr lang="zh-CN" altLang="en-US" b="1" dirty="0"/>
              <a:t>：</a:t>
            </a:r>
            <a:endParaRPr lang="zh-CN" altLang="en-US" b="1" dirty="0"/>
          </a:p>
          <a:p>
            <a:pPr algn="just" eaLnBrk="1" hangingPunct="1">
              <a:buNone/>
            </a:pPr>
            <a:r>
              <a:rPr lang="zh-CN" altLang="en-US" b="1" dirty="0"/>
              <a:t>   </a:t>
            </a:r>
            <a:r>
              <a:rPr lang="zh-CN" altLang="en-US" sz="2400" b="1" dirty="0"/>
              <a:t>谱例</a:t>
            </a:r>
            <a:endParaRPr lang="en-US" altLang="zh-CN" sz="2400" b="1" dirty="0"/>
          </a:p>
        </p:txBody>
      </p:sp>
      <p:pic>
        <p:nvPicPr>
          <p:cNvPr id="38914" name="Picture 6" descr="58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420938"/>
            <a:ext cx="8135937" cy="338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3"/>
          <p:cNvSpPr>
            <a:spLocks noGrp="1" noRot="1"/>
          </p:cNvSpPr>
          <p:nvPr>
            <p:ph type="body"/>
          </p:nvPr>
        </p:nvSpPr>
        <p:spPr>
          <a:xfrm>
            <a:off x="250825" y="188913"/>
            <a:ext cx="8397875" cy="59753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光明行</a:t>
            </a:r>
            <a:endParaRPr lang="en-US" altLang="zh-CN" sz="4400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b="1" dirty="0"/>
              <a:t>第二部分为展开性的，由</a:t>
            </a:r>
            <a:r>
              <a:rPr lang="en-US" altLang="zh-CN" b="1" dirty="0"/>
              <a:t>C</a:t>
            </a:r>
            <a:r>
              <a:rPr lang="zh-CN" altLang="en-US" b="1" dirty="0"/>
              <a:t>、</a:t>
            </a:r>
            <a:r>
              <a:rPr lang="en-US" altLang="zh-CN" b="1" dirty="0"/>
              <a:t>B1</a:t>
            </a:r>
            <a:r>
              <a:rPr lang="zh-CN" altLang="en-US" b="1" dirty="0"/>
              <a:t>两个段落构成。</a:t>
            </a:r>
            <a:endParaRPr lang="zh-CN" altLang="en-US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C</a:t>
            </a:r>
            <a:r>
              <a:rPr lang="zh-CN" altLang="en-US" b="1" dirty="0"/>
              <a:t>：由</a:t>
            </a:r>
            <a:r>
              <a:rPr lang="en-US" altLang="zh-CN" b="1" dirty="0"/>
              <a:t>A</a:t>
            </a:r>
            <a:r>
              <a:rPr lang="zh-CN" altLang="en-US" b="1" dirty="0"/>
              <a:t>发展而来，它以一个短促而有弹性  </a:t>
            </a:r>
            <a:endParaRPr lang="en-US" altLang="zh-CN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b="1" dirty="0"/>
              <a:t>         </a:t>
            </a:r>
            <a:r>
              <a:rPr lang="zh-CN" altLang="en-US" b="1" dirty="0"/>
              <a:t>的动机为基础，不断地加以重复、模进、</a:t>
            </a:r>
            <a:endParaRPr lang="en-US" altLang="zh-CN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b="1" dirty="0"/>
              <a:t>         </a:t>
            </a:r>
            <a:r>
              <a:rPr lang="zh-CN" altLang="en-US" b="1" dirty="0"/>
              <a:t>转调。</a:t>
            </a:r>
            <a:endParaRPr lang="zh-CN" altLang="en-US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B1 </a:t>
            </a:r>
            <a:r>
              <a:rPr lang="zh-CN" altLang="en-US" b="1" dirty="0"/>
              <a:t>：从主题</a:t>
            </a:r>
            <a:r>
              <a:rPr lang="en-US" altLang="zh-CN" b="1" dirty="0"/>
              <a:t>B</a:t>
            </a:r>
            <a:r>
              <a:rPr lang="zh-CN" altLang="en-US" b="1" dirty="0"/>
              <a:t>变奏而来的，音乐更增强了进 </a:t>
            </a:r>
            <a:endParaRPr lang="en-US" altLang="zh-CN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b="1" dirty="0"/>
              <a:t>           </a:t>
            </a:r>
            <a:r>
              <a:rPr lang="zh-CN" altLang="en-US" b="1" dirty="0"/>
              <a:t>行性，骨干音</a:t>
            </a:r>
            <a:r>
              <a:rPr lang="en-US" altLang="zh-CN" b="1" dirty="0"/>
              <a:t>1 3 5</a:t>
            </a:r>
            <a:r>
              <a:rPr lang="zh-CN" altLang="en-US" b="1" dirty="0"/>
              <a:t>的组合及附点音符</a:t>
            </a:r>
            <a:endParaRPr lang="en-US" altLang="zh-CN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b="1" dirty="0"/>
              <a:t>           </a:t>
            </a:r>
            <a:r>
              <a:rPr lang="zh-CN" altLang="en-US" b="1" dirty="0"/>
              <a:t>的不断运用，使音乐具有坚毅、稳健的  </a:t>
            </a:r>
            <a:endParaRPr lang="en-US" altLang="zh-CN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b="1" dirty="0"/>
              <a:t>           </a:t>
            </a:r>
            <a:r>
              <a:rPr lang="zh-CN" altLang="en-US" b="1" dirty="0"/>
              <a:t>气质。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5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40962" name="Rectangle 3"/>
          <p:cNvSpPr>
            <a:spLocks noGrp="1" noRot="1"/>
          </p:cNvSpPr>
          <p:nvPr>
            <p:ph type="body" sz="half"/>
          </p:nvPr>
        </p:nvSpPr>
        <p:spPr>
          <a:xfrm>
            <a:off x="395288" y="765175"/>
            <a:ext cx="4194175" cy="388620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hlink"/>
              </a:buClr>
              <a:buSzPct val="70000"/>
              <a:buFont typeface="Wingdings" panose="05000000000000000000" pitchFamily="2" charset="2"/>
              <a:defRPr sz="2800"/>
            </a:lvl1pPr>
            <a:lvl2pPr lvl="1">
              <a:buClr>
                <a:schemeClr val="hlink"/>
              </a:buClr>
              <a:buSzPct val="70000"/>
              <a:buFont typeface="Wingdings" panose="05000000000000000000" pitchFamily="2" charset="2"/>
              <a:defRPr sz="2400"/>
            </a:lvl2pPr>
            <a:lvl3pPr lvl="2">
              <a:buClr>
                <a:schemeClr val="hlink"/>
              </a:buClr>
              <a:buSzPct val="70000"/>
              <a:buFont typeface="Wingdings" panose="05000000000000000000" pitchFamily="2" charset="2"/>
              <a:defRPr sz="2000"/>
            </a:lvl3pPr>
            <a:lvl4pPr lvl="3">
              <a:buClr>
                <a:schemeClr val="hlink"/>
              </a:buClr>
              <a:buSzPct val="70000"/>
              <a:buFont typeface="Wingdings" panose="05000000000000000000" pitchFamily="2" charset="2"/>
              <a:defRPr sz="1800"/>
            </a:lvl4pPr>
            <a:lvl5pPr lvl="4">
              <a:buClr>
                <a:schemeClr val="hlink"/>
              </a:buClr>
              <a:buSzPct val="70000"/>
              <a:buFont typeface="Wingdings" panose="05000000000000000000" pitchFamily="2" charset="2"/>
              <a:defRPr sz="1800"/>
            </a:lvl5pPr>
          </a:lstStyle>
          <a:p>
            <a:pPr lvl="0" algn="just" eaLnBrk="1" hangingPunct="1">
              <a:buNone/>
            </a:pPr>
            <a:r>
              <a:rPr lang="en-US" altLang="zh-CN" sz="3200" b="1" dirty="0"/>
              <a:t>    C</a:t>
            </a:r>
            <a:r>
              <a:rPr lang="zh-CN" altLang="en-US" sz="3200" b="1" dirty="0"/>
              <a:t>：</a:t>
            </a:r>
            <a:endParaRPr lang="zh-CN" altLang="en-US" sz="3200" b="1" dirty="0"/>
          </a:p>
          <a:p>
            <a:pPr lvl="0" algn="just" eaLnBrk="1" hangingPunct="1">
              <a:buNone/>
            </a:pPr>
            <a:r>
              <a:rPr lang="zh-CN" altLang="en-US" sz="2400" b="1" dirty="0"/>
              <a:t>     谱例</a:t>
            </a:r>
            <a:endParaRPr lang="en-US" altLang="zh-CN" sz="2400" b="1" dirty="0"/>
          </a:p>
          <a:p>
            <a:pPr lvl="0" eaLnBrk="1" hangingPunct="1"/>
            <a:endParaRPr lang="en-US" altLang="zh-CN" sz="2800" dirty="0"/>
          </a:p>
        </p:txBody>
      </p:sp>
      <p:pic>
        <p:nvPicPr>
          <p:cNvPr id="40963" name="Picture 4" descr="59"/>
          <p:cNvPicPr>
            <a:picLocks noGrp="1" noRot="1"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323850" y="1844675"/>
            <a:ext cx="8496300" cy="4249738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41986" name="Rectangle 3"/>
          <p:cNvSpPr>
            <a:spLocks noGrp="1" noRot="1"/>
          </p:cNvSpPr>
          <p:nvPr>
            <p:ph type="body" sz="half"/>
          </p:nvPr>
        </p:nvSpPr>
        <p:spPr>
          <a:xfrm>
            <a:off x="357188" y="785813"/>
            <a:ext cx="8135937" cy="489585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hlink"/>
              </a:buClr>
              <a:buSzPct val="70000"/>
              <a:buFont typeface="Wingdings" panose="05000000000000000000" pitchFamily="2" charset="2"/>
              <a:defRPr sz="2800"/>
            </a:lvl1pPr>
            <a:lvl2pPr lvl="1">
              <a:buClr>
                <a:schemeClr val="hlink"/>
              </a:buClr>
              <a:buSzPct val="70000"/>
              <a:buFont typeface="Wingdings" panose="05000000000000000000" pitchFamily="2" charset="2"/>
              <a:defRPr sz="2400"/>
            </a:lvl2pPr>
            <a:lvl3pPr lvl="2">
              <a:buClr>
                <a:schemeClr val="hlink"/>
              </a:buClr>
              <a:buSzPct val="70000"/>
              <a:buFont typeface="Wingdings" panose="05000000000000000000" pitchFamily="2" charset="2"/>
              <a:defRPr sz="2000"/>
            </a:lvl3pPr>
            <a:lvl4pPr lvl="3">
              <a:buClr>
                <a:schemeClr val="hlink"/>
              </a:buClr>
              <a:buSzPct val="70000"/>
              <a:buFont typeface="Wingdings" panose="05000000000000000000" pitchFamily="2" charset="2"/>
              <a:defRPr sz="1800"/>
            </a:lvl4pPr>
            <a:lvl5pPr lvl="4">
              <a:buClr>
                <a:schemeClr val="hlink"/>
              </a:buClr>
              <a:buSzPct val="70000"/>
              <a:buFont typeface="Wingdings" panose="05000000000000000000" pitchFamily="2" charset="2"/>
              <a:defRPr sz="1800"/>
            </a:lvl5pPr>
          </a:lstStyle>
          <a:p>
            <a:pPr lvl="0" algn="just" eaLnBrk="1" hangingPunct="1">
              <a:buNone/>
            </a:pPr>
            <a:r>
              <a:rPr lang="en-US" altLang="zh-CN" sz="3200" b="1" dirty="0"/>
              <a:t>    B</a:t>
            </a:r>
            <a:r>
              <a:rPr lang="en-US" altLang="zh-CN" sz="2000" b="1" dirty="0"/>
              <a:t>1 </a:t>
            </a:r>
            <a:r>
              <a:rPr lang="zh-CN" altLang="en-US" sz="3200" b="1" dirty="0"/>
              <a:t>：</a:t>
            </a:r>
            <a:endParaRPr lang="zh-CN" altLang="en-US" sz="3200" b="1" dirty="0"/>
          </a:p>
          <a:p>
            <a:pPr lvl="0" algn="just" eaLnBrk="1" hangingPunct="1">
              <a:buNone/>
            </a:pPr>
            <a:r>
              <a:rPr lang="zh-CN" altLang="en-US" sz="2400" b="1" dirty="0"/>
              <a:t>     谱例</a:t>
            </a:r>
            <a:endParaRPr lang="en-US" altLang="zh-CN" sz="2400" b="1" dirty="0"/>
          </a:p>
          <a:p>
            <a:pPr lvl="0" algn="just" eaLnBrk="1" hangingPunct="1"/>
            <a:endParaRPr lang="en-US" altLang="zh-CN" sz="2800" b="1" dirty="0"/>
          </a:p>
          <a:p>
            <a:pPr lvl="0" algn="just" eaLnBrk="1" hangingPunct="1"/>
            <a:endParaRPr lang="en-US" altLang="zh-CN" sz="2800" b="1" dirty="0"/>
          </a:p>
          <a:p>
            <a:pPr lvl="0" algn="just" eaLnBrk="1" hangingPunct="1"/>
            <a:endParaRPr lang="en-US" altLang="zh-CN" sz="2800" b="1" dirty="0"/>
          </a:p>
          <a:p>
            <a:pPr lvl="0" algn="just" eaLnBrk="1" hangingPunct="1"/>
            <a:endParaRPr lang="en-US" altLang="zh-CN" sz="2800" b="1" dirty="0"/>
          </a:p>
          <a:p>
            <a:pPr lvl="0" algn="just" eaLnBrk="1" hangingPunct="1"/>
            <a:endParaRPr lang="en-US" altLang="zh-CN" sz="2800" b="1" dirty="0"/>
          </a:p>
          <a:p>
            <a:pPr lvl="0" algn="just" eaLnBrk="1" hangingPunct="1"/>
            <a:endParaRPr lang="en-US" altLang="zh-CN" sz="2800" b="1" dirty="0"/>
          </a:p>
          <a:p>
            <a:pPr lvl="0" algn="just" eaLnBrk="1" hangingPunct="1"/>
            <a:endParaRPr lang="en-US" altLang="zh-CN" sz="2800" b="1" dirty="0"/>
          </a:p>
          <a:p>
            <a:pPr lvl="0" algn="just" eaLnBrk="1" hangingPunct="1"/>
            <a:endParaRPr lang="en-US" altLang="zh-CN" sz="2800" b="1" dirty="0"/>
          </a:p>
          <a:p>
            <a:pPr lvl="0" eaLnBrk="1" hangingPunct="1"/>
            <a:endParaRPr lang="en-US" altLang="zh-CN" sz="2800" dirty="0"/>
          </a:p>
        </p:txBody>
      </p:sp>
      <p:sp>
        <p:nvSpPr>
          <p:cNvPr id="41987" name="Rectangle 4"/>
          <p:cNvSpPr/>
          <p:nvPr/>
        </p:nvSpPr>
        <p:spPr>
          <a:xfrm>
            <a:off x="1249363" y="3163888"/>
            <a:ext cx="23749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4" indent="0" algn="just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988" name="Picture 8" descr="60"/>
          <p:cNvPicPr>
            <a:picLocks noGrp="1" noRot="1"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395288" y="1844675"/>
            <a:ext cx="8353425" cy="4321175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 noRot="1"/>
          </p:cNvSpPr>
          <p:nvPr>
            <p:ph type="title"/>
          </p:nvPr>
        </p:nvSpPr>
        <p:spPr>
          <a:xfrm>
            <a:off x="301625" y="476250"/>
            <a:ext cx="8540750" cy="100806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光明行</a:t>
            </a:r>
            <a:endParaRPr lang="en-US" altLang="zh-CN" dirty="0"/>
          </a:p>
        </p:txBody>
      </p:sp>
      <p:sp>
        <p:nvSpPr>
          <p:cNvPr id="43010" name="Rectangle 3"/>
          <p:cNvSpPr>
            <a:spLocks noGrp="1" noRot="1"/>
          </p:cNvSpPr>
          <p:nvPr>
            <p:ph type="body"/>
          </p:nvPr>
        </p:nvSpPr>
        <p:spPr>
          <a:xfrm>
            <a:off x="323850" y="1412875"/>
            <a:ext cx="8497888" cy="49688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3600" b="1" dirty="0"/>
              <a:t>   </a:t>
            </a:r>
            <a:endParaRPr lang="en-US" altLang="zh-CN" sz="3600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3600" b="1" dirty="0"/>
              <a:t>  </a:t>
            </a:r>
            <a:r>
              <a:rPr lang="zh-CN" altLang="en-US" sz="3600" b="1" dirty="0"/>
              <a:t>第三部分：是第一部分的完全再现。</a:t>
            </a:r>
            <a:endParaRPr lang="zh-CN" altLang="en-US" sz="3600" b="1" dirty="0"/>
          </a:p>
          <a:p>
            <a:pPr algn="just" eaLnBrk="1" hangingPunct="1">
              <a:lnSpc>
                <a:spcPct val="120000"/>
              </a:lnSpc>
              <a:buNone/>
            </a:pPr>
            <a:endParaRPr lang="zh-CN" altLang="en-US" sz="3600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3600" b="1" dirty="0"/>
              <a:t>   尾声：全部以颤弓演奏，其旋律是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的 </a:t>
            </a:r>
            <a:endParaRPr lang="en-US" altLang="zh-CN" sz="3600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3600" b="1" dirty="0"/>
              <a:t>              </a:t>
            </a:r>
            <a:r>
              <a:rPr lang="zh-CN" altLang="en-US" sz="3600" b="1" dirty="0"/>
              <a:t>重复，全曲在激昂热烈的情绪中 </a:t>
            </a:r>
            <a:endParaRPr lang="en-US" altLang="zh-CN" sz="3600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3600" b="1" dirty="0"/>
              <a:t>              </a:t>
            </a:r>
            <a:r>
              <a:rPr lang="zh-CN" altLang="en-US" sz="3600" b="1" dirty="0"/>
              <a:t>结束。</a:t>
            </a:r>
            <a:endParaRPr lang="zh-CN" altLang="en-US" sz="3600" b="1" dirty="0"/>
          </a:p>
          <a:p>
            <a:pPr algn="just" eaLnBrk="1" hangingPunct="1">
              <a:lnSpc>
                <a:spcPct val="120000"/>
              </a:lnSpc>
            </a:pPr>
            <a:endParaRPr lang="en-US" altLang="zh-CN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 noRot="1"/>
          </p:cNvSpPr>
          <p:nvPr>
            <p:ph type="title"/>
          </p:nvPr>
        </p:nvSpPr>
        <p:spPr>
          <a:xfrm>
            <a:off x="395288" y="188913"/>
            <a:ext cx="854075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b="1" dirty="0">
                <a:ea typeface="隶书" panose="02010509060101010101" pitchFamily="49" charset="-122"/>
              </a:rPr>
              <a:t>中国古代乐器</a:t>
            </a:r>
            <a:endParaRPr lang="zh-CN" altLang="en-US" dirty="0"/>
          </a:p>
        </p:txBody>
      </p:sp>
      <p:sp>
        <p:nvSpPr>
          <p:cNvPr id="7170" name="内容占位符 2"/>
          <p:cNvSpPr>
            <a:spLocks noGrp="1" noRot="1"/>
          </p:cNvSpPr>
          <p:nvPr>
            <p:ph idx="4294967295"/>
          </p:nvPr>
        </p:nvSpPr>
        <p:spPr>
          <a:xfrm>
            <a:off x="395286" y="1412875"/>
            <a:ext cx="8450264" cy="4454525"/>
          </a:xfrm>
        </p:spPr>
        <p:txBody>
          <a:bodyPr vert="horz" wrap="square" lIns="91440" tIns="45720" rIns="91440" bIns="45720" anchor="t" anchorCtr="0"/>
          <a:p>
            <a:pPr fontAlgn="base"/>
            <a:endParaRPr lang="en-US" altLang="zh-CN" sz="2400" strike="noStrike" noProof="1" dirty="0"/>
          </a:p>
          <a:p>
            <a:pPr fontAlgn="base"/>
            <a:r>
              <a:rPr lang="zh-CN" altLang="en-US" sz="2400" b="1" strike="noStrike" noProof="1" dirty="0"/>
              <a:t>河南安阳</a:t>
            </a:r>
            <a:r>
              <a:rPr lang="zh-CN" altLang="en-US" sz="2400" b="1" strike="noStrike" noProof="1" dirty="0">
                <a:solidFill>
                  <a:srgbClr val="FF0000"/>
                </a:solidFill>
              </a:rPr>
              <a:t>殷墟中出土的</a:t>
            </a:r>
            <a:r>
              <a:rPr lang="zh-CN" altLang="en-US" sz="2400" b="1" strike="noStrike" noProof="1" dirty="0">
                <a:solidFill>
                  <a:srgbClr val="FF0000"/>
                </a:solidFill>
                <a:highlight>
                  <a:srgbClr val="FFFF00"/>
                </a:highlight>
              </a:rPr>
              <a:t>石磬</a:t>
            </a:r>
            <a:r>
              <a:rPr lang="zh-CN" altLang="en-US" sz="2400" b="1" strike="noStrike" noProof="1" dirty="0"/>
              <a:t>、木腔蟒皮鼓；湖北随县</a:t>
            </a:r>
            <a:r>
              <a:rPr lang="zh-CN" altLang="en-US" sz="2400" b="1" strike="noStrike" noProof="1" dirty="0">
                <a:solidFill>
                  <a:srgbClr val="FF0000"/>
                </a:solidFill>
                <a:highlight>
                  <a:srgbClr val="FFFF00"/>
                </a:highlight>
              </a:rPr>
              <a:t>曾侯乙墓出土的编钟</a:t>
            </a:r>
            <a:r>
              <a:rPr lang="zh-CN" altLang="en-US" sz="2400" b="1" strike="noStrike" noProof="1" dirty="0"/>
              <a:t>、编磬、悬鼓、建鼓、枹鼓、排箫、笙、箎、瑟等等。这些古乐器向人们展示了中华民族的智慧和创造力。</a:t>
            </a:r>
            <a:endParaRPr lang="en-US" altLang="zh-CN" sz="2400" b="1" strike="noStrike" noProof="1" dirty="0"/>
          </a:p>
        </p:txBody>
      </p:sp>
      <p:pic>
        <p:nvPicPr>
          <p:cNvPr id="7171" name="图片 6" descr="下载 (1).jpg"/>
          <p:cNvPicPr>
            <a:picLocks noChangeAspect="1"/>
          </p:cNvPicPr>
          <p:nvPr/>
        </p:nvPicPr>
        <p:blipFill>
          <a:blip r:embed="rId1"/>
          <a:srcRect l="5492" r="10306"/>
          <a:stretch>
            <a:fillRect/>
          </a:stretch>
        </p:blipFill>
        <p:spPr>
          <a:xfrm>
            <a:off x="468313" y="3860800"/>
            <a:ext cx="3311525" cy="209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7" descr="下载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8" y="3860800"/>
            <a:ext cx="4324350" cy="209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3"/>
          <p:cNvSpPr>
            <a:spLocks noGrp="1" noRot="1"/>
          </p:cNvSpPr>
          <p:nvPr>
            <p:ph type="body"/>
          </p:nvPr>
        </p:nvSpPr>
        <p:spPr>
          <a:xfrm>
            <a:off x="107950" y="981075"/>
            <a:ext cx="8540750" cy="56896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贡献：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、借鉴了小提琴顿弓、连弓、颤弓等技巧，大大丰富了二胡的表现力和演奏技法。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、为二胡、琵琶编写的练习曲谱，改变了传统口传心授的教授方法。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、首次将民族器乐列入了高等音乐学校的课程之中，使其从民间状态走上了专业化的道路。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</a:rPr>
              <a:t>、发起成立的“国乐改进社”，在创作国乐、整理传统音乐、改良民族乐器等方面做出了重要贡献。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727075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赛马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5058" name="内容占位符 2"/>
          <p:cNvSpPr>
            <a:spLocks noGrp="1" noRot="1"/>
          </p:cNvSpPr>
          <p:nvPr>
            <p:ph idx="4294967295"/>
          </p:nvPr>
        </p:nvSpPr>
        <p:spPr>
          <a:xfrm>
            <a:off x="304800" y="1557338"/>
            <a:ext cx="8540750" cy="4824412"/>
          </a:xfrm>
        </p:spPr>
        <p:txBody>
          <a:bodyPr vert="horz" wrap="square" lIns="91440" tIns="45720" rIns="91440" bIns="45720" anchor="t" anchorCtr="0"/>
          <a:p>
            <a:endParaRPr lang="en-US" altLang="zh-CN" sz="2800" dirty="0">
              <a:hlinkClick r:id="rId1" action="ppaction://hlinkfile"/>
            </a:endParaRPr>
          </a:p>
          <a:p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hlinkClick r:id="rId1" action="ppaction://hlinkfile"/>
              </a:rPr>
              <a:t>《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hlinkClick r:id="rId1" action="ppaction://hlinkfile"/>
              </a:rPr>
              <a:t>赛马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hlinkClick r:id="rId1" action="ppaction://hlinkfile"/>
              </a:rPr>
              <a:t>》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由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20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世纪二胡名家黄海怀于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1959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年创作，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1960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年定稿。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1964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年第四届“上海之春”二胡独奏比赛中的新作品。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赛马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的曲式结构，是一首由单一主题及其派生变衍构成的三部曲式，其中间部分即第二部分是原民歌，第一、第三部分是原民歌的派生。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727075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赛马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6082" name="内容占位符 2"/>
          <p:cNvSpPr>
            <a:spLocks noGrp="1" noRot="1"/>
          </p:cNvSpPr>
          <p:nvPr>
            <p:ph idx="4294967295"/>
          </p:nvPr>
        </p:nvSpPr>
        <p:spPr>
          <a:xfrm>
            <a:off x="304800" y="1557338"/>
            <a:ext cx="8540750" cy="4895850"/>
          </a:xfrm>
        </p:spPr>
        <p:txBody>
          <a:bodyPr vert="horz" wrap="square" lIns="91440" tIns="45720" rIns="91440" bIns="45720" anchor="t" anchorCtr="0"/>
          <a:p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第一部分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"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开门见山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"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地把赛马场上群马飞奔，热烈欢腾的场景展现在人们面前。</a:t>
            </a:r>
            <a:endParaRPr lang="zh-CN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第二部分是主题的完整引用及其变奏的部分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“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骏马奔腾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”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的形象栩栩如生。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第三部分是第一部分的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"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再现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"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，热烈欢腾的赛马景象重现在听众眼前。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727075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赛马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7106" name="内容占位符 2"/>
          <p:cNvSpPr>
            <a:spLocks noGrp="1" noRot="1"/>
          </p:cNvSpPr>
          <p:nvPr>
            <p:ph idx="4294967295"/>
          </p:nvPr>
        </p:nvSpPr>
        <p:spPr>
          <a:xfrm>
            <a:off x="304800" y="1557338"/>
            <a:ext cx="8540750" cy="4895850"/>
          </a:xfrm>
        </p:spPr>
        <p:txBody>
          <a:bodyPr vert="horz" wrap="square" lIns="91440" tIns="45720" rIns="91440" bIns="45720" anchor="t" anchorCtr="0"/>
          <a:p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它把二胡的演奏技巧提高到新的水平，成功地证明了二胡也能表现奔放、粗犷、炽热、欢腾、一往无前的阳刚之韵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面世前后相距十几年，在当时均属创新之作，并对二胡艺术的发展起到了巨大的推动作用，随着时间的推移，都成为二胡曲中的经典。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 noRot="1"/>
          </p:cNvSpPr>
          <p:nvPr>
            <p:ph type="title"/>
          </p:nvPr>
        </p:nvSpPr>
        <p:spPr>
          <a:xfrm>
            <a:off x="301625" y="404813"/>
            <a:ext cx="854075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京 胡</a:t>
            </a:r>
            <a:endParaRPr lang="zh-CN" altLang="en-US" dirty="0"/>
          </a:p>
        </p:txBody>
      </p:sp>
      <p:sp>
        <p:nvSpPr>
          <p:cNvPr id="48130" name="内容占位符 2"/>
          <p:cNvSpPr>
            <a:spLocks noGrp="1" noRot="1"/>
          </p:cNvSpPr>
          <p:nvPr>
            <p:ph idx="4294967295"/>
          </p:nvPr>
        </p:nvSpPr>
        <p:spPr>
          <a:xfrm>
            <a:off x="304800" y="1484313"/>
            <a:ext cx="8540750" cy="4968875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京胡，又称胡琴，最早也称二鼓子。是中国的传统拉弦乐器，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18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世纪时末期，随着中国传统戏曲京剧的形成，在拉弦乐器胡琴的基础上改制而成，至今已有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200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多年的历史，是中国传统戏曲京剧的主要伴奏乐器。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48131" name="图片 3" descr="20160530360626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4005263"/>
            <a:ext cx="2420937" cy="2420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内容占位符 2"/>
          <p:cNvSpPr>
            <a:spLocks noGrp="1" noRot="1"/>
          </p:cNvSpPr>
          <p:nvPr>
            <p:ph idx="4294967295"/>
          </p:nvPr>
        </p:nvSpPr>
        <p:spPr>
          <a:xfrm>
            <a:off x="323850" y="981075"/>
            <a:ext cx="8521700" cy="4886325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京胡 </a:t>
            </a:r>
            <a:endParaRPr lang="zh-CN" altLang="en-US" dirty="0"/>
          </a:p>
        </p:txBody>
      </p:sp>
      <p:pic>
        <p:nvPicPr>
          <p:cNvPr id="49154" name="图片 4" descr="2014041101013597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2138" y="692150"/>
            <a:ext cx="4413250" cy="583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 noRot="1"/>
          </p:cNvSpPr>
          <p:nvPr>
            <p:ph type="title"/>
          </p:nvPr>
        </p:nvSpPr>
        <p:spPr>
          <a:xfrm>
            <a:off x="0" y="142875"/>
            <a:ext cx="8540750" cy="2592388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5400" b="1" dirty="0">
                <a:latin typeface="隶书" panose="02010509060101010101" pitchFamily="49" charset="-122"/>
                <a:ea typeface="隶书" panose="02010509060101010101" pitchFamily="49" charset="-122"/>
              </a:rPr>
              <a:t>夜深沉</a:t>
            </a:r>
            <a:br>
              <a:rPr lang="zh-CN" altLang="en-US" sz="5400" b="1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（京胡曲）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0178" name="Rectangle 3"/>
          <p:cNvSpPr>
            <a:spLocks noGrp="1" noRot="1"/>
          </p:cNvSpPr>
          <p:nvPr>
            <p:ph type="body"/>
          </p:nvPr>
        </p:nvSpPr>
        <p:spPr>
          <a:xfrm>
            <a:off x="468313" y="2214563"/>
            <a:ext cx="8064500" cy="367188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endParaRPr lang="en-US" altLang="zh-CN" sz="3000" b="1" dirty="0"/>
          </a:p>
          <a:p>
            <a:pPr algn="just" eaLnBrk="1" hangingPunct="1">
              <a:lnSpc>
                <a:spcPts val="5000"/>
              </a:lnSpc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  <a:hlinkClick r:id="rId1" action="ppaction://hlinkfile"/>
              </a:rPr>
              <a:t>《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  <a:hlinkClick r:id="rId1" action="ppaction://hlinkfile"/>
              </a:rPr>
              <a:t>夜深沉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  <a:hlinkClick r:id="rId1" action="ppaction://hlinkfile"/>
              </a:rPr>
              <a:t>》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，著名京剧曲牌。在京剧《击鼓骂曹》和《霸王别姬》中，用它来配合弥衡击鼓和虞姬舞剑等的场面。</a:t>
            </a:r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高 胡</a:t>
            </a:r>
            <a:endParaRPr lang="zh-CN" altLang="en-US" dirty="0"/>
          </a:p>
        </p:txBody>
      </p:sp>
      <p:sp>
        <p:nvSpPr>
          <p:cNvPr id="51202" name="内容占位符 2"/>
          <p:cNvSpPr>
            <a:spLocks noGrp="1" noRot="1"/>
          </p:cNvSpPr>
          <p:nvPr>
            <p:ph idx="4294967295"/>
          </p:nvPr>
        </p:nvSpPr>
        <p:spPr>
          <a:xfrm>
            <a:off x="304800" y="1628775"/>
            <a:ext cx="8540750" cy="4824413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高胡，高音二胡的简称，又叫粤胡，是一种弓弦乐器，于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1920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年由司徒梦岩及其学生吕文成创制，取代了二弦的位置，成为广东音乐和粤剧的主要伴奏乐器。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51203" name="图片 3" descr="t01c1beec68d829304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3644900"/>
            <a:ext cx="2881312" cy="287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2225" name="内容占位符 3" descr="20121011041231904.jpg"/>
          <p:cNvPicPr>
            <a:picLocks noGrp="1" noRot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2484438" y="188913"/>
            <a:ext cx="4764087" cy="6207125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《</a:t>
            </a:r>
            <a:r>
              <a:rPr lang="zh-CN" altLang="en-US" dirty="0"/>
              <a:t>平湖秋月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53250" name="内容占位符 2"/>
          <p:cNvSpPr>
            <a:spLocks noGrp="1" noRot="1"/>
          </p:cNvSpPr>
          <p:nvPr>
            <p:ph idx="4294967295"/>
          </p:nvPr>
        </p:nvSpPr>
        <p:spPr>
          <a:xfrm>
            <a:off x="250825" y="1628775"/>
            <a:ext cx="8713788" cy="4824413"/>
          </a:xfrm>
        </p:spPr>
        <p:txBody>
          <a:bodyPr vert="horz" wrap="square" lIns="91440" tIns="45720" rIns="91440" bIns="45720" anchor="t" anchorCtr="0"/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《平湖秋月》是吕文成的代表作，创作于三十年代。作者曾游览杭州，西湖美丽的景色，使他感慨万分，于是就写下了这首脍炙人口的《平湖秋月》。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/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53251" name="图片 3" descr="t01605fb87e0afd1eb7.jpg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3284538"/>
            <a:ext cx="4524375" cy="3024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 noRot="1"/>
          </p:cNvSpPr>
          <p:nvPr>
            <p:ph type="title"/>
          </p:nvPr>
        </p:nvSpPr>
        <p:spPr>
          <a:xfrm>
            <a:off x="250825" y="549275"/>
            <a:ext cx="8540750" cy="72707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中国古代乐器的分类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4" name="内容占位符 2"/>
          <p:cNvSpPr>
            <a:spLocks noGrp="1" noRot="1"/>
          </p:cNvSpPr>
          <p:nvPr>
            <p:ph idx="4294967295"/>
          </p:nvPr>
        </p:nvSpPr>
        <p:spPr>
          <a:xfrm>
            <a:off x="160338" y="1158875"/>
            <a:ext cx="8804275" cy="5448300"/>
          </a:xfrm>
        </p:spPr>
        <p:txBody>
          <a:bodyPr vert="horz" wrap="square" lIns="91440" tIns="45720" rIns="91440" bIns="45720" anchor="t" anchorCtr="0"/>
          <a:p>
            <a:r>
              <a:rPr lang="zh-CN" altLang="en-US" sz="2400" dirty="0">
                <a:highlight>
                  <a:srgbClr val="FFFF00"/>
                </a:highlight>
              </a:rPr>
              <a:t>八音分类法</a:t>
            </a:r>
            <a:r>
              <a:rPr lang="zh-CN" altLang="en-US" sz="2400" dirty="0"/>
              <a:t>：是我国最早的乐器分类方法。在周末至清初的三千多年中，我国一直沿用“八音”分类法。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根据乐器的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材质</a:t>
            </a:r>
            <a:r>
              <a:rPr lang="zh-CN" altLang="en-US" sz="2400" dirty="0">
                <a:sym typeface="+mn-ea"/>
              </a:rPr>
              <a:t>所分：</a:t>
            </a:r>
            <a:endParaRPr lang="zh-CN" altLang="en-US" sz="2400" dirty="0"/>
          </a:p>
          <a:p>
            <a:r>
              <a:rPr lang="zh-CN" altLang="en-US" sz="2400" b="1" dirty="0">
                <a:solidFill>
                  <a:srgbClr val="00B050"/>
                </a:solidFill>
              </a:rPr>
              <a:t>“金”指用金属制作的乐器</a:t>
            </a:r>
            <a:r>
              <a:rPr lang="en-US" altLang="zh-CN" sz="2400" b="1" dirty="0">
                <a:solidFill>
                  <a:srgbClr val="00B050"/>
                </a:solidFill>
              </a:rPr>
              <a:t>,</a:t>
            </a:r>
            <a:r>
              <a:rPr lang="zh-CN" altLang="en-US" sz="2400" b="1" dirty="0">
                <a:solidFill>
                  <a:srgbClr val="00B050"/>
                </a:solidFill>
              </a:rPr>
              <a:t>如编钟。</a:t>
            </a:r>
            <a:br>
              <a:rPr lang="en-US" altLang="zh-CN" sz="2400" b="1" dirty="0">
                <a:solidFill>
                  <a:srgbClr val="00B050"/>
                </a:solidFill>
              </a:rPr>
            </a:br>
            <a:r>
              <a:rPr lang="en-US" altLang="zh-CN" sz="2400" b="1" dirty="0">
                <a:solidFill>
                  <a:srgbClr val="00B050"/>
                </a:solidFill>
              </a:rPr>
              <a:t>  “ </a:t>
            </a:r>
            <a:r>
              <a:rPr lang="zh-CN" altLang="en-US" sz="2400" b="1" dirty="0">
                <a:solidFill>
                  <a:srgbClr val="00B050"/>
                </a:solidFill>
              </a:rPr>
              <a:t>石”指用石头或玉石制作的乐器</a:t>
            </a:r>
            <a:r>
              <a:rPr lang="en-US" altLang="zh-CN" sz="2400" b="1" dirty="0">
                <a:solidFill>
                  <a:srgbClr val="00B050"/>
                </a:solidFill>
              </a:rPr>
              <a:t>,</a:t>
            </a:r>
            <a:r>
              <a:rPr lang="zh-CN" altLang="en-US" sz="2400" b="1" dirty="0">
                <a:solidFill>
                  <a:srgbClr val="00B050"/>
                </a:solidFill>
              </a:rPr>
              <a:t>如磬。</a:t>
            </a:r>
            <a:br>
              <a:rPr lang="en-US" altLang="zh-CN" sz="2400" b="1" dirty="0">
                <a:solidFill>
                  <a:srgbClr val="00B050"/>
                </a:solidFill>
              </a:rPr>
            </a:br>
            <a:r>
              <a:rPr lang="en-US" altLang="zh-CN" sz="2400" b="1" dirty="0">
                <a:solidFill>
                  <a:srgbClr val="00B050"/>
                </a:solidFill>
              </a:rPr>
              <a:t>  “ </a:t>
            </a:r>
            <a:r>
              <a:rPr lang="zh-CN" altLang="en-US" sz="2400" b="1" dirty="0">
                <a:solidFill>
                  <a:srgbClr val="00B050"/>
                </a:solidFill>
              </a:rPr>
              <a:t>土”指用陶土制作的乐器，埙。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B050"/>
                </a:solidFill>
              </a:rPr>
              <a:t>      “革”用动物皮革制作的乐器</a:t>
            </a:r>
            <a:r>
              <a:rPr lang="en-US" altLang="zh-CN" sz="2400" b="1" dirty="0">
                <a:solidFill>
                  <a:srgbClr val="00B050"/>
                </a:solidFill>
              </a:rPr>
              <a:t>, </a:t>
            </a:r>
            <a:r>
              <a:rPr lang="zh-CN" altLang="en-US" sz="2400" b="1" dirty="0">
                <a:solidFill>
                  <a:srgbClr val="00B050"/>
                </a:solidFill>
              </a:rPr>
              <a:t>如鼓。</a:t>
            </a:r>
            <a:br>
              <a:rPr lang="en-US" altLang="zh-CN" sz="2400" b="1" dirty="0">
                <a:solidFill>
                  <a:srgbClr val="00B050"/>
                </a:solidFill>
              </a:rPr>
            </a:br>
            <a:r>
              <a:rPr lang="en-US" altLang="zh-CN" sz="2400" b="1" dirty="0">
                <a:solidFill>
                  <a:srgbClr val="00B050"/>
                </a:solidFill>
              </a:rPr>
              <a:t>  “ </a:t>
            </a:r>
            <a:r>
              <a:rPr lang="zh-CN" altLang="en-US" sz="2400" b="1" dirty="0">
                <a:solidFill>
                  <a:srgbClr val="00B050"/>
                </a:solidFill>
              </a:rPr>
              <a:t>丝”指用丝弦制成的乐器</a:t>
            </a:r>
            <a:r>
              <a:rPr lang="en-US" altLang="zh-CN" sz="2400" b="1" dirty="0">
                <a:solidFill>
                  <a:srgbClr val="00B050"/>
                </a:solidFill>
              </a:rPr>
              <a:t>, </a:t>
            </a:r>
            <a:r>
              <a:rPr lang="zh-CN" altLang="en-US" sz="2400" b="1" dirty="0">
                <a:solidFill>
                  <a:srgbClr val="00B050"/>
                </a:solidFill>
              </a:rPr>
              <a:t>如琴、瑟等。</a:t>
            </a: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br>
              <a:rPr lang="en-US" altLang="zh-CN" sz="2400" b="1" dirty="0">
                <a:solidFill>
                  <a:srgbClr val="00B050"/>
                </a:solidFill>
              </a:rPr>
            </a:br>
            <a:r>
              <a:rPr lang="en-US" altLang="zh-CN" sz="2400" b="1" dirty="0">
                <a:solidFill>
                  <a:srgbClr val="00B050"/>
                </a:solidFill>
              </a:rPr>
              <a:t>  “ </a:t>
            </a:r>
            <a:r>
              <a:rPr lang="zh-CN" altLang="en-US" sz="2400" b="1" dirty="0">
                <a:solidFill>
                  <a:srgbClr val="00B050"/>
                </a:solidFill>
              </a:rPr>
              <a:t>竹”指用竹子制成的乐器</a:t>
            </a:r>
            <a:r>
              <a:rPr lang="en-US" altLang="zh-CN" sz="2400" b="1" dirty="0">
                <a:solidFill>
                  <a:srgbClr val="00B050"/>
                </a:solidFill>
              </a:rPr>
              <a:t>, </a:t>
            </a:r>
            <a:r>
              <a:rPr lang="zh-CN" altLang="en-US" sz="2400" b="1" dirty="0">
                <a:solidFill>
                  <a:srgbClr val="00B050"/>
                </a:solidFill>
              </a:rPr>
              <a:t>如筚篥、篪（音</a:t>
            </a:r>
            <a:r>
              <a:rPr lang="en-US" altLang="zh-CN" sz="2400" b="1" dirty="0">
                <a:solidFill>
                  <a:srgbClr val="00B050"/>
                </a:solidFill>
              </a:rPr>
              <a:t>chi,</a:t>
            </a:r>
            <a:r>
              <a:rPr lang="zh-CN" altLang="en-US" sz="2400" b="1" dirty="0">
                <a:solidFill>
                  <a:srgbClr val="00B050"/>
                </a:solidFill>
              </a:rPr>
              <a:t>二声</a:t>
            </a:r>
            <a:r>
              <a:rPr lang="en-US" altLang="zh-CN" sz="2400" b="1" dirty="0">
                <a:solidFill>
                  <a:srgbClr val="00B050"/>
                </a:solidFill>
              </a:rPr>
              <a:t>.</a:t>
            </a:r>
            <a:r>
              <a:rPr lang="zh-CN" altLang="en-US" sz="2400" b="1" dirty="0">
                <a:solidFill>
                  <a:srgbClr val="00B050"/>
                </a:solidFill>
              </a:rPr>
              <a:t>古代两端封闭的笛） </a:t>
            </a:r>
            <a:br>
              <a:rPr lang="zh-CN" altLang="en-US" sz="2400" b="1" dirty="0">
                <a:solidFill>
                  <a:srgbClr val="00B050"/>
                </a:solidFill>
              </a:rPr>
            </a:br>
            <a:r>
              <a:rPr lang="zh-CN" altLang="en-US" sz="2400" b="1" dirty="0">
                <a:solidFill>
                  <a:srgbClr val="00B050"/>
                </a:solidFill>
              </a:rPr>
              <a:t> “匏”指用葫芦制成的乐器</a:t>
            </a:r>
            <a:r>
              <a:rPr lang="en-US" altLang="zh-CN" sz="2400" b="1" dirty="0">
                <a:solidFill>
                  <a:srgbClr val="00B050"/>
                </a:solidFill>
              </a:rPr>
              <a:t>, </a:t>
            </a:r>
            <a:r>
              <a:rPr lang="zh-CN" altLang="en-US" sz="2400" b="1" dirty="0">
                <a:solidFill>
                  <a:srgbClr val="00B050"/>
                </a:solidFill>
              </a:rPr>
              <a:t>如笙、竽</a:t>
            </a:r>
            <a:r>
              <a:rPr lang="en-US" altLang="zh-CN" sz="2400" b="1" dirty="0">
                <a:solidFill>
                  <a:srgbClr val="00B050"/>
                </a:solidFill>
              </a:rPr>
              <a:t>.</a:t>
            </a:r>
            <a:r>
              <a:rPr lang="zh-CN" altLang="en-US" sz="2400" b="1" dirty="0">
                <a:solidFill>
                  <a:srgbClr val="00B050"/>
                </a:solidFill>
              </a:rPr>
              <a:t>。</a:t>
            </a:r>
            <a:br>
              <a:rPr lang="en-US" altLang="zh-CN" sz="2400" b="1" dirty="0">
                <a:solidFill>
                  <a:srgbClr val="00B050"/>
                </a:solidFill>
              </a:rPr>
            </a:br>
            <a:r>
              <a:rPr lang="en-US" altLang="zh-CN" sz="2400" b="1" dirty="0">
                <a:solidFill>
                  <a:srgbClr val="00B050"/>
                </a:solidFill>
              </a:rPr>
              <a:t>  “ </a:t>
            </a:r>
            <a:r>
              <a:rPr lang="zh-CN" altLang="en-US" sz="2400" b="1" dirty="0">
                <a:solidFill>
                  <a:srgbClr val="00B050"/>
                </a:solidFill>
              </a:rPr>
              <a:t>木”指木制的乐器，木鼓、敔、柷。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r>
              <a:rPr lang="zh-CN" altLang="en-US" sz="2400" dirty="0"/>
              <a:t>如今制作乐器的材料多，更多的人青睐当前的分类方式，既以演奏方式分类“吹、弹、打、拉”作为统一的分类标准。  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《</a:t>
            </a:r>
            <a:r>
              <a:rPr lang="zh-CN" altLang="en-US" dirty="0"/>
              <a:t>平湖秋月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54274" name="内容占位符 2"/>
          <p:cNvSpPr>
            <a:spLocks noGrp="1" noRot="1"/>
          </p:cNvSpPr>
          <p:nvPr>
            <p:ph idx="4294967295"/>
          </p:nvPr>
        </p:nvSpPr>
        <p:spPr>
          <a:xfrm>
            <a:off x="755650" y="1989138"/>
            <a:ext cx="7777163" cy="3886200"/>
          </a:xfrm>
        </p:spPr>
        <p:txBody>
          <a:bodyPr vert="horz" wrap="square" lIns="91440" tIns="45720" rIns="91440" bIns="45720" anchor="t" anchorCtr="0"/>
          <a:p>
            <a:endParaRPr lang="en-US" altLang="zh-CN" sz="2400" dirty="0"/>
          </a:p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在创作中他吸收了浙江民间音乐的素材，因而这首乐曲听起来既有广东音乐的风格，又有江南音乐的韵味。</a:t>
            </a:r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马头琴</a:t>
            </a:r>
            <a:endParaRPr lang="zh-CN" altLang="en-US" dirty="0"/>
          </a:p>
        </p:txBody>
      </p:sp>
      <p:sp>
        <p:nvSpPr>
          <p:cNvPr id="55298" name="内容占位符 2"/>
          <p:cNvSpPr>
            <a:spLocks noGrp="1" noRot="1"/>
          </p:cNvSpPr>
          <p:nvPr>
            <p:ph idx="4294967295"/>
          </p:nvPr>
        </p:nvSpPr>
        <p:spPr>
          <a:xfrm>
            <a:off x="304800" y="1628775"/>
            <a:ext cx="8540750" cy="4752975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马头琴是中国蒙古族民间拉弦乐器。其有梯形的琴身和雕刻成马头形状的琴柄，为蒙古族人民喜爱的乐器。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相传有一牧人怀念死去的小马，取其腿骨为柱，头骨为筒，尾毛为弓弦，制成二弦琴，并按小马的模样雕刻了一个马头装在琴柄的顶部，因以得名。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1" name="内容占位符 3" descr="4afd8a7c4ecddd2a4e35d.jpg"/>
          <p:cNvPicPr>
            <a:picLocks noGrp="1" noRot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2700338" y="549275"/>
            <a:ext cx="3736975" cy="5849938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内容占位符 2"/>
          <p:cNvSpPr>
            <a:spLocks noGrp="1" noRot="1"/>
          </p:cNvSpPr>
          <p:nvPr>
            <p:ph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马头琴独奏</a:t>
            </a:r>
            <a:r>
              <a:rPr lang="en-US" altLang="zh-CN" dirty="0">
                <a:hlinkClick r:id="rId1" action="ppaction://hlinkfile"/>
              </a:rPr>
              <a:t>《</a:t>
            </a:r>
            <a:r>
              <a:rPr lang="zh-CN" altLang="en-US" dirty="0">
                <a:hlinkClick r:id="rId1" action="ppaction://hlinkfile"/>
              </a:rPr>
              <a:t>鸿雁</a:t>
            </a:r>
            <a:r>
              <a:rPr lang="en-US" altLang="zh-CN" dirty="0">
                <a:hlinkClick r:id="rId1" action="ppaction://hlinkfile"/>
              </a:rPr>
              <a:t>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马头琴独奏</a:t>
            </a:r>
            <a:r>
              <a:rPr lang="en-US" altLang="zh-CN" dirty="0"/>
              <a:t>《</a:t>
            </a:r>
            <a:r>
              <a:rPr lang="zh-CN" altLang="en-US" dirty="0">
                <a:hlinkClick r:id="rId2" action="ppaction://hlinkfile"/>
              </a:rPr>
              <a:t>美丽的草原我的家</a:t>
            </a:r>
            <a:r>
              <a:rPr lang="en-US" altLang="zh-CN" dirty="0"/>
              <a:t>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 noRot="1"/>
          </p:cNvSpPr>
          <p:nvPr>
            <p:ph type="title"/>
          </p:nvPr>
        </p:nvSpPr>
        <p:spPr>
          <a:xfrm>
            <a:off x="250825" y="1916113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弹 拨 乐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727075"/>
          </a:xfrm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弹 拨 乐</a:t>
            </a:r>
            <a:endParaRPr lang="zh-CN" altLang="zh-CN" dirty="0"/>
          </a:p>
        </p:txBody>
      </p:sp>
      <p:sp>
        <p:nvSpPr>
          <p:cNvPr id="59394" name="内容占位符 2"/>
          <p:cNvSpPr>
            <a:spLocks noGrp="1" noRot="1"/>
          </p:cNvSpPr>
          <p:nvPr>
            <p:ph idx="4294967295"/>
          </p:nvPr>
        </p:nvSpPr>
        <p:spPr>
          <a:xfrm>
            <a:off x="179388" y="1412875"/>
            <a:ext cx="8666162" cy="4824413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弹拨乐器的历史悠久，种类形制繁多，是极富特色的一类弦乐器。远在三千年前的周代，就已有琴、瑟等乐器，随后陆续产生了或输入了周末战国时的筑、筝、秦代的弦豉、汉代的箜篌、阮、隋唐的琵琶、元代的三弦、明代的扬琴等等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弹拨乐器分横式与竖式两类。</a:t>
            </a:r>
            <a:r>
              <a:rPr lang="zh-CN" altLang="en-US" u="sng" dirty="0">
                <a:latin typeface="隶书" panose="02010509060101010101" pitchFamily="49" charset="-122"/>
                <a:ea typeface="隶书" panose="02010509060101010101" pitchFamily="49" charset="-122"/>
              </a:rPr>
              <a:t>横式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，如：筝、古琴、扬琴等；</a:t>
            </a:r>
            <a:r>
              <a:rPr lang="zh-CN" altLang="en-US" u="sng" dirty="0">
                <a:latin typeface="隶书" panose="02010509060101010101" pitchFamily="49" charset="-122"/>
                <a:ea typeface="隶书" panose="02010509060101010101" pitchFamily="49" charset="-122"/>
              </a:rPr>
              <a:t>竖式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，如：琵琶、阮、月琴、三弦、柳琴、冬不拉和扎木聂等。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br>
              <a:rPr lang="zh-CN" altLang="zh-CN" dirty="0"/>
            </a:br>
            <a:endParaRPr lang="zh-CN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 noRot="1"/>
          </p:cNvSpPr>
          <p:nvPr>
            <p:ph type="title"/>
          </p:nvPr>
        </p:nvSpPr>
        <p:spPr>
          <a:xfrm>
            <a:off x="684213" y="620713"/>
            <a:ext cx="854075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弹拨乐器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0418" name="Rectangle 3"/>
          <p:cNvSpPr>
            <a:spLocks noGrp="1" noRot="1"/>
          </p:cNvSpPr>
          <p:nvPr>
            <p:ph type="body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None/>
            </a:pPr>
            <a:r>
              <a:rPr lang="en-US" altLang="zh-CN" b="1" dirty="0"/>
              <a:t>        </a:t>
            </a:r>
            <a:r>
              <a:rPr lang="zh-CN" altLang="en-US" sz="3600" b="1" dirty="0"/>
              <a:t>筝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eaLnBrk="1" hangingPunct="1">
              <a:lnSpc>
                <a:spcPct val="120000"/>
              </a:lnSpc>
              <a:buNone/>
            </a:pPr>
            <a:endParaRPr lang="en-US" altLang="zh-CN" b="1" dirty="0"/>
          </a:p>
        </p:txBody>
      </p:sp>
      <p:pic>
        <p:nvPicPr>
          <p:cNvPr id="60419" name="Picture 4" descr="20yueqi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2903575">
            <a:off x="2978150" y="1998663"/>
            <a:ext cx="3900488" cy="4170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 noRot="1"/>
          </p:cNvSpPr>
          <p:nvPr>
            <p:ph type="title"/>
          </p:nvPr>
        </p:nvSpPr>
        <p:spPr>
          <a:xfrm>
            <a:off x="323850" y="476250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b="1" dirty="0">
                <a:latin typeface="隶书" panose="02010509060101010101" pitchFamily="49" charset="-122"/>
                <a:ea typeface="隶书" panose="02010509060101010101" pitchFamily="49" charset="-122"/>
              </a:rPr>
              <a:t>筝</a:t>
            </a:r>
            <a:endParaRPr lang="zh-CN" altLang="en-US" sz="4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442" name="Rectangle 3"/>
          <p:cNvSpPr>
            <a:spLocks noGrp="1" noRot="1"/>
          </p:cNvSpPr>
          <p:nvPr>
            <p:ph type="body"/>
          </p:nvPr>
        </p:nvSpPr>
        <p:spPr>
          <a:xfrm>
            <a:off x="468313" y="1916113"/>
            <a:ext cx="8135937" cy="3886200"/>
          </a:xfrm>
        </p:spPr>
        <p:txBody>
          <a:bodyPr vert="horz" wrap="square" lIns="91440" tIns="45720" rIns="91440" bIns="45720" anchor="t" anchorCtr="0"/>
          <a:p>
            <a:pPr algn="just">
              <a:lnSpc>
                <a:spcPct val="150000"/>
              </a:lnSpc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古筝又名秦筝，属于弹拨乐器，约有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2500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年的历史。筝有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21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弦。声音明亮清脆、委婉动听、富有神韵。轻拂宛如行云流水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, 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重扫势若山崩涛啸。</a:t>
            </a:r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20000"/>
              </a:lnSpc>
            </a:pPr>
            <a:endParaRPr lang="zh-CN" altLang="en-US" b="1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Grp="1" noRot="1"/>
          </p:cNvSpPr>
          <p:nvPr>
            <p:ph type="title"/>
          </p:nvPr>
        </p:nvSpPr>
        <p:spPr>
          <a:xfrm>
            <a:off x="250825" y="476250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b="1" dirty="0">
                <a:latin typeface="隶书" panose="02010509060101010101" pitchFamily="49" charset="-122"/>
                <a:ea typeface="隶书" panose="02010509060101010101" pitchFamily="49" charset="-122"/>
              </a:rPr>
              <a:t>渔舟唱晚（筝曲）</a:t>
            </a:r>
            <a:endParaRPr lang="zh-CN" altLang="en-US" sz="4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2466" name="Rectangle 3"/>
          <p:cNvSpPr>
            <a:spLocks noGrp="1" noRot="1"/>
          </p:cNvSpPr>
          <p:nvPr>
            <p:ph type="body"/>
          </p:nvPr>
        </p:nvSpPr>
        <p:spPr>
          <a:xfrm>
            <a:off x="179388" y="1989138"/>
            <a:ext cx="8540750" cy="38862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筝曲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渔舟唱晚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由娄树华根据山东古曲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归去来辞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的素材改编而成，完成于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20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世纪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30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年代。乐曲以歌唱性的旋律描绘了一幅夕阳西下，渔人欸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(ǎi)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乃归舟，江面歌声四起的优美景象。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"/>
          <p:cNvSpPr>
            <a:spLocks noGrp="1" noRot="1"/>
          </p:cNvSpPr>
          <p:nvPr>
            <p:ph type="title"/>
          </p:nvPr>
        </p:nvSpPr>
        <p:spPr>
          <a:xfrm>
            <a:off x="323850" y="476250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b="1" dirty="0">
                <a:latin typeface="隶书" panose="02010509060101010101" pitchFamily="49" charset="-122"/>
                <a:ea typeface="隶书" panose="02010509060101010101" pitchFamily="49" charset="-122"/>
              </a:rPr>
              <a:t>渔舟唱晚（筝曲）</a:t>
            </a:r>
            <a:endParaRPr lang="zh-CN" altLang="en-US" sz="4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3490" name="Rectangle 3"/>
          <p:cNvSpPr>
            <a:spLocks noGrp="1" noRot="1"/>
          </p:cNvSpPr>
          <p:nvPr>
            <p:ph type="body"/>
          </p:nvPr>
        </p:nvSpPr>
        <p:spPr>
          <a:xfrm>
            <a:off x="179388" y="1989138"/>
            <a:ext cx="8540750" cy="44005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乐曲主要由两个部分构成。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第一部分：音乐在缓慢而富于歌唱性的音调中展开，配以左手吟、揉技法奏出的滑音和颤音，乐声美妙而恬静，似发自内心的歌唱。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 noRot="1"/>
          </p:cNvSpPr>
          <p:nvPr>
            <p:ph type="title"/>
          </p:nvPr>
        </p:nvSpPr>
        <p:spPr>
          <a:xfrm>
            <a:off x="395288" y="620713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b="1" dirty="0">
                <a:ea typeface="隶书" panose="02010509060101010101" pitchFamily="49" charset="-122"/>
              </a:rPr>
              <a:t>中国民族乐器的分类</a:t>
            </a:r>
            <a:endParaRPr lang="zh-CN" altLang="en-US" sz="4800" b="1" dirty="0">
              <a:ea typeface="隶书" panose="02010509060101010101" pitchFamily="49" charset="-122"/>
            </a:endParaRPr>
          </a:p>
        </p:txBody>
      </p:sp>
      <p:sp>
        <p:nvSpPr>
          <p:cNvPr id="9218" name="Rectangle 3"/>
          <p:cNvSpPr>
            <a:spLocks noGrp="1" noRot="1"/>
          </p:cNvSpPr>
          <p:nvPr>
            <p:ph type="body"/>
          </p:nvPr>
        </p:nvSpPr>
        <p:spPr>
          <a:xfrm>
            <a:off x="1403350" y="2349500"/>
            <a:ext cx="7461250" cy="3886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600" b="1" dirty="0">
                <a:solidFill>
                  <a:srgbClr val="000000"/>
                </a:solidFill>
              </a:rPr>
              <a:t>拉弦乐</a:t>
            </a:r>
            <a:endParaRPr lang="zh-CN" altLang="en-US" sz="3600" b="1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3600" b="1" dirty="0">
                <a:solidFill>
                  <a:srgbClr val="000000"/>
                </a:solidFill>
              </a:rPr>
              <a:t>弹拨乐</a:t>
            </a:r>
            <a:endParaRPr lang="zh-CN" altLang="en-US" sz="3600" b="1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3600" b="1" dirty="0">
                <a:solidFill>
                  <a:srgbClr val="000000"/>
                </a:solidFill>
              </a:rPr>
              <a:t>吹奏乐</a:t>
            </a:r>
            <a:endParaRPr lang="zh-CN" altLang="en-US" sz="3600" b="1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3600" b="1" dirty="0">
                <a:solidFill>
                  <a:srgbClr val="000000"/>
                </a:solidFill>
              </a:rPr>
              <a:t>打击乐</a:t>
            </a:r>
            <a:endParaRPr lang="zh-CN" altLang="en-US" sz="3600" b="1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zh-CN" altLang="en-US" sz="3600" b="1" dirty="0"/>
              <a:t>               合奏乐</a:t>
            </a:r>
            <a:endParaRPr lang="zh-CN" altLang="en-US" sz="3600" b="1" dirty="0"/>
          </a:p>
          <a:p>
            <a:pPr eaLnBrk="1" hangingPunct="1"/>
            <a:endParaRPr lang="en-US" altLang="zh-CN" sz="3600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10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64514" name="Rectangle 3"/>
          <p:cNvSpPr>
            <a:spLocks noGrp="1" noRot="1"/>
          </p:cNvSpPr>
          <p:nvPr>
            <p:ph type="body" sz="half"/>
          </p:nvPr>
        </p:nvSpPr>
        <p:spPr>
          <a:xfrm>
            <a:off x="468313" y="1052513"/>
            <a:ext cx="4194175" cy="388620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hlink"/>
              </a:buClr>
              <a:buSzPct val="70000"/>
              <a:buFont typeface="Wingdings" panose="05000000000000000000" pitchFamily="2" charset="2"/>
              <a:defRPr sz="2800"/>
            </a:lvl1pPr>
            <a:lvl2pPr lvl="1">
              <a:buClr>
                <a:schemeClr val="hlink"/>
              </a:buClr>
              <a:buSzPct val="70000"/>
              <a:buFont typeface="Wingdings" panose="05000000000000000000" pitchFamily="2" charset="2"/>
              <a:defRPr sz="2400"/>
            </a:lvl2pPr>
            <a:lvl3pPr lvl="2">
              <a:buClr>
                <a:schemeClr val="hlink"/>
              </a:buClr>
              <a:buSzPct val="70000"/>
              <a:buFont typeface="Wingdings" panose="05000000000000000000" pitchFamily="2" charset="2"/>
              <a:defRPr sz="2000"/>
            </a:lvl3pPr>
            <a:lvl4pPr lvl="3">
              <a:buClr>
                <a:schemeClr val="hlink"/>
              </a:buClr>
              <a:buSzPct val="70000"/>
              <a:buFont typeface="Wingdings" panose="05000000000000000000" pitchFamily="2" charset="2"/>
              <a:defRPr sz="1800"/>
            </a:lvl4pPr>
            <a:lvl5pPr lvl="4">
              <a:buClr>
                <a:schemeClr val="hlink"/>
              </a:buClr>
              <a:buSzPct val="70000"/>
              <a:buFont typeface="Wingdings" panose="05000000000000000000" pitchFamily="2" charset="2"/>
              <a:defRPr sz="1800"/>
            </a:lvl5pPr>
          </a:lstStyle>
          <a:p>
            <a:pPr lvl="0" eaLnBrk="1" hangingPunct="1"/>
            <a:r>
              <a:rPr lang="zh-CN" altLang="en-US" sz="3200" b="1" dirty="0"/>
              <a:t>谱例</a:t>
            </a:r>
            <a:endParaRPr lang="en-US" altLang="zh-CN" sz="3200" b="1" dirty="0"/>
          </a:p>
        </p:txBody>
      </p:sp>
      <p:pic>
        <p:nvPicPr>
          <p:cNvPr id="64515" name="Picture 9" descr="61">
            <a:hlinkClick r:id="rId1" action="ppaction://hlinkfile"/>
          </p:cNvPr>
          <p:cNvPicPr>
            <a:picLocks noGrp="1" noRot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79388" y="1628775"/>
            <a:ext cx="8964612" cy="4105275"/>
          </a:xfr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3"/>
          <p:cNvSpPr>
            <a:spLocks noGrp="1" noRot="1"/>
          </p:cNvSpPr>
          <p:nvPr>
            <p:ph type="body" sz="half"/>
          </p:nvPr>
        </p:nvSpPr>
        <p:spPr>
          <a:xfrm>
            <a:off x="250825" y="549275"/>
            <a:ext cx="7272338" cy="4462463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hlink"/>
              </a:buClr>
              <a:buSzPct val="70000"/>
              <a:buFont typeface="Wingdings" panose="05000000000000000000" pitchFamily="2" charset="2"/>
              <a:defRPr sz="2800"/>
            </a:lvl1pPr>
            <a:lvl2pPr lvl="1">
              <a:buClr>
                <a:schemeClr val="hlink"/>
              </a:buClr>
              <a:buSzPct val="70000"/>
              <a:buFont typeface="Wingdings" panose="05000000000000000000" pitchFamily="2" charset="2"/>
              <a:defRPr sz="2400"/>
            </a:lvl2pPr>
            <a:lvl3pPr lvl="2">
              <a:buClr>
                <a:schemeClr val="hlink"/>
              </a:buClr>
              <a:buSzPct val="70000"/>
              <a:buFont typeface="Wingdings" panose="05000000000000000000" pitchFamily="2" charset="2"/>
              <a:defRPr sz="2000"/>
            </a:lvl3pPr>
            <a:lvl4pPr lvl="3">
              <a:buClr>
                <a:schemeClr val="hlink"/>
              </a:buClr>
              <a:buSzPct val="70000"/>
              <a:buFont typeface="Wingdings" panose="05000000000000000000" pitchFamily="2" charset="2"/>
              <a:defRPr sz="1800"/>
            </a:lvl4pPr>
            <a:lvl5pPr lvl="4">
              <a:buClr>
                <a:schemeClr val="hlink"/>
              </a:buClr>
              <a:buSzPct val="70000"/>
              <a:buFont typeface="Wingdings" panose="05000000000000000000" pitchFamily="2" charset="2"/>
              <a:defRPr sz="1800"/>
            </a:lvl5pPr>
          </a:lstStyle>
          <a:p>
            <a:pPr lvl="0" eaLnBrk="1" hangingPunct="1"/>
            <a:endParaRPr lang="en-US" altLang="zh-CN" sz="2800" b="1" dirty="0"/>
          </a:p>
          <a:p>
            <a:pPr lvl="0" eaLnBrk="1" hangingPunct="1"/>
            <a:r>
              <a:rPr lang="zh-CN" altLang="en-US" sz="3200" b="1" dirty="0"/>
              <a:t>第一部分的后半段出现了新的内容。</a:t>
            </a:r>
            <a:endParaRPr lang="zh-CN" altLang="en-US" sz="3200" b="1" dirty="0"/>
          </a:p>
          <a:p>
            <a:pPr lvl="0" eaLnBrk="1" hangingPunct="1">
              <a:buNone/>
            </a:pPr>
            <a:r>
              <a:rPr lang="zh-CN" altLang="en-US" sz="2800" b="1" dirty="0"/>
              <a:t>   谱例</a:t>
            </a:r>
            <a:r>
              <a:rPr lang="en-US" altLang="zh-CN" sz="2800" b="1" dirty="0"/>
              <a:t>62</a:t>
            </a:r>
            <a:endParaRPr lang="en-US" altLang="zh-CN" sz="2800" b="1" dirty="0"/>
          </a:p>
          <a:p>
            <a:pPr lvl="0" eaLnBrk="1" hangingPunct="1"/>
            <a:endParaRPr lang="en-US" altLang="zh-CN" sz="2800" b="1" dirty="0"/>
          </a:p>
        </p:txBody>
      </p:sp>
      <p:pic>
        <p:nvPicPr>
          <p:cNvPr id="65538" name="Picture 5" descr="62"/>
          <p:cNvPicPr>
            <a:picLocks noGrp="1" noRot="1"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395288" y="2636838"/>
            <a:ext cx="8497887" cy="3600450"/>
          </a:xfr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3"/>
          <p:cNvSpPr>
            <a:spLocks noGrp="1" noRot="1"/>
          </p:cNvSpPr>
          <p:nvPr>
            <p:ph type="body" sz="half"/>
          </p:nvPr>
        </p:nvSpPr>
        <p:spPr>
          <a:xfrm>
            <a:off x="323850" y="549275"/>
            <a:ext cx="8299450" cy="4389438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hlink"/>
              </a:buClr>
              <a:buSzPct val="70000"/>
              <a:buFont typeface="Wingdings" panose="05000000000000000000" pitchFamily="2" charset="2"/>
              <a:defRPr sz="2800"/>
            </a:lvl1pPr>
            <a:lvl2pPr lvl="1">
              <a:buClr>
                <a:schemeClr val="hlink"/>
              </a:buClr>
              <a:buSzPct val="70000"/>
              <a:buFont typeface="Wingdings" panose="05000000000000000000" pitchFamily="2" charset="2"/>
              <a:defRPr sz="2400"/>
            </a:lvl2pPr>
            <a:lvl3pPr lvl="2">
              <a:buClr>
                <a:schemeClr val="hlink"/>
              </a:buClr>
              <a:buSzPct val="70000"/>
              <a:buFont typeface="Wingdings" panose="05000000000000000000" pitchFamily="2" charset="2"/>
              <a:defRPr sz="2000"/>
            </a:lvl3pPr>
            <a:lvl4pPr lvl="3">
              <a:buClr>
                <a:schemeClr val="hlink"/>
              </a:buClr>
              <a:buSzPct val="70000"/>
              <a:buFont typeface="Wingdings" panose="05000000000000000000" pitchFamily="2" charset="2"/>
              <a:defRPr sz="1800"/>
            </a:lvl4pPr>
            <a:lvl5pPr lvl="4">
              <a:buClr>
                <a:schemeClr val="hlink"/>
              </a:buClr>
              <a:buSzPct val="70000"/>
              <a:buFont typeface="Wingdings" panose="05000000000000000000" pitchFamily="2" charset="2"/>
              <a:defRPr sz="1800"/>
            </a:lvl5pPr>
          </a:lstStyle>
          <a:p>
            <a:pPr lvl="0" eaLnBrk="1" hangingPunct="1"/>
            <a:endParaRPr lang="en-US" altLang="zh-CN" sz="3000" b="1" dirty="0"/>
          </a:p>
          <a:p>
            <a:pPr lvl="0" eaLnBrk="1" hangingPunct="1">
              <a:lnSpc>
                <a:spcPct val="120000"/>
              </a:lnSpc>
              <a:buNone/>
            </a:pPr>
            <a:r>
              <a:rPr lang="en-US" altLang="zh-CN" sz="3200" b="1" dirty="0"/>
              <a:t>   </a:t>
            </a:r>
            <a:r>
              <a:rPr lang="zh-CN" altLang="en-US" sz="3200" b="1" dirty="0"/>
              <a:t>第二部分：由一个先递升后递降，内部存在倒装关系的大乐句构成。</a:t>
            </a:r>
            <a:endParaRPr lang="zh-CN" altLang="en-US" sz="3200" b="1" dirty="0"/>
          </a:p>
          <a:p>
            <a:pPr lvl="0" eaLnBrk="1" hangingPunct="1">
              <a:buNone/>
            </a:pPr>
            <a:r>
              <a:rPr lang="zh-CN" altLang="en-US" sz="3000" b="1" dirty="0"/>
              <a:t>   谱例</a:t>
            </a:r>
            <a:endParaRPr lang="en-US" altLang="zh-CN" sz="3000" b="1" dirty="0"/>
          </a:p>
          <a:p>
            <a:pPr lvl="0" eaLnBrk="1" hangingPunct="1">
              <a:buNone/>
            </a:pPr>
            <a:endParaRPr lang="en-US" altLang="zh-CN" sz="3000" b="1" dirty="0"/>
          </a:p>
        </p:txBody>
      </p:sp>
      <p:pic>
        <p:nvPicPr>
          <p:cNvPr id="66562" name="Picture 5" descr="63"/>
          <p:cNvPicPr>
            <a:picLocks noGrp="1" noRot="1"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395288" y="3284538"/>
            <a:ext cx="8748712" cy="2881312"/>
          </a:xfr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3"/>
          <p:cNvSpPr>
            <a:spLocks noGrp="1" noRot="1"/>
          </p:cNvSpPr>
          <p:nvPr>
            <p:ph type="body"/>
          </p:nvPr>
        </p:nvSpPr>
        <p:spPr>
          <a:xfrm>
            <a:off x="323850" y="1125538"/>
            <a:ext cx="8540750" cy="467836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None/>
            </a:pPr>
            <a:r>
              <a:rPr lang="en-US" altLang="zh-CN" sz="3000" b="1" dirty="0"/>
              <a:t>   </a:t>
            </a:r>
            <a:r>
              <a:rPr lang="zh-CN" altLang="en-US" sz="3000" b="1" dirty="0"/>
              <a:t>尾声：没有停留在调式主音</a:t>
            </a:r>
            <a:r>
              <a:rPr lang="en-US" altLang="zh-CN" sz="3000" b="1" dirty="0"/>
              <a:t>5</a:t>
            </a:r>
            <a:r>
              <a:rPr lang="zh-CN" altLang="en-US" sz="3000" b="1" dirty="0"/>
              <a:t>上，而是以</a:t>
            </a:r>
            <a:r>
              <a:rPr lang="en-US" altLang="zh-CN" sz="3000" b="1" dirty="0"/>
              <a:t>1</a:t>
            </a:r>
            <a:r>
              <a:rPr lang="zh-CN" altLang="en-US" sz="3000" b="1" dirty="0"/>
              <a:t>作为终结，给人以无限回味与遐想。</a:t>
            </a:r>
            <a:endParaRPr lang="zh-CN" altLang="en-US" sz="30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3000" b="1" dirty="0"/>
              <a:t>   谱例</a:t>
            </a:r>
            <a:endParaRPr lang="en-US" altLang="zh-CN" sz="3000" b="1" dirty="0"/>
          </a:p>
        </p:txBody>
      </p:sp>
      <p:pic>
        <p:nvPicPr>
          <p:cNvPr id="67586" name="Picture 5" descr="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3357563"/>
            <a:ext cx="8713788" cy="1511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 noRot="1"/>
          </p:cNvSpPr>
          <p:nvPr>
            <p:ph type="title"/>
          </p:nvPr>
        </p:nvSpPr>
        <p:spPr>
          <a:xfrm>
            <a:off x="250825" y="333375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b="1" dirty="0">
                <a:latin typeface="隶书" panose="02010509060101010101" pitchFamily="49" charset="-122"/>
                <a:ea typeface="隶书" panose="02010509060101010101" pitchFamily="49" charset="-122"/>
              </a:rPr>
              <a:t>琵 琶</a:t>
            </a:r>
            <a:endParaRPr lang="zh-CN" altLang="en-US" sz="4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8610" name="Rectangle 3"/>
          <p:cNvSpPr>
            <a:spLocks noGrp="1" noRot="1"/>
          </p:cNvSpPr>
          <p:nvPr>
            <p:ph type="body"/>
          </p:nvPr>
        </p:nvSpPr>
        <p:spPr>
          <a:xfrm>
            <a:off x="107950" y="1341438"/>
            <a:ext cx="8640763" cy="511016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琵琶是由历史上的直项琵琶及曲项琵琶演变而来。直项琵琶出现于秦汉时期，亦称“秦汉子”，直柄圆形共鸣箱。南北朝时与西域的曲项琵琶结合。唐代已成为主要乐器。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琵琶的音箱呈半梨形，张四弦，有用以确定音位的“相”和“品”。琵琶音域广阔、演奏技巧为民族器乐之首。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 noRot="1"/>
          </p:cNvSpPr>
          <p:nvPr>
            <p:ph type="title"/>
          </p:nvPr>
        </p:nvSpPr>
        <p:spPr>
          <a:xfrm>
            <a:off x="571500" y="620713"/>
            <a:ext cx="854075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三、弹拨乐器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9634" name="Rectangle 3"/>
          <p:cNvSpPr>
            <a:spLocks noGrp="1" noRot="1"/>
          </p:cNvSpPr>
          <p:nvPr>
            <p:ph type="body"/>
          </p:nvPr>
        </p:nvSpPr>
        <p:spPr>
          <a:xfrm>
            <a:off x="611188" y="1981200"/>
            <a:ext cx="8234362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None/>
            </a:pPr>
            <a:r>
              <a:rPr lang="en-US" altLang="zh-CN" sz="3600" b="1" dirty="0"/>
              <a:t> </a:t>
            </a:r>
            <a:r>
              <a:rPr lang="zh-CN" altLang="en-US" sz="3600" b="1" dirty="0"/>
              <a:t>琵 琶</a:t>
            </a:r>
            <a:endParaRPr lang="zh-CN" altLang="en-US" sz="3600" b="1" dirty="0"/>
          </a:p>
        </p:txBody>
      </p:sp>
      <p:pic>
        <p:nvPicPr>
          <p:cNvPr id="69635" name="Picture 4" descr="20yueqi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813" y="1857375"/>
            <a:ext cx="3578225" cy="4232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636" name="图片 4" descr="6fd093648f34f727-2d4769cfcacf6a26-1100ea83023f1318931b6eecbda4c84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3786188"/>
            <a:ext cx="4025900" cy="260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 noRot="1"/>
          </p:cNvSpPr>
          <p:nvPr>
            <p:ph type="title"/>
          </p:nvPr>
        </p:nvSpPr>
        <p:spPr>
          <a:xfrm>
            <a:off x="250825" y="333375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b="1" dirty="0">
                <a:latin typeface="隶书" panose="02010509060101010101" pitchFamily="49" charset="-122"/>
                <a:ea typeface="隶书" panose="02010509060101010101" pitchFamily="49" charset="-122"/>
              </a:rPr>
              <a:t>琵 琶</a:t>
            </a:r>
            <a:endParaRPr lang="zh-CN" altLang="en-US" sz="4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658" name="Rectangle 3"/>
          <p:cNvSpPr>
            <a:spLocks noGrp="1" noRot="1"/>
          </p:cNvSpPr>
          <p:nvPr>
            <p:ph type="body"/>
          </p:nvPr>
        </p:nvSpPr>
        <p:spPr>
          <a:xfrm>
            <a:off x="252413" y="1412875"/>
            <a:ext cx="8640762" cy="4894263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琵琶是由历史上的直项琵琶及曲项琵琶演变而来。直项琵琶出现于秦汉时期，亦称“秦汉子”，直柄圆形共鸣箱。南北朝时与西域的曲项琵琶结合。唐代已成为主要乐器。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琵琶的音箱呈半梨形，张四弦，有用以确定音位的“相”和“品”。琵琶音域广阔、演奏技巧为民族器乐之首。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2"/>
          <p:cNvSpPr>
            <a:spLocks noGrp="1" noRot="1"/>
          </p:cNvSpPr>
          <p:nvPr>
            <p:ph type="title"/>
          </p:nvPr>
        </p:nvSpPr>
        <p:spPr>
          <a:xfrm>
            <a:off x="250825" y="333375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b="1" dirty="0">
                <a:latin typeface="隶书" panose="02010509060101010101" pitchFamily="49" charset="-122"/>
                <a:ea typeface="隶书" panose="02010509060101010101" pitchFamily="49" charset="-122"/>
              </a:rPr>
              <a:t>琵 琶 曲</a:t>
            </a:r>
            <a:endParaRPr lang="zh-CN" altLang="en-US" sz="4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682" name="Rectangle 3"/>
          <p:cNvSpPr>
            <a:spLocks noGrp="1" noRot="1"/>
          </p:cNvSpPr>
          <p:nvPr>
            <p:ph type="body"/>
          </p:nvPr>
        </p:nvSpPr>
        <p:spPr>
          <a:xfrm>
            <a:off x="107950" y="1428750"/>
            <a:ext cx="8540750" cy="46799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5000"/>
              </a:lnSpc>
              <a:buNone/>
            </a:pP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琵琶曲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大致可分为三类：文曲、武曲、大曲。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5000"/>
              </a:lnSpc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文曲：以抒发情意为主，曲调清新柔美，细腻精巧，代表曲目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春江花月夜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汉宫秋月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等。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5000"/>
              </a:lnSpc>
            </a:pP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5000"/>
              </a:lnSpc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武曲：大多粗犷豪放、威武雄壮。如描写古代战争场面的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十面埋伏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霸王卸甲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等。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5000"/>
              </a:lnSpc>
            </a:pP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5000"/>
              </a:lnSpc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大曲：综合前两种的技法，情绪介于二者之间，比较灵活自由，多活跃欢畅，如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阳春白雪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等。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1" dirty="0">
                <a:hlinkClick r:id="rId1" action="ppaction://hlinkfile"/>
              </a:rPr>
              <a:t>《</a:t>
            </a:r>
            <a:r>
              <a:rPr lang="zh-CN" altLang="en-US" b="1" dirty="0">
                <a:hlinkClick r:id="rId1" action="ppaction://hlinkfile"/>
              </a:rPr>
              <a:t>汉宫秋月</a:t>
            </a:r>
            <a:r>
              <a:rPr lang="en-US" altLang="zh-CN" b="1" dirty="0">
                <a:hlinkClick r:id="rId1" action="ppaction://hlinkfile"/>
              </a:rPr>
              <a:t>》</a:t>
            </a:r>
            <a:r>
              <a:rPr lang="zh-CN" altLang="en-US" b="1" dirty="0"/>
              <a:t>（文曲）</a:t>
            </a:r>
            <a:endParaRPr lang="zh-CN" altLang="en-US" dirty="0"/>
          </a:p>
        </p:txBody>
      </p:sp>
      <p:sp>
        <p:nvSpPr>
          <p:cNvPr id="72706" name="内容占位符 2"/>
          <p:cNvSpPr>
            <a:spLocks noGrp="1" noRot="1"/>
          </p:cNvSpPr>
          <p:nvPr>
            <p:ph idx="4294967295"/>
          </p:nvPr>
        </p:nvSpPr>
        <p:spPr>
          <a:xfrm>
            <a:off x="179388" y="1981200"/>
            <a:ext cx="8666162" cy="4543425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汉宫秋月，是崇明派琵琶古曲。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乐曲表现了中国古代深宫之中的嫔妃宫女们，在凄凉寂静的秋夜里回忆往事，哀叹命运的故事。全曲以哀怨、郁闷和伤感的情绪为主。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现流传的演奏形式有二胡曲、琵琶曲、筝曲、江南丝竹等。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>
            <a:spLocks noGrp="1" noRot="1"/>
          </p:cNvSpPr>
          <p:nvPr>
            <p:ph type="title"/>
          </p:nvPr>
        </p:nvSpPr>
        <p:spPr>
          <a:xfrm>
            <a:off x="250825" y="333375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b="1" dirty="0">
                <a:latin typeface="隶书" panose="02010509060101010101" pitchFamily="49" charset="-122"/>
                <a:ea typeface="隶书" panose="02010509060101010101" pitchFamily="49" charset="-122"/>
              </a:rPr>
              <a:t>十面埋伏（武曲）</a:t>
            </a:r>
            <a:endParaRPr lang="zh-CN" altLang="en-US" sz="4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3730" name="Rectangle 3"/>
          <p:cNvSpPr>
            <a:spLocks noGrp="1" noRot="1"/>
          </p:cNvSpPr>
          <p:nvPr>
            <p:ph type="body"/>
          </p:nvPr>
        </p:nvSpPr>
        <p:spPr>
          <a:xfrm>
            <a:off x="179388" y="1844675"/>
            <a:ext cx="8540750" cy="4824413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作品背景：</a:t>
            </a:r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十面埋伏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流传甚广，是传统琵琶武曲中一个代表性的作品。乐曲描写公元前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202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年楚汉战争垓下决战的情景。汉军用十面埋伏的阵法击败楚军，项羽自刎于乌江，刘邦取得胜利。</a:t>
            </a:r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         </a:t>
            </a:r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79851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b="1" dirty="0">
                <a:ea typeface="隶书" panose="02010509060101010101" pitchFamily="49" charset="-122"/>
              </a:rPr>
              <a:t>中国民族乐器</a:t>
            </a:r>
            <a:endParaRPr lang="zh-CN" altLang="en-US" sz="4800" b="1" dirty="0">
              <a:ea typeface="隶书" panose="02010509060101010101" pitchFamily="49" charset="-122"/>
            </a:endParaRPr>
          </a:p>
        </p:txBody>
      </p:sp>
      <p:sp>
        <p:nvSpPr>
          <p:cNvPr id="10242" name="Rectangle 3"/>
          <p:cNvSpPr>
            <a:spLocks noGrp="1" noRot="1"/>
          </p:cNvSpPr>
          <p:nvPr>
            <p:ph type="body"/>
          </p:nvPr>
        </p:nvSpPr>
        <p:spPr>
          <a:xfrm>
            <a:off x="1403350" y="2349500"/>
            <a:ext cx="746125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endParaRPr lang="zh-CN" altLang="zh-CN" sz="3600" b="1" dirty="0"/>
          </a:p>
        </p:txBody>
      </p:sp>
      <p:pic>
        <p:nvPicPr>
          <p:cNvPr id="10243" name="图片 4" descr="6597406217216534963.jpg"/>
          <p:cNvPicPr>
            <a:picLocks noChangeAspect="1"/>
          </p:cNvPicPr>
          <p:nvPr/>
        </p:nvPicPr>
        <p:blipFill>
          <a:blip r:embed="rId1"/>
          <a:srcRect t="5777"/>
          <a:stretch>
            <a:fillRect/>
          </a:stretch>
        </p:blipFill>
        <p:spPr>
          <a:xfrm>
            <a:off x="784225" y="1412875"/>
            <a:ext cx="7891463" cy="5057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3"/>
          <p:cNvSpPr>
            <a:spLocks noGrp="1" noRot="1"/>
          </p:cNvSpPr>
          <p:nvPr>
            <p:ph type="body"/>
          </p:nvPr>
        </p:nvSpPr>
        <p:spPr>
          <a:xfrm>
            <a:off x="304800" y="1052513"/>
            <a:ext cx="8540750" cy="532923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</a:pP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作品分析：</a:t>
            </a:r>
            <a:endParaRPr lang="zh-CN" altLang="en-US" sz="35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      全曲共有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13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个段落，每段皆有按情节发展概括而成的小标题：</a:t>
            </a:r>
            <a:endParaRPr lang="zh-CN" altLang="en-US" sz="35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、列营；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、吹打；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、点将；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排阵；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走队；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、埋伏；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、小战；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、大战；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、项王败阵；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、乌江自刎；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、众军奏凯；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、诸将争功；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13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、得胜回营。</a:t>
            </a:r>
            <a:endParaRPr lang="zh-CN" altLang="en-US" sz="35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75778" name="Rectangle 3"/>
          <p:cNvSpPr>
            <a:spLocks noGrp="1" noRot="1"/>
          </p:cNvSpPr>
          <p:nvPr>
            <p:ph type="body"/>
          </p:nvPr>
        </p:nvSpPr>
        <p:spPr>
          <a:xfrm>
            <a:off x="107950" y="692150"/>
            <a:ext cx="8540750" cy="59753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从整体看，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13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个段落可分属三个部分：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第一部分（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1-5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段）：以战前准备为主。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　　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、列营：全曲序引，表现出征前的金鼓战号齐鸣，众人呐喊的场面。音乐由散渐快使音乐增加不稳定性。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、吹打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、点将：不断的长轮指手法和“扣、抹、弹、抹”组合指法，表现将士威武的气派。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　　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、排阵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　　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、走队：音乐与前有一定的对比，进一步展现军队勇武矫健的雄姿。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十面埋伏（武曲）</a:t>
            </a:r>
            <a:endParaRPr lang="en-US" altLang="zh-CN" dirty="0"/>
          </a:p>
        </p:txBody>
      </p:sp>
      <p:sp>
        <p:nvSpPr>
          <p:cNvPr id="76802" name="Rectangle 3"/>
          <p:cNvSpPr>
            <a:spLocks noGrp="1" noRot="1"/>
          </p:cNvSpPr>
          <p:nvPr>
            <p:ph type="body"/>
          </p:nvPr>
        </p:nvSpPr>
        <p:spPr>
          <a:xfrm>
            <a:off x="107950" y="1816100"/>
            <a:ext cx="8540750" cy="5113338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第二部分（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6-8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段）：以战争过程为主，是全曲的主体。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、埋伏：表现决战前夕夜晚，汉军在该下伏兵，气氛宁静而又紧张，为下面两段作铺垫。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、鸡鸣山小战：楚汉两军短兵相接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刀枪相击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气息急促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音乐初步展开。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、九里山大战：描绘两军激战的生死搏杀场面。马蹄声、刀戈相击声、呐喊声交织起伏，震撼人心。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77826" name="Rectangle 3"/>
          <p:cNvSpPr>
            <a:spLocks noGrp="1" noRot="1"/>
          </p:cNvSpPr>
          <p:nvPr>
            <p:ph type="body"/>
          </p:nvPr>
        </p:nvSpPr>
        <p:spPr>
          <a:xfrm>
            <a:off x="107950" y="620713"/>
            <a:ext cx="8540750" cy="57594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        </a:t>
            </a:r>
            <a:r>
              <a:rPr lang="zh-CN" altLang="en-US" sz="4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1" action="ppaction://hlinkfile"/>
              </a:rPr>
              <a:t>十面埋伏（武曲）</a:t>
            </a:r>
            <a:endParaRPr lang="en-US" altLang="zh-CN" sz="44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4100" b="1" dirty="0">
                <a:latin typeface="宋体" panose="02010600030101010101" pitchFamily="2" charset="-122"/>
              </a:rPr>
              <a:t> 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第三部分（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9-13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段）：前两段写项羽失败后在乌江边自杀，低沉的音乐气氛与前面的高潮形成鲜明的对照。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后三小段描述汉军以胜利者的姿态出现的种种情景。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</a:t>
            </a:r>
            <a:endParaRPr lang="zh-CN" altLang="en-US" sz="41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Grp="1" noRot="1"/>
          </p:cNvSpPr>
          <p:nvPr>
            <p:ph type="title"/>
          </p:nvPr>
        </p:nvSpPr>
        <p:spPr>
          <a:xfrm>
            <a:off x="323850" y="620713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8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800" b="1" dirty="0">
                <a:latin typeface="隶书" panose="02010509060101010101" pitchFamily="49" charset="-122"/>
                <a:ea typeface="隶书" panose="02010509060101010101" pitchFamily="49" charset="-122"/>
              </a:rPr>
              <a:t>阳春白雪（大曲）</a:t>
            </a:r>
            <a:endParaRPr lang="zh-CN" altLang="en-US" sz="4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8850" name="Rectangle 3"/>
          <p:cNvSpPr>
            <a:spLocks noGrp="1" noRot="1"/>
          </p:cNvSpPr>
          <p:nvPr>
            <p:ph type="body"/>
          </p:nvPr>
        </p:nvSpPr>
        <p:spPr>
          <a:xfrm>
            <a:off x="107950" y="1989138"/>
            <a:ext cx="8515350" cy="425608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作品背景：</a:t>
            </a:r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阳春白雪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又名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阳春曲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阳春古曲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，属琵琶曲中的大曲。</a:t>
            </a:r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阳春白雪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的旋律源自民间器乐曲牌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八板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的多个变体。</a:t>
            </a:r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>
            <a:spLocks noGrp="1" noRot="1"/>
          </p:cNvSpPr>
          <p:nvPr>
            <p:ph type="body"/>
          </p:nvPr>
        </p:nvSpPr>
        <p:spPr>
          <a:xfrm>
            <a:off x="179388" y="1773238"/>
            <a:ext cx="8540750" cy="4824412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</a:pP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作品分析：</a:t>
            </a:r>
            <a:endParaRPr lang="zh-CN" altLang="en-US" sz="35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    作品运用了变奏、循环、联缀等手法，曲调明快简洁。全曲共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段，每段均有小标题：</a:t>
            </a:r>
            <a:endParaRPr lang="zh-CN" altLang="en-US" sz="35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、独占鳌头；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2 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、风摆荷花；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3 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、一轮明月；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4 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、玉版参禅；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5 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、铁策板声；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6 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、道院琴声；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7 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、东皋（</a:t>
            </a:r>
            <a:r>
              <a:rPr lang="en-US" altLang="zh-CN" sz="3500" dirty="0">
                <a:latin typeface="隶书" panose="02010509060101010101" pitchFamily="49" charset="-122"/>
                <a:ea typeface="隶书" panose="02010509060101010101" pitchFamily="49" charset="-122"/>
              </a:rPr>
              <a:t>gao</a:t>
            </a:r>
            <a:r>
              <a:rPr lang="zh-CN" altLang="en-US" sz="3500" dirty="0">
                <a:latin typeface="隶书" panose="02010509060101010101" pitchFamily="49" charset="-122"/>
                <a:ea typeface="隶书" panose="02010509060101010101" pitchFamily="49" charset="-122"/>
              </a:rPr>
              <a:t>）鹤鸣。</a:t>
            </a:r>
            <a:endParaRPr lang="zh-CN" altLang="en-US" sz="35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9874" name="Rectangle 3"/>
          <p:cNvSpPr/>
          <p:nvPr/>
        </p:nvSpPr>
        <p:spPr>
          <a:xfrm>
            <a:off x="2124075" y="549275"/>
            <a:ext cx="5133975" cy="904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algn="just"/>
            <a:r>
              <a:rPr lang="zh-CN" altLang="en-US" sz="4800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阳春白雪（大曲）</a:t>
            </a:r>
            <a:endParaRPr lang="zh-CN" altLang="en-US" sz="4800" dirty="0">
              <a:solidFill>
                <a:schemeClr val="tx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Grp="1" noRot="1"/>
          </p:cNvSpPr>
          <p:nvPr>
            <p:ph type="body"/>
          </p:nvPr>
        </p:nvSpPr>
        <p:spPr>
          <a:xfrm>
            <a:off x="250825" y="908050"/>
            <a:ext cx="854075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/>
              <a:t>     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全曲</a:t>
            </a: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可分为起、承、转、合四个部分。起部（第</a:t>
            </a:r>
            <a:r>
              <a:rPr lang="en-US" altLang="zh-CN" sz="34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段）开始的旋律是</a:t>
            </a:r>
            <a:r>
              <a:rPr lang="en-US" altLang="zh-CN" sz="3400" dirty="0"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八板</a:t>
            </a:r>
            <a:r>
              <a:rPr lang="en-US" altLang="zh-CN" sz="3400" dirty="0"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的变体：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谱例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80898" name="Picture 3" descr="65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3357563"/>
            <a:ext cx="8642350" cy="288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2"/>
          <p:cNvSpPr>
            <a:spLocks noGrp="1" noRot="1"/>
          </p:cNvSpPr>
          <p:nvPr>
            <p:ph type="title"/>
          </p:nvPr>
        </p:nvSpPr>
        <p:spPr>
          <a:xfrm>
            <a:off x="755650" y="620713"/>
            <a:ext cx="854075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三、弹拨乐器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22" name="Rectangle 3"/>
          <p:cNvSpPr>
            <a:spLocks noGrp="1" noRot="1"/>
          </p:cNvSpPr>
          <p:nvPr>
            <p:ph type="body"/>
          </p:nvPr>
        </p:nvSpPr>
        <p:spPr>
          <a:xfrm>
            <a:off x="611188" y="1981200"/>
            <a:ext cx="8234362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None/>
            </a:pPr>
            <a:r>
              <a:rPr lang="en-US" altLang="zh-CN" sz="3600" b="1" dirty="0"/>
              <a:t> 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扬琴</a:t>
            </a:r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81923" name="图片 4" descr="u=4020315897,2228762614&amp;fm=21&amp;gp=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338" y="1868488"/>
            <a:ext cx="5400675" cy="4500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 noRot="1"/>
          </p:cNvSpPr>
          <p:nvPr>
            <p:ph type="title"/>
          </p:nvPr>
        </p:nvSpPr>
        <p:spPr>
          <a:xfrm>
            <a:off x="301625" y="549275"/>
            <a:ext cx="8540750" cy="8636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>
                <a:hlinkClick r:id="rId1" action="ppaction://hlinkfile"/>
              </a:rPr>
              <a:t>扬 琴</a:t>
            </a:r>
            <a:endParaRPr lang="zh-CN" altLang="en-US" dirty="0"/>
          </a:p>
        </p:txBody>
      </p:sp>
      <p:sp>
        <p:nvSpPr>
          <p:cNvPr id="82946" name="内容占位符 2"/>
          <p:cNvSpPr>
            <a:spLocks noGrp="1" noRot="1"/>
          </p:cNvSpPr>
          <p:nvPr>
            <p:ph idx="4294967295"/>
          </p:nvPr>
        </p:nvSpPr>
        <p:spPr>
          <a:xfrm>
            <a:off x="395288" y="1268413"/>
            <a:ext cx="8450262" cy="5256212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扬琴是中国常用的一种击弦乐器，与钢琴同宗，音色具有鲜明的特点，音量宏大， 刚柔并济；慢奏时，音色如叮咚的山泉，快奏时音色又如潺潺流水。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音色明亮，犹如大珠小珠落玉盘般清脆。表现力极为丰富，可以独奏、合奏或为琴书、说唱和戏曲伴奏，在民间器乐合奏和民族乐队中在常充当“钢琴伴奏”的角色，是一种不可缺少的主要乐器。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 noRot="1"/>
          </p:cNvSpPr>
          <p:nvPr>
            <p:ph type="title"/>
          </p:nvPr>
        </p:nvSpPr>
        <p:spPr>
          <a:xfrm>
            <a:off x="301625" y="549275"/>
            <a:ext cx="8540750" cy="8636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>
                <a:hlinkClick r:id="rId1" action="ppaction://hlinkfile"/>
              </a:rPr>
              <a:t>扬 琴</a:t>
            </a:r>
            <a:endParaRPr lang="zh-CN" altLang="en-US" dirty="0"/>
          </a:p>
        </p:txBody>
      </p:sp>
      <p:sp>
        <p:nvSpPr>
          <p:cNvPr id="83970" name="内容占位符 2"/>
          <p:cNvSpPr>
            <a:spLocks noGrp="1" noRot="1"/>
          </p:cNvSpPr>
          <p:nvPr>
            <p:ph idx="4294967295"/>
          </p:nvPr>
        </p:nvSpPr>
        <p:spPr>
          <a:xfrm>
            <a:off x="395288" y="1268413"/>
            <a:ext cx="8450262" cy="5256212"/>
          </a:xfrm>
        </p:spPr>
        <p:txBody>
          <a:bodyPr vert="horz" wrap="square" lIns="91440" tIns="45720" rIns="91440" bIns="45720" anchor="t" anchorCtr="0"/>
          <a:p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hlinkClick r:id="rId1" action="ppaction://hlinkfile"/>
              </a:rPr>
              <a:t>《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hlinkClick r:id="rId1" action="ppaction://hlinkfile"/>
              </a:rPr>
              <a:t>泉水叮咚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hlinkClick r:id="rId1" action="ppaction://hlinkfile"/>
              </a:rPr>
              <a:t>》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 noRot="1"/>
          </p:cNvSpPr>
          <p:nvPr>
            <p:ph type="title"/>
          </p:nvPr>
        </p:nvSpPr>
        <p:spPr>
          <a:xfrm>
            <a:off x="285750" y="284480"/>
            <a:ext cx="8540750" cy="112839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b="1" dirty="0">
                <a:ea typeface="隶书" panose="02010509060101010101" pitchFamily="49" charset="-122"/>
              </a:rPr>
              <a:t>中国民族</a:t>
            </a:r>
            <a:r>
              <a:rPr lang="zh-CN" altLang="en-US" sz="4800" b="1" dirty="0">
                <a:ea typeface="隶书" panose="02010509060101010101" pitchFamily="49" charset="-122"/>
                <a:sym typeface="+mn-ea"/>
              </a:rPr>
              <a:t>乐</a:t>
            </a:r>
            <a:r>
              <a:rPr lang="zh-CN" altLang="en-US" sz="4800" b="1" dirty="0">
                <a:ea typeface="隶书" panose="02010509060101010101" pitchFamily="49" charset="-122"/>
              </a:rPr>
              <a:t>器</a:t>
            </a:r>
            <a:endParaRPr lang="zh-CN" altLang="en-US" sz="4800" b="1" dirty="0">
              <a:ea typeface="隶书" panose="02010509060101010101" pitchFamily="49" charset="-122"/>
            </a:endParaRPr>
          </a:p>
        </p:txBody>
      </p:sp>
      <p:sp>
        <p:nvSpPr>
          <p:cNvPr id="11266" name="Rectangle 3"/>
          <p:cNvSpPr>
            <a:spLocks noGrp="1" noRot="1"/>
          </p:cNvSpPr>
          <p:nvPr>
            <p:ph type="body"/>
          </p:nvPr>
        </p:nvSpPr>
        <p:spPr>
          <a:xfrm>
            <a:off x="1403350" y="2349500"/>
            <a:ext cx="746125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endParaRPr lang="en-US" altLang="zh-CN" sz="3600" b="1" dirty="0"/>
          </a:p>
        </p:txBody>
      </p:sp>
      <p:pic>
        <p:nvPicPr>
          <p:cNvPr id="11267" name="图片 4" descr="155205302160051364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268413"/>
            <a:ext cx="8185150" cy="5256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Grp="1" noRot="1"/>
          </p:cNvSpPr>
          <p:nvPr>
            <p:ph type="title"/>
          </p:nvPr>
        </p:nvSpPr>
        <p:spPr>
          <a:xfrm>
            <a:off x="250825" y="1628775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br>
              <a:rPr lang="en-US" altLang="zh-CN" b="1" dirty="0"/>
            </a:br>
            <a:r>
              <a:rPr lang="en-US" altLang="zh-CN" sz="2800" b="1" dirty="0"/>
              <a:t>    </a:t>
            </a:r>
            <a:br>
              <a:rPr lang="en-US" altLang="zh-CN" sz="2800" b="1" dirty="0"/>
            </a:br>
            <a:r>
              <a:rPr lang="zh-CN" altLang="en-US" sz="4800" b="1" dirty="0"/>
              <a:t>吹 奏 乐</a:t>
            </a:r>
            <a:endParaRPr lang="zh-CN" altLang="en-US" sz="4800" b="1" dirty="0"/>
          </a:p>
        </p:txBody>
      </p:sp>
      <p:sp>
        <p:nvSpPr>
          <p:cNvPr id="84994" name="内容占位符 1"/>
          <p:cNvSpPr>
            <a:spLocks noGrp="1" noRot="1"/>
          </p:cNvSpPr>
          <p:nvPr>
            <p:ph idx="4294967295"/>
          </p:nvPr>
        </p:nvSpPr>
        <p:spPr/>
        <p:txBody>
          <a:bodyPr vert="horz" wrap="square" lIns="91440" tIns="45720" rIns="91440" bIns="45720" anchor="t" anchorCtr="0"/>
          <a:p>
            <a:endParaRPr lang="zh-CN" altLang="zh-CN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内容占位符 1"/>
          <p:cNvSpPr>
            <a:spLocks noGrp="1" noRot="1"/>
          </p:cNvSpPr>
          <p:nvPr>
            <p:ph idx="4294967295"/>
          </p:nvPr>
        </p:nvSpPr>
        <p:spPr>
          <a:xfrm>
            <a:off x="304800" y="1981200"/>
            <a:ext cx="8540750" cy="4471988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我国的吹奏乐器的发音体大多为竹制或木制。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根据其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振动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方法不同，可分为三类：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第一类，以气流吹入吹口激起管柱振动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第二类，气流通过哨片吹入使管柱振动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第三类，气流通过簧片引起管柱振动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6018" name="TextBox 3"/>
          <p:cNvSpPr txBox="1"/>
          <p:nvPr/>
        </p:nvSpPr>
        <p:spPr>
          <a:xfrm>
            <a:off x="971550" y="620713"/>
            <a:ext cx="6553200" cy="587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吹奏乐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 noRot="1"/>
          </p:cNvSpPr>
          <p:nvPr>
            <p:ph type="title"/>
          </p:nvPr>
        </p:nvSpPr>
        <p:spPr>
          <a:xfrm>
            <a:off x="900113" y="549275"/>
            <a:ext cx="8396287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b="1" dirty="0">
                <a:ea typeface="隶书" panose="02010509060101010101" pitchFamily="49" charset="-122"/>
              </a:rPr>
              <a:t>笛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pic>
        <p:nvPicPr>
          <p:cNvPr id="87042" name="Picture 4" descr="2119_117082801921817243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1703388"/>
            <a:ext cx="5545138" cy="4402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笛</a:t>
            </a:r>
            <a:endParaRPr lang="zh-CN" altLang="en-US" dirty="0"/>
          </a:p>
        </p:txBody>
      </p:sp>
      <p:sp>
        <p:nvSpPr>
          <p:cNvPr id="88066" name="内容占位符 2"/>
          <p:cNvSpPr>
            <a:spLocks noGrp="1" noRot="1"/>
          </p:cNvSpPr>
          <p:nvPr>
            <p:ph idx="4294967295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传统的笛子为竹制，有六个按音孔、一个吹孔和一个笛膜孔。古代叫横吹，后来又叫横笛。至少在汉武帝时期已经非常流行。</a:t>
            </a:r>
            <a:b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笛</a:t>
            </a:r>
            <a:endParaRPr lang="zh-CN" altLang="en-US" dirty="0"/>
          </a:p>
        </p:txBody>
      </p:sp>
      <p:sp>
        <p:nvSpPr>
          <p:cNvPr id="89090" name="内容占位符 2"/>
          <p:cNvSpPr>
            <a:spLocks noGrp="1" noRot="1"/>
          </p:cNvSpPr>
          <p:nvPr>
            <p:ph idx="4294967295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笛曲大致可分为南派、北派。 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南派笛子源于南方的昆曲，所以叫曲笛。曲笛笛身相对粗长，发音低沉宽厚。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南派强调气息控制，追求优美的音色，以细腻、典雅、华丽、流畅取胜。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3400" b="1" dirty="0"/>
              <a:t>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2"/>
          <p:cNvSpPr>
            <a:spLocks noGrp="1" noRot="1"/>
          </p:cNvSpPr>
          <p:nvPr>
            <p:ph type="title"/>
          </p:nvPr>
        </p:nvSpPr>
        <p:spPr>
          <a:xfrm>
            <a:off x="323850" y="333375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</a:rPr>
              <a:t>笛（南派）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90114" name="Rectangle 3"/>
          <p:cNvSpPr>
            <a:spLocks noGrp="1" noRot="1"/>
          </p:cNvSpPr>
          <p:nvPr>
            <p:ph type="body"/>
          </p:nvPr>
        </p:nvSpPr>
        <p:spPr>
          <a:xfrm>
            <a:off x="468313" y="1196975"/>
            <a:ext cx="8540750" cy="4967288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  <a:buNone/>
            </a:pPr>
            <a:endParaRPr lang="en-US" altLang="zh-CN" sz="3400" b="1" dirty="0"/>
          </a:p>
          <a:p>
            <a:pPr algn="just" eaLnBrk="1" hangingPunct="1">
              <a:lnSpc>
                <a:spcPct val="120000"/>
              </a:lnSpc>
              <a:buNone/>
            </a:pPr>
            <a:endParaRPr lang="en-US" altLang="zh-CN" sz="3400" b="1" dirty="0"/>
          </a:p>
          <a:p>
            <a:pPr algn="just" eaLnBrk="1" hangingPunct="1">
              <a:lnSpc>
                <a:spcPct val="120000"/>
              </a:lnSpc>
              <a:buNone/>
            </a:pPr>
            <a:endParaRPr lang="en-US" altLang="zh-CN" sz="3400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3400" b="1" dirty="0"/>
              <a:t>代表人物：陆春龄</a:t>
            </a:r>
            <a:endParaRPr lang="zh-CN" altLang="en-US" sz="3400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3400" b="1" dirty="0"/>
              <a:t>代表作品：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姑苏行</a:t>
            </a:r>
            <a:r>
              <a:rPr lang="en-US" altLang="zh-CN" sz="3400" b="1" dirty="0"/>
              <a:t>》</a:t>
            </a:r>
            <a:endParaRPr lang="en-US" altLang="zh-CN" sz="3400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3400" b="1" dirty="0"/>
              <a:t>                  《</a:t>
            </a:r>
            <a:r>
              <a:rPr lang="zh-CN" altLang="en-US" sz="3400" b="1" dirty="0"/>
              <a:t>鹧鸪飞</a:t>
            </a:r>
            <a:r>
              <a:rPr lang="en-US" altLang="zh-CN" sz="3400" b="1" dirty="0"/>
              <a:t>》</a:t>
            </a:r>
            <a:endParaRPr lang="en-US" altLang="zh-CN" sz="3400" b="1" dirty="0"/>
          </a:p>
        </p:txBody>
      </p:sp>
      <p:pic>
        <p:nvPicPr>
          <p:cNvPr id="90115" name="Picture 5" descr="a1ad16faa1c40a8458ee90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4163" y="1484313"/>
            <a:ext cx="2757487" cy="4249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笛</a:t>
            </a:r>
            <a:endParaRPr lang="zh-CN" altLang="en-US" dirty="0"/>
          </a:p>
        </p:txBody>
      </p:sp>
      <p:sp>
        <p:nvSpPr>
          <p:cNvPr id="91138" name="内容占位符 2"/>
          <p:cNvSpPr>
            <a:spLocks noGrp="1" noRot="1"/>
          </p:cNvSpPr>
          <p:nvPr>
            <p:ph idx="4294967295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北派笛子源于北方的梆子戏，所以叫梆笛。梆笛笛身略短小，发音高亢嘹亮。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北派强调演奏力度及乐曲的活跃律动。常用花舌、飞指、吐音等技法，以粗犷、明亮、刚劲有力见长。      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2"/>
          <p:cNvSpPr>
            <a:spLocks noGrp="1" noRot="1"/>
          </p:cNvSpPr>
          <p:nvPr>
            <p:ph type="title"/>
          </p:nvPr>
        </p:nvSpPr>
        <p:spPr>
          <a:xfrm>
            <a:off x="323850" y="404813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</a:rPr>
              <a:t>笛（北派）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92162" name="Rectangle 3"/>
          <p:cNvSpPr>
            <a:spLocks noGrp="1" noRot="1"/>
          </p:cNvSpPr>
          <p:nvPr>
            <p:ph type="body"/>
          </p:nvPr>
        </p:nvSpPr>
        <p:spPr>
          <a:xfrm>
            <a:off x="468313" y="2106613"/>
            <a:ext cx="5400675" cy="475138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b="1" dirty="0"/>
              <a:t>      </a:t>
            </a:r>
            <a:endParaRPr lang="en-US" altLang="zh-CN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b="1" dirty="0"/>
              <a:t> </a:t>
            </a:r>
            <a:endParaRPr lang="en-US" altLang="zh-CN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3400" b="1" dirty="0"/>
              <a:t>  </a:t>
            </a:r>
            <a:r>
              <a:rPr lang="zh-CN" altLang="en-US" sz="3400" b="1" dirty="0"/>
              <a:t>代表人物：冯子存</a:t>
            </a:r>
            <a:endParaRPr lang="zh-CN" altLang="en-US" sz="3400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3400" b="1" dirty="0"/>
              <a:t>  代表作品：</a:t>
            </a:r>
            <a:r>
              <a:rPr lang="en-US" altLang="zh-CN" sz="3400" b="1" dirty="0"/>
              <a:t>《</a:t>
            </a:r>
            <a:r>
              <a:rPr lang="zh-CN" altLang="en-US" sz="3400" b="1" dirty="0"/>
              <a:t>喜相逢</a:t>
            </a:r>
            <a:r>
              <a:rPr lang="en-US" altLang="zh-CN" sz="3400" b="1" dirty="0"/>
              <a:t>》</a:t>
            </a:r>
            <a:endParaRPr lang="en-US" altLang="zh-CN" sz="3400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3400" b="1" dirty="0"/>
              <a:t>                    《</a:t>
            </a:r>
            <a:r>
              <a:rPr lang="zh-CN" altLang="en-US" sz="3400" b="1" dirty="0"/>
              <a:t>五梆子</a:t>
            </a:r>
            <a:r>
              <a:rPr lang="en-US" altLang="zh-CN" sz="3400" b="1" dirty="0"/>
              <a:t>》</a:t>
            </a:r>
            <a:endParaRPr lang="en-US" altLang="zh-CN" dirty="0"/>
          </a:p>
        </p:txBody>
      </p:sp>
      <p:pic>
        <p:nvPicPr>
          <p:cNvPr id="92163" name="Picture 5" descr="a75fb6d30c67ec08970a16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8775" y="1628775"/>
            <a:ext cx="3141663" cy="3960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2"/>
          <p:cNvSpPr>
            <a:spLocks noGrp="1" noRot="1"/>
          </p:cNvSpPr>
          <p:nvPr>
            <p:ph type="title"/>
          </p:nvPr>
        </p:nvSpPr>
        <p:spPr>
          <a:xfrm>
            <a:off x="285750" y="285750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</a:rPr>
              <a:t>姑苏行（南派）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93186" name="Rectangle 3"/>
          <p:cNvSpPr>
            <a:spLocks noGrp="1" noRot="1"/>
          </p:cNvSpPr>
          <p:nvPr>
            <p:ph type="body"/>
          </p:nvPr>
        </p:nvSpPr>
        <p:spPr>
          <a:xfrm>
            <a:off x="179388" y="1484313"/>
            <a:ext cx="8540750" cy="48958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b="1" dirty="0"/>
              <a:t>作品背景：</a:t>
            </a:r>
            <a:endParaRPr lang="zh-CN" altLang="en-US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b="1" dirty="0"/>
              <a:t>        此曲的作者是著名笛子演奏家江先谓。他在民族乐器演奏方面是位多面手，竹笛专业主要是靠自学，江南丝竹音乐演奏风格的掌握尤其地道。六十年代他采用江南民歌和昆曲音调为素材，创作并演奏了</a:t>
            </a:r>
            <a:r>
              <a:rPr lang="en-US" altLang="zh-CN" b="1" dirty="0"/>
              <a:t>《</a:t>
            </a:r>
            <a:r>
              <a:rPr lang="zh-CN" altLang="en-US" b="1" dirty="0"/>
              <a:t>姑苏行</a:t>
            </a:r>
            <a:r>
              <a:rPr lang="en-US" altLang="zh-CN" b="1" dirty="0"/>
              <a:t>》</a:t>
            </a:r>
            <a:r>
              <a:rPr lang="zh-CN" altLang="en-US" b="1" dirty="0"/>
              <a:t>，因此而享誉笛坛。</a:t>
            </a:r>
            <a:endParaRPr lang="zh-CN" altLang="en-US" b="1" dirty="0"/>
          </a:p>
          <a:p>
            <a:pPr eaLnBrk="1" hangingPunct="1"/>
            <a:endParaRPr lang="en-US" altLang="zh-CN" b="1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2"/>
          <p:cNvSpPr>
            <a:spLocks noGrp="1" noRot="1"/>
          </p:cNvSpPr>
          <p:nvPr>
            <p:ph type="title"/>
          </p:nvPr>
        </p:nvSpPr>
        <p:spPr>
          <a:xfrm>
            <a:off x="285750" y="285750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</a:rPr>
              <a:t>姑苏行（南派）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94210" name="Rectangle 3"/>
          <p:cNvSpPr>
            <a:spLocks noGrp="1" noRot="1"/>
          </p:cNvSpPr>
          <p:nvPr>
            <p:ph type="body"/>
          </p:nvPr>
        </p:nvSpPr>
        <p:spPr>
          <a:xfrm>
            <a:off x="179388" y="1484313"/>
            <a:ext cx="8540750" cy="48958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endParaRPr lang="en-US" altLang="zh-CN" b="1" dirty="0"/>
          </a:p>
          <a:p>
            <a:pPr algn="just" eaLnBrk="1" hangingPunct="1">
              <a:lnSpc>
                <a:spcPct val="120000"/>
              </a:lnSpc>
            </a:pP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《姑苏行》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曲名为游览苏州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古称姑苏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之意，全曲表现了古城苏州的秀丽风光和人们游览时的愉悦心情。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 noRot="1"/>
          </p:cNvSpPr>
          <p:nvPr>
            <p:ph type="title"/>
          </p:nvPr>
        </p:nvSpPr>
        <p:spPr>
          <a:xfrm>
            <a:off x="250825" y="2060575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拉 弦 乐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2"/>
          <p:cNvSpPr>
            <a:spLocks noGrp="1" noRot="1"/>
          </p:cNvSpPr>
          <p:nvPr>
            <p:ph type="title"/>
          </p:nvPr>
        </p:nvSpPr>
        <p:spPr>
          <a:xfrm>
            <a:off x="323850" y="404813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</a:rPr>
              <a:t>姑苏行（南派）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95234" name="Rectangle 3"/>
          <p:cNvSpPr>
            <a:spLocks noGrp="1" noRot="1"/>
          </p:cNvSpPr>
          <p:nvPr>
            <p:ph type="body"/>
          </p:nvPr>
        </p:nvSpPr>
        <p:spPr>
          <a:xfrm>
            <a:off x="107950" y="1773238"/>
            <a:ext cx="8540750" cy="468788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b="1" dirty="0"/>
              <a:t>作品曲式为“慢（</a:t>
            </a:r>
            <a:r>
              <a:rPr lang="en-US" altLang="zh-CN" b="1" dirty="0"/>
              <a:t>A</a:t>
            </a:r>
            <a:r>
              <a:rPr lang="zh-CN" altLang="en-US" b="1" dirty="0"/>
              <a:t>）</a:t>
            </a:r>
            <a:r>
              <a:rPr lang="en-US" altLang="zh-CN" b="1" dirty="0"/>
              <a:t>——</a:t>
            </a:r>
            <a:r>
              <a:rPr lang="zh-CN" altLang="en-US" b="1" dirty="0"/>
              <a:t>快（</a:t>
            </a:r>
            <a:r>
              <a:rPr lang="en-US" altLang="zh-CN" b="1" dirty="0"/>
              <a:t>B</a:t>
            </a:r>
            <a:r>
              <a:rPr lang="zh-CN" altLang="en-US" b="1" dirty="0"/>
              <a:t>）</a:t>
            </a:r>
            <a:r>
              <a:rPr lang="en-US" altLang="zh-CN" b="1" dirty="0"/>
              <a:t>——</a:t>
            </a:r>
            <a:r>
              <a:rPr lang="zh-CN" altLang="en-US" b="1" dirty="0"/>
              <a:t>慢（</a:t>
            </a:r>
            <a:r>
              <a:rPr lang="en-US" altLang="zh-CN" b="1" dirty="0"/>
              <a:t>A1</a:t>
            </a:r>
            <a:r>
              <a:rPr lang="zh-CN" altLang="en-US" b="1" dirty="0"/>
              <a:t>）”加引子组成的三段体结构。</a:t>
            </a:r>
            <a:endParaRPr lang="en-US" altLang="zh-CN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b="1" dirty="0"/>
              <a:t>        </a:t>
            </a:r>
            <a:r>
              <a:rPr lang="zh-CN" altLang="en-US" b="1" dirty="0"/>
              <a:t>乐曲技巧采用的是江南丝竹中典型的“颤、叠、赠、打”的手法，手指要灵活并具有弹性。同时，要求气息饱满、流畅；音色上要追求“润、厚、松”与甜美。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2"/>
          <p:cNvSpPr>
            <a:spLocks noGrp="1" noRot="1"/>
          </p:cNvSpPr>
          <p:nvPr>
            <p:ph type="title"/>
          </p:nvPr>
        </p:nvSpPr>
        <p:spPr>
          <a:xfrm>
            <a:off x="323850" y="333375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</a:rPr>
              <a:t>姑苏行（笛曲）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96258" name="Rectangle 3"/>
          <p:cNvSpPr>
            <a:spLocks noGrp="1" noRot="1"/>
          </p:cNvSpPr>
          <p:nvPr>
            <p:ph type="body"/>
          </p:nvPr>
        </p:nvSpPr>
        <p:spPr>
          <a:xfrm>
            <a:off x="179388" y="1412875"/>
            <a:ext cx="8540750" cy="49688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/>
              <a:t>作品分析</a:t>
            </a:r>
            <a:endParaRPr lang="zh-CN" altLang="en-US" sz="2800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800" b="1" dirty="0"/>
              <a:t>         引子，散板。其音乐表现的是一个“晨”字。力度弱起渐强，旋律音域由低向高进行，如旭日渐渐东升，描写出了江南春早、万物荣欣、一派祥和的迷人景象。</a:t>
            </a:r>
            <a:endParaRPr lang="zh-CN" altLang="en-US" sz="2800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800" b="1" dirty="0"/>
              <a:t>　　  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段，优雅的行板。这里的演奏要突出一个“行”字，而且是优雅、欣然的“行”，如同徜徉在如苏园林的美景中。因此速度应稳健而流畅。指法上，强调江南丝竹中“颤、叠、赠、打”手法的运用。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2"/>
          <p:cNvSpPr>
            <a:spLocks noGrp="1" noRot="1"/>
          </p:cNvSpPr>
          <p:nvPr>
            <p:ph type="title"/>
          </p:nvPr>
        </p:nvSpPr>
        <p:spPr>
          <a:xfrm>
            <a:off x="323850" y="333375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  <a:hlinkClick r:id="rId1" action="ppaction://hlinkfile"/>
              </a:rPr>
              <a:t>姑苏行</a:t>
            </a:r>
            <a:r>
              <a:rPr lang="zh-CN" altLang="en-US" b="1" dirty="0">
                <a:ea typeface="隶书" panose="02010509060101010101" pitchFamily="49" charset="-122"/>
              </a:rPr>
              <a:t>（南派）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97282" name="Rectangle 3"/>
          <p:cNvSpPr>
            <a:spLocks noGrp="1" noRot="1"/>
          </p:cNvSpPr>
          <p:nvPr>
            <p:ph type="body"/>
          </p:nvPr>
        </p:nvSpPr>
        <p:spPr>
          <a:xfrm>
            <a:off x="179388" y="1484313"/>
            <a:ext cx="8540750" cy="46799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/>
              <a:t>作品分析</a:t>
            </a:r>
            <a:endParaRPr lang="zh-CN" altLang="en-US" sz="2800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800" b="1" dirty="0"/>
              <a:t>         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段，热情小快板。其演奏要突出一个“舞”字，突出旋律的起伏、流动与力度的强弱对比；手指灵巧、富有弹性，仿佛在笛上“舞”动。</a:t>
            </a:r>
            <a:endParaRPr lang="zh-CN" altLang="en-US" sz="2800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800" b="1" dirty="0"/>
              <a:t>         </a:t>
            </a:r>
            <a:r>
              <a:rPr lang="en-US" altLang="zh-CN" sz="2800" b="1" dirty="0"/>
              <a:t>A1</a:t>
            </a:r>
            <a:r>
              <a:rPr lang="zh-CN" altLang="en-US" sz="2800" b="1" dirty="0"/>
              <a:t>段，稍慢的行板。音乐中表现的是一个“归”字，如同夕阳西下，游人念念不舍地归去。演奏手法上仍采用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段“颤、叠、赠、打”的技法，但气息柔和一些并逐渐减弱，直至曲终。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2"/>
          <p:cNvSpPr>
            <a:spLocks noGrp="1" noRot="1"/>
          </p:cNvSpPr>
          <p:nvPr>
            <p:ph type="title"/>
          </p:nvPr>
        </p:nvSpPr>
        <p:spPr>
          <a:xfrm>
            <a:off x="323850" y="404813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</a:rPr>
              <a:t>喜相逢（北派）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98306" name="Rectangle 3"/>
          <p:cNvSpPr>
            <a:spLocks noGrp="1" noRot="1"/>
          </p:cNvSpPr>
          <p:nvPr>
            <p:ph type="body"/>
          </p:nvPr>
        </p:nvSpPr>
        <p:spPr>
          <a:xfrm>
            <a:off x="107950" y="1773238"/>
            <a:ext cx="8540750" cy="475138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b="1" dirty="0"/>
              <a:t>作品背景：</a:t>
            </a:r>
            <a:endParaRPr lang="zh-CN" altLang="en-US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《</a:t>
            </a:r>
            <a:r>
              <a:rPr lang="zh-CN" altLang="en-US" b="1" dirty="0"/>
              <a:t>喜相逢</a:t>
            </a:r>
            <a:r>
              <a:rPr lang="en-US" altLang="zh-CN" b="1" dirty="0"/>
              <a:t>》</a:t>
            </a:r>
            <a:r>
              <a:rPr lang="zh-CN" altLang="en-US" b="1" dirty="0"/>
              <a:t>原是内蒙古的一首民间乐曲，后流传到张家口北部一带，被纳入戏曲“山西梆子”及“二人台”中作为过场的音乐。笛子独奏曲</a:t>
            </a:r>
            <a:r>
              <a:rPr lang="en-US" altLang="zh-CN" b="1" dirty="0"/>
              <a:t>《</a:t>
            </a:r>
            <a:r>
              <a:rPr lang="zh-CN" altLang="en-US" b="1" dirty="0"/>
              <a:t>喜相逢</a:t>
            </a:r>
            <a:r>
              <a:rPr lang="en-US" altLang="zh-CN" b="1" dirty="0"/>
              <a:t>》</a:t>
            </a:r>
            <a:r>
              <a:rPr lang="zh-CN" altLang="en-US" b="1" dirty="0"/>
              <a:t>是由著名笛子演奏家冯子存在原有曲调的基础上改编而成的。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2"/>
          <p:cNvSpPr>
            <a:spLocks noGrp="1" noRot="1"/>
          </p:cNvSpPr>
          <p:nvPr>
            <p:ph type="title"/>
          </p:nvPr>
        </p:nvSpPr>
        <p:spPr>
          <a:xfrm>
            <a:off x="323850" y="476250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</a:rPr>
              <a:t>喜相逢（北派）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99330" name="Rectangle 3"/>
          <p:cNvSpPr>
            <a:spLocks noGrp="1" noRot="1"/>
          </p:cNvSpPr>
          <p:nvPr>
            <p:ph type="body"/>
          </p:nvPr>
        </p:nvSpPr>
        <p:spPr>
          <a:xfrm>
            <a:off x="179388" y="1628775"/>
            <a:ext cx="8540750" cy="47529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b="1" dirty="0"/>
              <a:t>作品分析：</a:t>
            </a:r>
            <a:endParaRPr lang="zh-CN" altLang="en-US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b="1" dirty="0"/>
              <a:t>       全曲采用严格的变奏手法写成，共分四段：</a:t>
            </a:r>
            <a:r>
              <a:rPr lang="en-US" altLang="zh-CN" b="1" dirty="0"/>
              <a:t>A   A1  A2  A3</a:t>
            </a:r>
            <a:endParaRPr lang="en-US" altLang="zh-CN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b="1" dirty="0"/>
              <a:t>       </a:t>
            </a:r>
            <a:r>
              <a:rPr lang="zh-CN" altLang="en-US" b="1" dirty="0"/>
              <a:t>后三段在</a:t>
            </a:r>
            <a:r>
              <a:rPr lang="en-US" altLang="zh-CN" b="1" dirty="0"/>
              <a:t>A</a:t>
            </a:r>
            <a:r>
              <a:rPr lang="zh-CN" altLang="en-US" b="1" dirty="0"/>
              <a:t>的基础上，采用不同的速度、力度和演奏技法加以变奏，同时保持了原有的结构和篇幅，从不同角度丰富和深化了音乐主题。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  <a:hlinkClick r:id="rId1" action="ppaction://hlinkfile"/>
              </a:rPr>
              <a:t>喜相逢</a:t>
            </a:r>
            <a:r>
              <a:rPr lang="zh-CN" altLang="en-US" b="1" dirty="0">
                <a:ea typeface="隶书" panose="02010509060101010101" pitchFamily="49" charset="-122"/>
              </a:rPr>
              <a:t>（笛曲）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100354" name="Rectangle 3"/>
          <p:cNvSpPr>
            <a:spLocks noGrp="1" noRot="1"/>
          </p:cNvSpPr>
          <p:nvPr>
            <p:ph type="body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b="1" dirty="0"/>
              <a:t>A</a:t>
            </a:r>
            <a:r>
              <a:rPr lang="zh-CN" altLang="en-US" b="1" dirty="0"/>
              <a:t>：由具有起承转合关系的</a:t>
            </a:r>
            <a:r>
              <a:rPr lang="en-US" altLang="zh-CN" b="1" dirty="0"/>
              <a:t>6</a:t>
            </a:r>
            <a:r>
              <a:rPr lang="zh-CN" altLang="en-US" b="1" dirty="0"/>
              <a:t>个乐句构成。乐曲以散板的形式渐入。</a:t>
            </a:r>
            <a:endParaRPr lang="zh-CN" altLang="en-US" b="1" dirty="0"/>
          </a:p>
          <a:p>
            <a:pPr eaLnBrk="1" hangingPunct="1">
              <a:buNone/>
            </a:pPr>
            <a:endParaRPr lang="en-US" altLang="zh-CN" b="1" dirty="0"/>
          </a:p>
        </p:txBody>
      </p:sp>
      <p:pic>
        <p:nvPicPr>
          <p:cNvPr id="100355" name="Picture 4" descr="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4221163"/>
            <a:ext cx="8748713" cy="1800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2"/>
          <p:cNvSpPr>
            <a:spLocks noGrp="1" noRot="1"/>
          </p:cNvSpPr>
          <p:nvPr>
            <p:ph type="title"/>
          </p:nvPr>
        </p:nvSpPr>
        <p:spPr>
          <a:xfrm>
            <a:off x="971550" y="620713"/>
            <a:ext cx="8253413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b="1" dirty="0">
                <a:ea typeface="隶书" panose="02010509060101010101" pitchFamily="49" charset="-122"/>
              </a:rPr>
              <a:t>唢呐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pic>
        <p:nvPicPr>
          <p:cNvPr id="101378" name="Picture 4" descr="200911041522389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213" y="1628775"/>
            <a:ext cx="4311650" cy="4019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</a:rPr>
              <a:t>百鸟朝凤（唢呐曲）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102402" name="Rectangle 3"/>
          <p:cNvSpPr>
            <a:spLocks noGrp="1" noRot="1"/>
          </p:cNvSpPr>
          <p:nvPr>
            <p:ph type="body"/>
          </p:nvPr>
        </p:nvSpPr>
        <p:spPr>
          <a:xfrm>
            <a:off x="179388" y="2276475"/>
            <a:ext cx="8540750" cy="38862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b="1" dirty="0"/>
              <a:t>作品背景：</a:t>
            </a:r>
            <a:endParaRPr lang="zh-CN" altLang="en-US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b="1" dirty="0"/>
              <a:t>       </a:t>
            </a:r>
            <a:r>
              <a:rPr lang="en-US" altLang="zh-CN" b="1" dirty="0"/>
              <a:t>《</a:t>
            </a:r>
            <a:r>
              <a:rPr lang="zh-CN" altLang="en-US" b="1" dirty="0"/>
              <a:t>百鸟朝凤</a:t>
            </a:r>
            <a:r>
              <a:rPr lang="en-US" altLang="zh-CN" b="1" dirty="0"/>
              <a:t>》</a:t>
            </a:r>
            <a:r>
              <a:rPr lang="zh-CN" altLang="en-US" b="1" dirty="0"/>
              <a:t>是一首广泛流行于山东、安徽、河南、河北等地的优秀民间乐曲。此曲原多在民间演奏，始终保持着热烈欢快的旋律和百鸟鸣叫二者相间循环的结构原则。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2"/>
          <p:cNvSpPr>
            <a:spLocks noGrp="1" noRot="1"/>
          </p:cNvSpPr>
          <p:nvPr>
            <p:ph type="title"/>
          </p:nvPr>
        </p:nvSpPr>
        <p:spPr>
          <a:xfrm>
            <a:off x="323850" y="549275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</a:rPr>
              <a:t>百鸟朝凤（唢呐曲）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103426" name="Rectangle 3"/>
          <p:cNvSpPr>
            <a:spLocks noGrp="1" noRot="1"/>
          </p:cNvSpPr>
          <p:nvPr>
            <p:ph type="body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谱例</a:t>
            </a:r>
            <a:r>
              <a:rPr lang="en-US" altLang="zh-CN" b="1" dirty="0"/>
              <a:t>50</a:t>
            </a:r>
            <a:endParaRPr lang="en-US" altLang="zh-CN" b="1" dirty="0"/>
          </a:p>
        </p:txBody>
      </p:sp>
      <p:pic>
        <p:nvPicPr>
          <p:cNvPr id="103427" name="Picture 4" descr="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2852738"/>
            <a:ext cx="8640763" cy="2519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2"/>
          <p:cNvSpPr>
            <a:spLocks noGrp="1" noRot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隶书" panose="02010509060101010101" pitchFamily="49" charset="-122"/>
                <a:hlinkClick r:id="rId1" action="ppaction://hlinkfile"/>
              </a:rPr>
              <a:t>百鸟朝凤</a:t>
            </a:r>
            <a:r>
              <a:rPr lang="zh-CN" altLang="en-US" b="1" dirty="0">
                <a:ea typeface="隶书" panose="02010509060101010101" pitchFamily="49" charset="-122"/>
              </a:rPr>
              <a:t>（唢呐曲）</a:t>
            </a:r>
            <a:endParaRPr lang="zh-CN" altLang="en-US" b="1" dirty="0">
              <a:ea typeface="隶书" panose="02010509060101010101" pitchFamily="49" charset="-122"/>
            </a:endParaRPr>
          </a:p>
        </p:txBody>
      </p:sp>
      <p:sp>
        <p:nvSpPr>
          <p:cNvPr id="104450" name="Rectangle 3"/>
          <p:cNvSpPr>
            <a:spLocks noGrp="1" noRot="1"/>
          </p:cNvSpPr>
          <p:nvPr>
            <p:ph type="body"/>
          </p:nvPr>
        </p:nvSpPr>
        <p:spPr>
          <a:xfrm>
            <a:off x="107950" y="1412875"/>
            <a:ext cx="8540750" cy="49688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b="1" dirty="0"/>
              <a:t>作品分析：</a:t>
            </a:r>
            <a:endParaRPr lang="zh-CN" altLang="en-US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b="1" dirty="0"/>
              <a:t>       </a:t>
            </a:r>
            <a:r>
              <a:rPr lang="en-US" altLang="zh-CN" b="1" dirty="0"/>
              <a:t>《</a:t>
            </a:r>
            <a:r>
              <a:rPr lang="zh-CN" altLang="en-US" b="1" dirty="0"/>
              <a:t>百鸟朝凤</a:t>
            </a:r>
            <a:r>
              <a:rPr lang="en-US" altLang="zh-CN" b="1" dirty="0"/>
              <a:t>》</a:t>
            </a:r>
            <a:r>
              <a:rPr lang="zh-CN" altLang="en-US" b="1" dirty="0"/>
              <a:t>是一首循环体结构的乐曲，即：引子</a:t>
            </a:r>
            <a:r>
              <a:rPr lang="en-US" altLang="zh-CN" b="1" dirty="0"/>
              <a:t>—</a:t>
            </a:r>
            <a:r>
              <a:rPr lang="zh-CN" altLang="en-US" b="1" dirty="0"/>
              <a:t>民俗风曲调</a:t>
            </a:r>
            <a:r>
              <a:rPr lang="en-US" altLang="zh-CN" b="1" dirty="0"/>
              <a:t>—</a:t>
            </a:r>
            <a:r>
              <a:rPr lang="zh-CN" altLang="en-US" b="1" dirty="0"/>
              <a:t>鸟鸣</a:t>
            </a:r>
            <a:r>
              <a:rPr lang="en-US" altLang="zh-CN" b="1" dirty="0"/>
              <a:t>—</a:t>
            </a:r>
            <a:r>
              <a:rPr lang="zh-CN" altLang="en-US" b="1" dirty="0"/>
              <a:t>民俗风曲调</a:t>
            </a:r>
            <a:r>
              <a:rPr lang="en-US" altLang="zh-CN" b="1" dirty="0"/>
              <a:t>—</a:t>
            </a:r>
            <a:r>
              <a:rPr lang="zh-CN" altLang="en-US" b="1" dirty="0"/>
              <a:t>鸟鸣</a:t>
            </a:r>
            <a:r>
              <a:rPr lang="en-US" altLang="zh-CN" b="1" dirty="0"/>
              <a:t>—</a:t>
            </a:r>
            <a:r>
              <a:rPr lang="zh-CN" altLang="en-US" b="1" dirty="0"/>
              <a:t>华彩</a:t>
            </a:r>
            <a:r>
              <a:rPr lang="en-US" altLang="zh-CN" b="1" dirty="0"/>
              <a:t>—</a:t>
            </a:r>
            <a:r>
              <a:rPr lang="zh-CN" altLang="en-US" b="1" dirty="0"/>
              <a:t>结尾。（引子</a:t>
            </a:r>
            <a:r>
              <a:rPr lang="en-US" altLang="zh-CN" b="1" dirty="0"/>
              <a:t>—A—B—A1—B1—</a:t>
            </a:r>
            <a:r>
              <a:rPr lang="zh-CN" altLang="en-US" b="1" dirty="0"/>
              <a:t>华彩</a:t>
            </a:r>
            <a:r>
              <a:rPr lang="en-US" altLang="zh-CN" b="1" dirty="0"/>
              <a:t>—</a:t>
            </a:r>
            <a:r>
              <a:rPr lang="zh-CN" altLang="en-US" b="1" dirty="0"/>
              <a:t>结尾）。</a:t>
            </a:r>
            <a:endParaRPr lang="zh-CN" altLang="en-US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b="1" dirty="0"/>
              <a:t>         </a:t>
            </a:r>
            <a:r>
              <a:rPr lang="en-US" altLang="zh-CN" b="1" dirty="0"/>
              <a:t>A</a:t>
            </a:r>
            <a:r>
              <a:rPr lang="zh-CN" altLang="en-US" b="1" dirty="0"/>
              <a:t>部：具有十分浓郁的民间气息，表现出北方吹打乐曲粗犷、爽朗的特点，音乐围绕着调式主音“</a:t>
            </a:r>
            <a:r>
              <a:rPr lang="en-US" altLang="zh-CN" b="1" dirty="0"/>
              <a:t>5”</a:t>
            </a:r>
            <a:r>
              <a:rPr lang="zh-CN" altLang="en-US" b="1" dirty="0"/>
              <a:t>展开，更增添了明朗的色彩。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70000"/>
          <a:buFont typeface="Wingdings" panose="05000000000000000000" pitchFamily="2" charset="2"/>
          <a:buNone/>
          <a:defRPr kumimoji="0" 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70000"/>
          <a:buFont typeface="Wingdings" panose="05000000000000000000" pitchFamily="2" charset="2"/>
          <a:buNone/>
          <a:defRPr kumimoji="0" 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1_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1_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70000"/>
          <a:buFont typeface="Wingdings" panose="05000000000000000000" pitchFamily="2" charset="2"/>
          <a:buNone/>
          <a:defRPr kumimoji="0" 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70000"/>
          <a:buFont typeface="Wingdings" panose="05000000000000000000" pitchFamily="2" charset="2"/>
          <a:buNone/>
          <a:defRPr kumimoji="0" 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10486</Words>
  <Application>WPS 演示</Application>
  <PresentationFormat>全屏显示(4:3)</PresentationFormat>
  <Paragraphs>737</Paragraphs>
  <Slides>135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135</vt:i4>
      </vt:variant>
    </vt:vector>
  </HeadingPairs>
  <TitlesOfParts>
    <vt:vector size="145" baseType="lpstr">
      <vt:lpstr>Arial</vt:lpstr>
      <vt:lpstr>宋体</vt:lpstr>
      <vt:lpstr>Wingdings</vt:lpstr>
      <vt:lpstr>Calibri</vt:lpstr>
      <vt:lpstr>隶书</vt:lpstr>
      <vt:lpstr>微软雅黑</vt:lpstr>
      <vt:lpstr>Arial Unicode MS</vt:lpstr>
      <vt:lpstr>楷体</vt:lpstr>
      <vt:lpstr>古瓶荷花</vt:lpstr>
      <vt:lpstr>1_古瓶荷花</vt:lpstr>
      <vt:lpstr>中国民族器乐 </vt:lpstr>
      <vt:lpstr>中国古代乐器的发展脉络</vt:lpstr>
      <vt:lpstr>中国古代乐器</vt:lpstr>
      <vt:lpstr>中国古代乐器</vt:lpstr>
      <vt:lpstr>中国古代乐器的分类</vt:lpstr>
      <vt:lpstr>中国民族乐器的分类</vt:lpstr>
      <vt:lpstr>中国民族乐器</vt:lpstr>
      <vt:lpstr>中国民族乐器</vt:lpstr>
      <vt:lpstr>拉 弦 乐</vt:lpstr>
      <vt:lpstr>PowerPoint 演示文稿</vt:lpstr>
      <vt:lpstr>PowerPoint 演示文稿</vt:lpstr>
      <vt:lpstr>PowerPoint 演示文稿</vt:lpstr>
      <vt:lpstr>拉弦乐</vt:lpstr>
      <vt:lpstr>二 胡</vt:lpstr>
      <vt:lpstr>PowerPoint 演示文稿</vt:lpstr>
      <vt:lpstr>二泉映月            （二胡曲）   华彦钧 曲</vt:lpstr>
      <vt:lpstr> </vt:lpstr>
      <vt:lpstr> </vt:lpstr>
      <vt:lpstr>二泉映月     </vt:lpstr>
      <vt:lpstr> </vt:lpstr>
      <vt:lpstr>   </vt:lpstr>
      <vt:lpstr> </vt:lpstr>
      <vt:lpstr> </vt:lpstr>
      <vt:lpstr> </vt:lpstr>
      <vt:lpstr> </vt:lpstr>
      <vt:lpstr> </vt:lpstr>
      <vt:lpstr> </vt:lpstr>
      <vt:lpstr>光明行         （二胡曲）   刘天华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光明行</vt:lpstr>
      <vt:lpstr>PowerPoint 演示文稿</vt:lpstr>
      <vt:lpstr>《赛马》</vt:lpstr>
      <vt:lpstr>《赛马》</vt:lpstr>
      <vt:lpstr>《赛马》</vt:lpstr>
      <vt:lpstr>京 胡</vt:lpstr>
      <vt:lpstr>PowerPoint 演示文稿</vt:lpstr>
      <vt:lpstr>夜深沉 （京胡曲）</vt:lpstr>
      <vt:lpstr>高 胡</vt:lpstr>
      <vt:lpstr>PowerPoint 演示文稿</vt:lpstr>
      <vt:lpstr>《平湖秋月》</vt:lpstr>
      <vt:lpstr>《平湖秋月》</vt:lpstr>
      <vt:lpstr>马头琴</vt:lpstr>
      <vt:lpstr>PowerPoint 演示文稿</vt:lpstr>
      <vt:lpstr>PowerPoint 演示文稿</vt:lpstr>
      <vt:lpstr>弹 拨 乐</vt:lpstr>
      <vt:lpstr>弹 拨 乐</vt:lpstr>
      <vt:lpstr>弹拨乐器</vt:lpstr>
      <vt:lpstr>筝</vt:lpstr>
      <vt:lpstr>渔舟唱晚（筝曲）</vt:lpstr>
      <vt:lpstr>渔舟唱晚（筝曲）</vt:lpstr>
      <vt:lpstr> </vt:lpstr>
      <vt:lpstr>PowerPoint 演示文稿</vt:lpstr>
      <vt:lpstr>PowerPoint 演示文稿</vt:lpstr>
      <vt:lpstr>PowerPoint 演示文稿</vt:lpstr>
      <vt:lpstr>琵 琶</vt:lpstr>
      <vt:lpstr>三、弹拨乐器</vt:lpstr>
      <vt:lpstr>琵 琶</vt:lpstr>
      <vt:lpstr>琵 琶 曲</vt:lpstr>
      <vt:lpstr>《汉宫秋月》（文曲）</vt:lpstr>
      <vt:lpstr>十面埋伏（武曲）</vt:lpstr>
      <vt:lpstr>PowerPoint 演示文稿</vt:lpstr>
      <vt:lpstr> </vt:lpstr>
      <vt:lpstr>十面埋伏（武曲）</vt:lpstr>
      <vt:lpstr> </vt:lpstr>
      <vt:lpstr> 阳春白雪（大曲）</vt:lpstr>
      <vt:lpstr>PowerPoint 演示文稿</vt:lpstr>
      <vt:lpstr>PowerPoint 演示文稿</vt:lpstr>
      <vt:lpstr>三、弹拨乐器</vt:lpstr>
      <vt:lpstr>扬 琴</vt:lpstr>
      <vt:lpstr>扬 琴</vt:lpstr>
      <vt:lpstr>      吹 奏 乐</vt:lpstr>
      <vt:lpstr>PowerPoint 演示文稿</vt:lpstr>
      <vt:lpstr>笛</vt:lpstr>
      <vt:lpstr>笛</vt:lpstr>
      <vt:lpstr>笛</vt:lpstr>
      <vt:lpstr>笛（南派）</vt:lpstr>
      <vt:lpstr>笛</vt:lpstr>
      <vt:lpstr>笛（北派）</vt:lpstr>
      <vt:lpstr>姑苏行（南派）</vt:lpstr>
      <vt:lpstr>姑苏行（南派）</vt:lpstr>
      <vt:lpstr>姑苏行（南派）</vt:lpstr>
      <vt:lpstr>姑苏行（笛曲）</vt:lpstr>
      <vt:lpstr>姑苏行（南派）</vt:lpstr>
      <vt:lpstr>喜相逢（北派）</vt:lpstr>
      <vt:lpstr>喜相逢（北派）</vt:lpstr>
      <vt:lpstr>喜相逢（笛曲）</vt:lpstr>
      <vt:lpstr>唢呐</vt:lpstr>
      <vt:lpstr>百鸟朝凤（唢呐曲）</vt:lpstr>
      <vt:lpstr>百鸟朝凤（唢呐曲）</vt:lpstr>
      <vt:lpstr>百鸟朝凤（唢呐曲）</vt:lpstr>
      <vt:lpstr>管子</vt:lpstr>
      <vt:lpstr>管 子</vt:lpstr>
      <vt:lpstr>江河水（管子曲） </vt:lpstr>
      <vt:lpstr>PowerPoint 演示文稿</vt:lpstr>
      <vt:lpstr>打击乐</vt:lpstr>
      <vt:lpstr>PowerPoint 演示文稿</vt:lpstr>
      <vt:lpstr>合 奏 乐</vt:lpstr>
      <vt:lpstr>PowerPoint 演示文稿</vt:lpstr>
      <vt:lpstr>PowerPoint 演示文稿</vt:lpstr>
      <vt:lpstr>PowerPoint 演示文稿</vt:lpstr>
      <vt:lpstr>江南丝竹</vt:lpstr>
      <vt:lpstr>江南丝竹</vt:lpstr>
      <vt:lpstr>江南丝竹</vt:lpstr>
      <vt:lpstr>PowerPoint 演示文稿</vt:lpstr>
      <vt:lpstr>PowerPoint 演示文稿</vt:lpstr>
      <vt:lpstr>《老六板》、《花六板》与《中花六板》旋律进行对照。   </vt:lpstr>
      <vt:lpstr>广东音乐</vt:lpstr>
      <vt:lpstr>PowerPoint 演示文稿</vt:lpstr>
      <vt:lpstr>雨打芭蕉(广东音乐)</vt:lpstr>
      <vt:lpstr>PowerPoint 演示文稿</vt:lpstr>
      <vt:lpstr>PowerPoint 演示文稿</vt:lpstr>
      <vt:lpstr>步步高(广东音乐) </vt:lpstr>
      <vt:lpstr>小放驴（冀中管乐）</vt:lpstr>
      <vt:lpstr>小放驴（冀中管乐）</vt:lpstr>
      <vt:lpstr>PowerPoint 演示文稿</vt:lpstr>
      <vt:lpstr> </vt:lpstr>
      <vt:lpstr>将军令（苏南吹打）</vt:lpstr>
      <vt:lpstr>PowerPoint 演示文稿</vt:lpstr>
      <vt:lpstr>将军令（苏南吹打）</vt:lpstr>
      <vt:lpstr>鸭子拌嘴（西安鼓乐）</vt:lpstr>
      <vt:lpstr>鸭子拌嘴（西安鼓乐）</vt:lpstr>
      <vt:lpstr>春江花月夜（民乐合奏）</vt:lpstr>
      <vt:lpstr>张若虚的《春江花月夜》节选</vt:lpstr>
      <vt:lpstr>春江花月夜（民乐合奏）</vt:lpstr>
      <vt:lpstr>PowerPoint 演示文稿</vt:lpstr>
      <vt:lpstr>春江花月夜（民乐合奏）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民间音乐</dc:title>
  <dc:creator>703_zxh</dc:creator>
  <cp:lastModifiedBy>wen</cp:lastModifiedBy>
  <cp:revision>594</cp:revision>
  <dcterms:created xsi:type="dcterms:W3CDTF">2004-10-14T12:49:00Z</dcterms:created>
  <dcterms:modified xsi:type="dcterms:W3CDTF">2022-04-12T02:40:32Z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6F4B68B5B5A843979A43827CFD84B121</vt:lpwstr>
  </property>
</Properties>
</file>