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433" r:id="rId19"/>
    <p:sldId id="291" r:id="rId20"/>
    <p:sldId id="292" r:id="rId21"/>
    <p:sldId id="293" r:id="rId22"/>
    <p:sldId id="294" r:id="rId23"/>
    <p:sldId id="295" r:id="rId24"/>
    <p:sldId id="296" r:id="rId25"/>
    <p:sldId id="418" r:id="rId26"/>
    <p:sldId id="298" r:id="rId27"/>
    <p:sldId id="299" r:id="rId28"/>
    <p:sldId id="300" r:id="rId29"/>
    <p:sldId id="301" r:id="rId30"/>
    <p:sldId id="419" r:id="rId31"/>
    <p:sldId id="420" r:id="rId32"/>
    <p:sldId id="42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410" r:id="rId59"/>
    <p:sldId id="411" r:id="rId60"/>
    <p:sldId id="413" r:id="rId61"/>
    <p:sldId id="412" r:id="rId62"/>
    <p:sldId id="414" r:id="rId6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ACA"/>
          </a:solidFill>
        </a:fill>
      </a:tcStyle>
    </a:wholeTbl>
    <a:band2H>
      <a:tcTxStyle/>
      <a:tcStyle>
        <a:tcBdr/>
        <a:fill>
          <a:solidFill>
            <a:srgbClr val="F2E7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E5CB"/>
          </a:solidFill>
        </a:fill>
      </a:tcStyle>
    </a:wholeTbl>
    <a:band2H>
      <a:tcTxStyle/>
      <a:tcStyle>
        <a:tcBdr/>
        <a:fill>
          <a:solidFill>
            <a:srgbClr val="FAF3E7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D1DE"/>
          </a:solidFill>
        </a:fill>
      </a:tcStyle>
    </a:wholeTbl>
    <a:band2H>
      <a:tcTxStyle/>
      <a:tcStyle>
        <a:tcBdr/>
        <a:fill>
          <a:solidFill>
            <a:srgbClr val="EFE9E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rebuchet MS"/>
          <a:ea typeface="Trebuchet MS"/>
          <a:cs typeface="Trebuchet M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Trebuchet MS"/>
          <a:ea typeface="Trebuchet MS"/>
          <a:cs typeface="Trebuchet M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56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6" name="Shape 26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yperviso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7" name="Shape 4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虛擬化通常都是透過在 </a:t>
            </a:r>
            <a:r>
              <a:t>Host OS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上安裝 </a:t>
            </a:r>
            <a:r>
              <a:t>hypervisor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，由 </a:t>
            </a:r>
            <a:r>
              <a:t>hypervisor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來管理不同虛擬主機，每個虛擬主機都需要安裝不同的作業系統。</a:t>
            </a:r>
          </a:p>
          <a:p>
            <a:r>
              <a:t>Docker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提供應用程式在獨立的 </a:t>
            </a:r>
            <a:r>
              <a:t>container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中執行，這些 </a:t>
            </a:r>
            <a:r>
              <a:t>container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並不需要像虛擬化一樣額外依附在</a:t>
            </a:r>
            <a:r>
              <a:t> </a:t>
            </a:r>
            <a:r>
              <a:rPr u="sng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3"/>
              </a:rPr>
              <a:t>hypervisor</a:t>
            </a:r>
            <a:r>
              <a:t> 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或 </a:t>
            </a:r>
            <a:r>
              <a:t>guest OS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上，是透過 </a:t>
            </a:r>
            <a:r>
              <a:t>Docker Engine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來進行管理。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76BCCB-9EAF-CC41-B61A-CE09696F2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8BB7DE-F8A0-3E41-8314-7366ACBBF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D050B-274F-B042-8E35-BDAAC1FC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49210-36FA-D948-BB44-0D93AF40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5AB8D2-ECD7-DD45-842D-E71062FE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969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18740-855F-CE42-890B-1B972DAE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983FB9-C2CC-CA47-952E-35DE184AC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CAF787-C933-334C-936B-204EDC92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1C13D-AEA0-694D-BA06-90D9868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0083B7-7F1C-D941-8A4F-D900CBF5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73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DE3A493-BAEB-0A48-A4DE-2149429FB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E9E2C30-9416-E740-8F70-54CFC58D3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6BB5C4-ABDC-AA4C-87C8-23D631232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5BFE31-391C-7449-9F79-006CE86B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C6C7D6-4F8D-7A48-A5DC-2B68DDB3B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7321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1">
            <a:spLocks noGrp="1"/>
          </p:cNvSpPr>
          <p:nvPr>
            <p:ph type="body" idx="1"/>
          </p:nvPr>
        </p:nvSpPr>
        <p:spPr>
          <a:xfrm>
            <a:off x="1103312" y="2052917"/>
            <a:ext cx="8946541" cy="41954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83771" indent="-326571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235200" indent="-406400">
              <a:defRPr sz="3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207579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大標題文字"/>
          <p:cNvSpPr txBox="1">
            <a:spLocks noGrp="1"/>
          </p:cNvSpPr>
          <p:nvPr>
            <p:ph type="title"/>
          </p:nvPr>
        </p:nvSpPr>
        <p:spPr>
          <a:xfrm>
            <a:off x="646110" y="452718"/>
            <a:ext cx="9404724" cy="14005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大標題文字</a:t>
            </a:r>
          </a:p>
        </p:txBody>
      </p:sp>
      <p:sp>
        <p:nvSpPr>
          <p:cNvPr id="84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03312" y="1905000"/>
            <a:ext cx="4396339" cy="5762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AD0D6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AD0D6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AD0D6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AD0D6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5654495" y="1905000"/>
            <a:ext cx="4396340" cy="57626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pPr>
            <a:endParaRPr/>
          </a:p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3836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4E4FC-2BC7-194A-AA40-78AF8B53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A07F99-068D-7543-9CCD-080E88BC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C8313-BE9E-A64B-90C2-D82372B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336950-A25D-9A4B-B0D5-62EAD052B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8E9514-FA8C-494F-A466-4E4B1D14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83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A419B-A38C-7A4E-A819-95EEC452E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F211BE-71F1-DD43-A4EC-3F80C7B8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A9F5F0-2BEE-AF4A-9D51-3D426DD4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059B9-53D7-5F45-B0FB-113C9F3B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008487-EAAF-264F-8BF9-00C69FB2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987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2ED353-3771-274F-BAA7-D5876513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18C065-A584-0640-839B-C80868A85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D42B25-3013-6547-886A-B8E9B01FA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F2EE69-A9DF-EF4C-A17D-23CE8A88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3DD5DD-C972-1045-A4CB-914991CB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E5821D-A65E-B644-9A02-0C9BBCC1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056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DE8524-4C69-4C4F-9F45-E21EF2E3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7BF92-2BE2-FB49-A45D-7649E0917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7A2212-CF96-C741-88A2-91F8D5B9C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1DDEAF-D269-0A47-B8DF-858521CF9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0EF120-F778-3C4A-A2F8-7C7B3F9FF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2660FC6-A49B-4C4E-9909-4ED08720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FA90306-AC16-B94B-8E5A-60EE367C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9ED8EA-A7C8-9B4D-8D5B-EE6F0D32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702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4EFBA-6F20-ED4C-92BC-3B2637DB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C6E3E4-36B8-374C-B3B8-E8292A28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DBD290C-AFF8-EC47-B6AC-057D031D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CCD9DA-E57A-DB4E-9D8E-89E62EE4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2530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2D99A1-A8AC-FB43-B18A-4C263D512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CD20470-A741-7544-AC88-4C7A4308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962969-F407-DB4A-84C1-BF1A17CA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267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B7450D-5001-614F-A2AA-C9DA3D900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B96066-D189-A043-A79E-F8060AE1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80509F8-9DD2-174F-9818-778F28C87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C7586E-F134-3741-9D85-1F4A8F75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A44D4E-FB34-2449-AE39-118A3087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0D1F538-BC62-0240-8239-373E51E6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68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57CE6E-EFB2-F746-9AC4-D63ECB30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6543397-174A-D742-AD85-1D22579BE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0B493C-F5B9-2449-82BF-594E0312F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73FEA6-7AD3-264F-8C23-EA01C943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5DD3A6-8B6E-894E-88C5-C67FA61F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F2FD82-9DB9-634D-B674-B8FCA927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313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2F3A3C0-5BF3-214C-8810-FCD42107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EC5FEE-3F70-224E-806B-E1905C2D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4289DF-8954-2D4B-973D-74F5D964F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A7F0-506C-9F41-8546-D6274DFBFC72}" type="datetimeFigureOut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B7843E-124D-B343-823E-80F2F7988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106949-E31F-BE48-A7AD-C389548B1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TW" smtClean="0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7458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platformer-blog/practical-guide-on-writing-a-dockerfile-for-your-application-89376f88b3b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_/openjdk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moyuw/docker-devops.git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jenkins/" TargetMode="Externa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Rqck1q" TargetMode="External"/><Relationship Id="rId2" Type="http://schemas.openxmlformats.org/officeDocument/2006/relationships/hyperlink" Target="https://github.com/demoyuw/docker-devops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reurl.cc/62bNxb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demoyuw@" TargetMode="Externa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標題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2627">
              <a:defRPr sz="7128"/>
            </a:pPr>
            <a:r>
              <a:rPr lang="en-US" dirty="0" err="1">
                <a:latin typeface="+mj-lt"/>
                <a:ea typeface="+mj-ea"/>
                <a:cs typeface="+mj-cs"/>
                <a:sym typeface="Helvetica"/>
              </a:rPr>
              <a:t>Docker容器技術開發實務班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69" name="副標題 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講師：周育緯</a:t>
            </a:r>
          </a:p>
        </p:txBody>
      </p:sp>
      <p:sp>
        <p:nvSpPr>
          <p:cNvPr id="271" name="投影片編號預留位置 4"/>
          <p:cNvSpPr txBox="1">
            <a:spLocks noGrp="1"/>
          </p:cNvSpPr>
          <p:nvPr>
            <p:ph type="sldNum" sz="quarter" idx="12"/>
          </p:nvPr>
        </p:nvSpPr>
        <p:spPr>
          <a:xfrm>
            <a:off x="10626328" y="565575"/>
            <a:ext cx="290623" cy="497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270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製作流程</a:t>
            </a:r>
          </a:p>
        </p:txBody>
      </p:sp>
      <p:sp>
        <p:nvSpPr>
          <p:cNvPr id="422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420" name="內容版面配置區 6" descr="內容版面配置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782" y="2052638"/>
            <a:ext cx="8472211" cy="4195763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sp>
        <p:nvSpPr>
          <p:cNvPr id="423" name="文字方塊 7"/>
          <p:cNvSpPr txBox="1"/>
          <p:nvPr/>
        </p:nvSpPr>
        <p:spPr>
          <a:xfrm>
            <a:off x="45719" y="6248400"/>
            <a:ext cx="12043917" cy="624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Source: </a:t>
            </a:r>
            <a:r>
              <a:rPr u="sng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3"/>
              </a:rPr>
              <a:t>https://medium.com/platformer-blog/practical-guide-on-writing-a-dockerfile-for-your-application-89376f88b3b5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元件</a:t>
            </a:r>
            <a:r>
              <a:t> -1</a:t>
            </a:r>
          </a:p>
        </p:txBody>
      </p:sp>
      <p:sp>
        <p:nvSpPr>
          <p:cNvPr id="426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6042" indent="-336042" defTabSz="448055">
              <a:lnSpc>
                <a:spcPct val="90000"/>
              </a:lnSpc>
              <a:spcBef>
                <a:spcPts val="900"/>
              </a:spcBef>
              <a:defRPr sz="3136"/>
            </a:pPr>
            <a:r>
              <a:rPr dirty="0"/>
              <a:t>Docker Images</a:t>
            </a:r>
          </a:p>
          <a:p>
            <a:pPr marL="728091" lvl="1" indent="-280035" defTabSz="448055">
              <a:lnSpc>
                <a:spcPct val="90000"/>
              </a:lnSpc>
              <a:spcBef>
                <a:spcPts val="900"/>
              </a:spcBef>
              <a:defRPr sz="2744"/>
            </a:pPr>
            <a:r>
              <a:rPr dirty="0"/>
              <a:t>image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能建立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Docker </a:t>
            </a:r>
            <a:r>
              <a:rPr dirty="0" err="1"/>
              <a:t>container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，但是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/>
              <a:t>docker</a:t>
            </a:r>
            <a:r>
              <a:rPr dirty="0"/>
              <a:t> image </a:t>
            </a:r>
            <a:r>
              <a:rPr dirty="0" err="1"/>
              <a:t>file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檔本身為唯讀，</a:t>
            </a:r>
            <a:r>
              <a:rPr dirty="0" err="1"/>
              <a:t>container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運行時所產生新的資料，會成為新的</a:t>
            </a:r>
            <a:r>
              <a:rPr dirty="0" err="1"/>
              <a:t>image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並與原始</a:t>
            </a:r>
            <a:r>
              <a:rPr dirty="0" err="1"/>
              <a:t>image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進行堆疊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。</a:t>
            </a:r>
          </a:p>
          <a:p>
            <a:pPr marL="336042" indent="-336042" defTabSz="448055">
              <a:lnSpc>
                <a:spcPct val="90000"/>
              </a:lnSpc>
              <a:spcBef>
                <a:spcPts val="900"/>
              </a:spcBef>
              <a:defRPr sz="3136"/>
            </a:pPr>
            <a:r>
              <a:rPr dirty="0"/>
              <a:t>Docker Container</a:t>
            </a:r>
          </a:p>
          <a:p>
            <a:pPr marL="728091" lvl="1" indent="-280035" defTabSz="448055">
              <a:lnSpc>
                <a:spcPct val="90000"/>
              </a:lnSpc>
              <a:spcBef>
                <a:spcPts val="900"/>
              </a:spcBef>
              <a:defRPr sz="2744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提供獨立、安全的環境給應用程式執行，</a:t>
            </a:r>
            <a:r>
              <a:rPr dirty="0" err="1"/>
              <a:t>container</a:t>
            </a:r>
            <a:r>
              <a:rPr dirty="0"/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是由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Docker image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建立，並可讀可寫，運行在主機上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。</a:t>
            </a:r>
          </a:p>
        </p:txBody>
      </p:sp>
      <p:sp>
        <p:nvSpPr>
          <p:cNvPr id="428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427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image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堆疊</a:t>
            </a:r>
          </a:p>
        </p:txBody>
      </p:sp>
      <p:sp>
        <p:nvSpPr>
          <p:cNvPr id="433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pic>
        <p:nvPicPr>
          <p:cNvPr id="431" name="內容版面配置區 6" descr="內容版面配置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2698275"/>
            <a:ext cx="8947151" cy="2904486"/>
          </a:xfrm>
          <a:prstGeom prst="rect">
            <a:avLst/>
          </a:prstGeom>
          <a:ln w="12700">
            <a:miter lim="400000"/>
          </a:ln>
        </p:spPr>
      </p:pic>
      <p:sp>
        <p:nvSpPr>
          <p:cNvPr id="432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sp>
        <p:nvSpPr>
          <p:cNvPr id="434" name="文字方塊 7"/>
          <p:cNvSpPr txBox="1"/>
          <p:nvPr/>
        </p:nvSpPr>
        <p:spPr>
          <a:xfrm>
            <a:off x="1264920" y="5892800"/>
            <a:ext cx="8907417" cy="358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https://blog.51cto.com/wzlinux/2044797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元件</a:t>
            </a:r>
            <a:r>
              <a:t> -2</a:t>
            </a:r>
          </a:p>
        </p:txBody>
      </p:sp>
      <p:sp>
        <p:nvSpPr>
          <p:cNvPr id="437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64032" indent="-264032" defTabSz="352043">
              <a:spcBef>
                <a:spcPts val="700"/>
              </a:spcBef>
              <a:defRPr sz="2464"/>
            </a:pPr>
            <a:r>
              <a:t>Docker Registers 將 Docker images 上傳(push)、下載(pull)到公開(ex: Docker hub)或私有的 Docker Registries (ex: Harbor) 上，與同隊成員或所有人分享。 </a:t>
            </a:r>
          </a:p>
          <a:p>
            <a:pPr marL="264032" indent="-264032" defTabSz="352043">
              <a:spcBef>
                <a:spcPts val="700"/>
              </a:spcBef>
              <a:defRPr sz="2464"/>
            </a:pPr>
            <a:r>
              <a:t>公開的像 Docker Hub 提供了許多官方 release的 images 。 </a:t>
            </a:r>
          </a:p>
          <a:p>
            <a:pPr marL="616076" lvl="1" indent="-264032" defTabSz="352043">
              <a:spcBef>
                <a:spcPts val="700"/>
              </a:spcBef>
              <a:defRPr sz="2464"/>
            </a:pPr>
            <a:r>
              <a:t>Ubuntu: https://hub.docker.com/_/ubuntu </a:t>
            </a:r>
          </a:p>
          <a:p>
            <a:pPr marL="616076" lvl="1" indent="-264032" defTabSz="352043">
              <a:spcBef>
                <a:spcPts val="700"/>
              </a:spcBef>
              <a:defRPr sz="2464"/>
            </a:pPr>
            <a:r>
              <a:t>CentOS: https://hub.docker.com/_/centos </a:t>
            </a:r>
          </a:p>
          <a:p>
            <a:pPr marL="616076" lvl="1" indent="-264032" defTabSz="352043">
              <a:spcBef>
                <a:spcPts val="700"/>
              </a:spcBef>
              <a:defRPr sz="2464"/>
            </a:pPr>
            <a:r>
              <a:t>Java openjdk: </a:t>
            </a:r>
            <a:r>
              <a:rPr u="sng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2"/>
              </a:rPr>
              <a:t>https://hub.docker.com/_/openjdk</a:t>
            </a:r>
          </a:p>
          <a:p>
            <a:pPr marL="616076" lvl="1" indent="-264032" defTabSz="352043">
              <a:spcBef>
                <a:spcPts val="700"/>
              </a:spcBef>
              <a:defRPr sz="2464"/>
            </a:pPr>
            <a:r>
              <a:t>Python:	https://hub.docker.com/_/python </a:t>
            </a:r>
          </a:p>
          <a:p>
            <a:pPr marL="616076" lvl="1" indent="-264032" defTabSz="352043">
              <a:spcBef>
                <a:spcPts val="700"/>
              </a:spcBef>
              <a:defRPr sz="2464"/>
            </a:pPr>
            <a:r>
              <a:t>Nginx: https://hub.docker.com/_/nginx</a:t>
            </a:r>
          </a:p>
        </p:txBody>
      </p:sp>
      <p:sp>
        <p:nvSpPr>
          <p:cNvPr id="439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438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Can Windows 10 run Docker?</a:t>
            </a:r>
          </a:p>
        </p:txBody>
      </p:sp>
      <p:sp>
        <p:nvSpPr>
          <p:cNvPr id="442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Only </a:t>
            </a:r>
            <a:r>
              <a:rPr b="1"/>
              <a:t>Windows 10 </a:t>
            </a:r>
            <a:r>
              <a:t>Pro and Enterprise can support.</a:t>
            </a:r>
          </a:p>
        </p:txBody>
      </p:sp>
      <p:sp>
        <p:nvSpPr>
          <p:cNvPr id="444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sp>
        <p:nvSpPr>
          <p:cNvPr id="443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Use VM on you docker development </a:t>
            </a:r>
            <a:r>
              <a:rPr dirty="0" err="1"/>
              <a:t>environmets</a:t>
            </a:r>
            <a:endParaRPr dirty="0"/>
          </a:p>
        </p:txBody>
      </p:sp>
      <p:sp>
        <p:nvSpPr>
          <p:cNvPr id="447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74320" indent="-274320" defTabSz="365760">
              <a:spcBef>
                <a:spcPts val="800"/>
              </a:spcBef>
              <a:defRPr sz="2560"/>
            </a:pPr>
            <a:r>
              <a:rPr dirty="0" err="1"/>
              <a:t>git</a:t>
            </a:r>
            <a:r>
              <a:rPr dirty="0"/>
              <a:t> clone </a:t>
            </a:r>
            <a:r>
              <a:rPr u="sng" dirty="0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2"/>
              </a:rPr>
              <a:t>https://github.com/demoyuw/docker-devops.git</a:t>
            </a:r>
          </a:p>
          <a:p>
            <a:pPr marL="274320" indent="-274320" defTabSz="365760">
              <a:spcBef>
                <a:spcPts val="800"/>
              </a:spcBef>
              <a:defRPr sz="2560"/>
            </a:pPr>
            <a:r>
              <a:rPr dirty="0" err="1"/>
              <a:t>sudo</a:t>
            </a:r>
            <a:r>
              <a:rPr dirty="0"/>
              <a:t> </a:t>
            </a:r>
            <a:r>
              <a:rPr dirty="0" err="1"/>
              <a:t>chmod</a:t>
            </a:r>
            <a:r>
              <a:rPr dirty="0"/>
              <a:t> 755 -R </a:t>
            </a:r>
            <a:r>
              <a:rPr dirty="0" err="1"/>
              <a:t>docker-devops</a:t>
            </a:r>
            <a:r>
              <a:rPr dirty="0"/>
              <a:t>/</a:t>
            </a:r>
          </a:p>
          <a:p>
            <a:pPr marL="274320" indent="-274320" defTabSz="365760">
              <a:spcBef>
                <a:spcPts val="800"/>
              </a:spcBef>
              <a:defRPr sz="2560"/>
            </a:pPr>
            <a:r>
              <a:rPr dirty="0" err="1"/>
              <a:t>sudo</a:t>
            </a:r>
            <a:r>
              <a:rPr dirty="0"/>
              <a:t> ~/docker-devops/rancher/ubunu</a:t>
            </a:r>
            <a:r>
              <a:rPr lang="en-US" dirty="0"/>
              <a:t>20</a:t>
            </a:r>
            <a:r>
              <a:rPr dirty="0"/>
              <a:t>_install_docker.sh</a:t>
            </a:r>
          </a:p>
          <a:p>
            <a:pPr marL="274320" indent="-274320" defTabSz="365760">
              <a:spcBef>
                <a:spcPts val="800"/>
              </a:spcBef>
              <a:defRPr sz="2560"/>
            </a:pPr>
            <a:r>
              <a:rPr dirty="0" err="1"/>
              <a:t>把使用者</a:t>
            </a:r>
            <a:r>
              <a:rPr dirty="0"/>
              <a:t>(</a:t>
            </a:r>
            <a:r>
              <a:rPr dirty="0" err="1"/>
              <a:t>demoyuw</a:t>
            </a:r>
            <a:r>
              <a:rPr dirty="0"/>
              <a:t>) </a:t>
            </a:r>
            <a:r>
              <a:rPr dirty="0" err="1"/>
              <a:t>加入docker，重新讀取設定</a:t>
            </a:r>
            <a:r>
              <a:rPr dirty="0"/>
              <a:t> </a:t>
            </a:r>
          </a:p>
          <a:p>
            <a:pPr marL="640080" lvl="1" indent="-274320" defTabSz="365760">
              <a:spcBef>
                <a:spcPts val="800"/>
              </a:spcBef>
              <a:defRPr sz="2560"/>
            </a:pPr>
            <a:r>
              <a:rPr dirty="0"/>
              <a:t>exit; </a:t>
            </a:r>
            <a:r>
              <a:rPr dirty="0" err="1"/>
              <a:t>重新ssh登入</a:t>
            </a:r>
            <a:r>
              <a:rPr dirty="0"/>
              <a:t> </a:t>
            </a:r>
          </a:p>
          <a:p>
            <a:pPr marL="274320" indent="-274320" defTabSz="365760">
              <a:spcBef>
                <a:spcPts val="800"/>
              </a:spcBef>
              <a:defRPr sz="2560"/>
            </a:pPr>
            <a:r>
              <a:rPr dirty="0" err="1"/>
              <a:t>驗證</a:t>
            </a:r>
            <a:r>
              <a:rPr dirty="0"/>
              <a:t> </a:t>
            </a:r>
          </a:p>
          <a:p>
            <a:pPr marL="640080" lvl="1" indent="-274320" defTabSz="365760">
              <a:spcBef>
                <a:spcPts val="800"/>
              </a:spcBef>
              <a:defRPr sz="2560"/>
            </a:pPr>
            <a:r>
              <a:rPr dirty="0" err="1"/>
              <a:t>docker</a:t>
            </a:r>
            <a:r>
              <a:rPr dirty="0"/>
              <a:t> version</a:t>
            </a:r>
          </a:p>
        </p:txBody>
      </p:sp>
      <p:sp>
        <p:nvSpPr>
          <p:cNvPr id="449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448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Dockerfile</a:t>
            </a:r>
            <a:r>
              <a:rPr dirty="0"/>
              <a:t> Keyword -1</a:t>
            </a:r>
          </a:p>
        </p:txBody>
      </p:sp>
      <p:sp>
        <p:nvSpPr>
          <p:cNvPr id="452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84606" indent="-284606" defTabSz="379475">
              <a:lnSpc>
                <a:spcPct val="80000"/>
              </a:lnSpc>
              <a:spcBef>
                <a:spcPts val="800"/>
              </a:spcBef>
              <a:defRPr sz="2241"/>
            </a:pPr>
            <a:r>
              <a:rPr dirty="0"/>
              <a:t>FROM</a:t>
            </a:r>
          </a:p>
          <a:p>
            <a:pPr marL="616648" lvl="1" indent="-237172" defTabSz="379475">
              <a:lnSpc>
                <a:spcPct val="80000"/>
              </a:lnSpc>
              <a:spcBef>
                <a:spcPts val="800"/>
              </a:spcBef>
              <a:defRPr sz="1909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從</a:t>
            </a:r>
            <a:r>
              <a:rPr dirty="0" err="1"/>
              <a:t>Docker</a:t>
            </a:r>
            <a:r>
              <a:rPr dirty="0"/>
              <a:t> </a:t>
            </a:r>
            <a:r>
              <a:rPr dirty="0" err="1"/>
              <a:t>Hub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取得官方認證</a:t>
            </a:r>
            <a:r>
              <a:rPr dirty="0" err="1"/>
              <a:t>docker</a:t>
            </a:r>
            <a:r>
              <a:rPr dirty="0"/>
              <a:t> image </a:t>
            </a:r>
          </a:p>
          <a:p>
            <a:pPr marL="948689" lvl="2" indent="-189737" defTabSz="379475">
              <a:lnSpc>
                <a:spcPct val="80000"/>
              </a:lnSpc>
              <a:spcBef>
                <a:spcPts val="800"/>
              </a:spcBef>
              <a:defRPr sz="1660"/>
            </a:pPr>
            <a:r>
              <a:rPr dirty="0"/>
              <a:t>FROM {{image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名稱</a:t>
            </a:r>
            <a:r>
              <a:rPr dirty="0"/>
              <a:t>}}:{{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版號</a:t>
            </a:r>
            <a:r>
              <a:rPr dirty="0"/>
              <a:t>}}</a:t>
            </a:r>
          </a:p>
          <a:p>
            <a:pPr marL="948689" lvl="2" indent="-189737" defTabSz="379475">
              <a:lnSpc>
                <a:spcPct val="80000"/>
              </a:lnSpc>
              <a:spcBef>
                <a:spcPts val="800"/>
              </a:spcBef>
              <a:defRPr sz="1660"/>
            </a:pPr>
            <a:r>
              <a:rPr dirty="0"/>
              <a:t>ex: FROM ubuntu:18.04</a:t>
            </a:r>
          </a:p>
          <a:p>
            <a:pPr marL="616648" lvl="1" indent="-237172" defTabSz="379475">
              <a:lnSpc>
                <a:spcPct val="80000"/>
              </a:lnSpc>
              <a:spcBef>
                <a:spcPts val="800"/>
              </a:spcBef>
              <a:defRPr sz="1909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從</a:t>
            </a:r>
            <a:r>
              <a:rPr dirty="0" err="1"/>
              <a:t>Docker</a:t>
            </a:r>
            <a:r>
              <a:rPr dirty="0"/>
              <a:t> </a:t>
            </a:r>
            <a:r>
              <a:rPr dirty="0" err="1"/>
              <a:t>Hub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取得私有帳號的</a:t>
            </a:r>
            <a:r>
              <a:rPr dirty="0" err="1"/>
              <a:t>docker</a:t>
            </a:r>
            <a:r>
              <a:rPr dirty="0"/>
              <a:t> image </a:t>
            </a:r>
          </a:p>
          <a:p>
            <a:pPr marL="948689" lvl="2" indent="-189737" defTabSz="379475">
              <a:lnSpc>
                <a:spcPct val="80000"/>
              </a:lnSpc>
              <a:spcBef>
                <a:spcPts val="800"/>
              </a:spcBef>
              <a:defRPr sz="1660"/>
            </a:pPr>
            <a:r>
              <a:rPr dirty="0"/>
              <a:t>FROM {{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帳號</a:t>
            </a:r>
            <a:r>
              <a:rPr dirty="0"/>
              <a:t>}}/{{image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名稱</a:t>
            </a:r>
            <a:r>
              <a:rPr dirty="0"/>
              <a:t>}}:{{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版號</a:t>
            </a:r>
            <a:r>
              <a:rPr dirty="0"/>
              <a:t>}}</a:t>
            </a:r>
          </a:p>
          <a:p>
            <a:pPr marL="948689" lvl="2" indent="-189737" defTabSz="379475">
              <a:lnSpc>
                <a:spcPct val="80000"/>
              </a:lnSpc>
              <a:spcBef>
                <a:spcPts val="800"/>
              </a:spcBef>
              <a:defRPr sz="1660"/>
            </a:pPr>
            <a:r>
              <a:rPr dirty="0"/>
              <a:t>ex: FROM </a:t>
            </a:r>
            <a:r>
              <a:rPr dirty="0" err="1"/>
              <a:t>demoyuw</a:t>
            </a:r>
            <a:r>
              <a:rPr dirty="0"/>
              <a:t>/nginx:</a:t>
            </a:r>
            <a:r>
              <a:rPr b="1" dirty="0"/>
              <a:t>v0.2</a:t>
            </a:r>
          </a:p>
          <a:p>
            <a:pPr marL="616648" lvl="1" indent="-237172" defTabSz="379475">
              <a:lnSpc>
                <a:spcPct val="80000"/>
              </a:lnSpc>
              <a:spcBef>
                <a:spcPts val="800"/>
              </a:spcBef>
              <a:defRPr sz="1909" b="1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從指定路徑</a:t>
            </a:r>
            <a:r>
              <a:rPr dirty="0" err="1"/>
              <a:t>image</a:t>
            </a:r>
            <a:r>
              <a:rPr dirty="0"/>
              <a:t> registry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取得</a:t>
            </a:r>
            <a:r>
              <a:rPr dirty="0" err="1"/>
              <a:t>image</a:t>
            </a:r>
            <a:endParaRPr dirty="0"/>
          </a:p>
          <a:p>
            <a:pPr marL="948689" lvl="2" indent="-189737" defTabSz="379475">
              <a:lnSpc>
                <a:spcPct val="80000"/>
              </a:lnSpc>
              <a:spcBef>
                <a:spcPts val="800"/>
              </a:spcBef>
              <a:defRPr sz="1660" b="1"/>
            </a:pPr>
            <a:r>
              <a:rPr dirty="0"/>
              <a:t>FROM 10.30.1.1/images/python:3.8-alpine3.11</a:t>
            </a:r>
          </a:p>
          <a:p>
            <a:pPr marL="616648" lvl="1" indent="-237172" defTabSz="379475">
              <a:lnSpc>
                <a:spcPct val="80000"/>
              </a:lnSpc>
              <a:spcBef>
                <a:spcPts val="800"/>
              </a:spcBef>
              <a:defRPr sz="1909" b="1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只能一組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marL="616648" lvl="1" indent="-237172" defTabSz="379475">
              <a:lnSpc>
                <a:spcPct val="80000"/>
              </a:lnSpc>
              <a:spcBef>
                <a:spcPts val="800"/>
              </a:spcBef>
              <a:defRPr sz="1909" b="1"/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Multi-stage</a:t>
            </a:r>
          </a:p>
          <a:p>
            <a:pPr marL="996124" lvl="2" indent="-237172" defTabSz="379475">
              <a:lnSpc>
                <a:spcPct val="80000"/>
              </a:lnSpc>
              <a:spcBef>
                <a:spcPts val="800"/>
              </a:spcBef>
              <a:defRPr sz="1909" b="1"/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FROM golang:1.16 AS builder</a:t>
            </a:r>
          </a:p>
        </p:txBody>
      </p:sp>
      <p:sp>
        <p:nvSpPr>
          <p:cNvPr id="454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sp>
        <p:nvSpPr>
          <p:cNvPr id="453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Dockerfile</a:t>
            </a:r>
            <a:r>
              <a:rPr dirty="0"/>
              <a:t> Keyword -2</a:t>
            </a:r>
          </a:p>
        </p:txBody>
      </p:sp>
      <p:sp>
        <p:nvSpPr>
          <p:cNvPr id="457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2325" indent="-322325" defTabSz="429768">
              <a:lnSpc>
                <a:spcPct val="90000"/>
              </a:lnSpc>
              <a:spcBef>
                <a:spcPts val="900"/>
              </a:spcBef>
              <a:defRPr sz="3008"/>
            </a:pPr>
            <a:r>
              <a:t>ENV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900"/>
              </a:spcBef>
              <a:defRPr sz="263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設定</a:t>
            </a:r>
            <a:r>
              <a:t>Container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環境變數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900"/>
              </a:spcBef>
              <a:defRPr sz="2632"/>
            </a:pPr>
            <a:r>
              <a:t>ENV &lt;key&gt;=&lt;value&gt;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900"/>
              </a:spcBef>
              <a:defRPr sz="263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可多組</a:t>
            </a:r>
          </a:p>
          <a:p>
            <a:pPr marL="322325" indent="-322325" defTabSz="429768">
              <a:lnSpc>
                <a:spcPct val="90000"/>
              </a:lnSpc>
              <a:spcBef>
                <a:spcPts val="900"/>
              </a:spcBef>
              <a:defRPr sz="3008"/>
            </a:pPr>
            <a:r>
              <a:t>WORKDIR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900"/>
              </a:spcBef>
              <a:defRPr sz="263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建立資料夾，並設定預設資料夾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900"/>
              </a:spcBef>
              <a:defRPr sz="2632"/>
            </a:pPr>
            <a:r>
              <a:t>WORKDIR /app</a:t>
            </a:r>
          </a:p>
          <a:p>
            <a:pPr marL="698373" lvl="1" indent="-268604" defTabSz="429768">
              <a:lnSpc>
                <a:spcPct val="90000"/>
              </a:lnSpc>
              <a:spcBef>
                <a:spcPts val="900"/>
              </a:spcBef>
              <a:defRPr sz="2632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只能一組</a:t>
            </a:r>
          </a:p>
        </p:txBody>
      </p:sp>
      <p:sp>
        <p:nvSpPr>
          <p:cNvPr id="459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sp>
        <p:nvSpPr>
          <p:cNvPr id="458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3A62F-12AA-6F37-5F20-157C579E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 err="1"/>
              <a:t>Dockerfile</a:t>
            </a:r>
            <a:r>
              <a:rPr lang="en" altLang="zh-TW" dirty="0"/>
              <a:t> Keyword</a:t>
            </a:r>
            <a:endParaRPr kumimoji="1"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CD91DE-F2F0-B322-B8E3-8F1754CF4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ARG</a:t>
            </a:r>
          </a:p>
          <a:p>
            <a:pPr lvl="1"/>
            <a:r>
              <a:rPr kumimoji="1" lang="zh-TW" altLang="en-US" dirty="0"/>
              <a:t>設定變數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Dockerfile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ARG VERSION=0.0.1</a:t>
            </a:r>
          </a:p>
          <a:p>
            <a:pPr lvl="2"/>
            <a:r>
              <a:rPr kumimoji="1" lang="en-US" altLang="zh-TW" dirty="0"/>
              <a:t>RUN </a:t>
            </a:r>
            <a:r>
              <a:rPr kumimoji="1" lang="en-US" altLang="zh-TW" dirty="0" err="1"/>
              <a:t>mkdir</a:t>
            </a:r>
            <a:r>
              <a:rPr kumimoji="1" lang="en-US" altLang="zh-TW" dirty="0"/>
              <a:t> ${VERSION}</a:t>
            </a:r>
          </a:p>
          <a:p>
            <a:pPr lvl="1"/>
            <a:r>
              <a:rPr kumimoji="1" lang="en-US" altLang="zh-TW" dirty="0"/>
              <a:t>Build </a:t>
            </a:r>
            <a:r>
              <a:rPr kumimoji="1" lang="zh-TW" altLang="en-US" dirty="0"/>
              <a:t>階段</a:t>
            </a:r>
            <a:endParaRPr kumimoji="1" lang="en-US" altLang="zh-TW" dirty="0"/>
          </a:p>
          <a:p>
            <a:pPr lvl="2"/>
            <a:r>
              <a:rPr lang="en" altLang="zh-TW" dirty="0"/>
              <a:t>docker build </a:t>
            </a:r>
            <a:r>
              <a:rPr lang="en" altLang="zh-TW" dirty="0">
                <a:solidFill>
                  <a:srgbClr val="8B008B"/>
                </a:solidFill>
                <a:effectLst/>
              </a:rPr>
              <a:t>--build-</a:t>
            </a:r>
            <a:r>
              <a:rPr lang="en" altLang="zh-TW" dirty="0" err="1">
                <a:solidFill>
                  <a:srgbClr val="8B008B"/>
                </a:solidFill>
                <a:effectLst/>
              </a:rPr>
              <a:t>arg</a:t>
            </a:r>
            <a:r>
              <a:rPr lang="en" altLang="zh-TW" dirty="0"/>
              <a:t> VERSION</a:t>
            </a:r>
            <a:r>
              <a:rPr lang="en" altLang="zh-TW" dirty="0">
                <a:effectLst/>
              </a:rPr>
              <a:t>=1.</a:t>
            </a:r>
            <a:r>
              <a:rPr lang="en" altLang="zh-TW" dirty="0"/>
              <a:t>0.0 .</a:t>
            </a:r>
            <a:endParaRPr kumimoji="1" lang="en-US" altLang="zh-TW" dirty="0"/>
          </a:p>
          <a:p>
            <a:pPr lvl="1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52220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Dockerfile Keyword -3</a:t>
            </a:r>
          </a:p>
        </p:txBody>
      </p:sp>
      <p:sp>
        <p:nvSpPr>
          <p:cNvPr id="462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0" indent="-339470" defTabSz="452627">
              <a:lnSpc>
                <a:spcPct val="80000"/>
              </a:lnSpc>
              <a:spcBef>
                <a:spcPts val="900"/>
              </a:spcBef>
              <a:defRPr sz="2871"/>
            </a:pPr>
            <a:r>
              <a:rPr dirty="0"/>
              <a:t>RUN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900"/>
              </a:spcBef>
              <a:defRPr sz="2475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執行</a:t>
            </a:r>
            <a:r>
              <a:rPr dirty="0" err="1"/>
              <a:t>command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並建立</a:t>
            </a:r>
            <a:r>
              <a:rPr dirty="0" err="1"/>
              <a:t>image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，用於安裝。</a:t>
            </a:r>
            <a:r>
              <a:rPr dirty="0" err="1"/>
              <a:t>Shell</a:t>
            </a:r>
            <a:r>
              <a:rPr dirty="0"/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表示法</a:t>
            </a:r>
            <a:r>
              <a:rPr dirty="0"/>
              <a:t>(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使用</a:t>
            </a:r>
            <a:r>
              <a:rPr dirty="0"/>
              <a:t> /bin/</a:t>
            </a:r>
            <a:r>
              <a:rPr dirty="0" err="1"/>
              <a:t>sh</a:t>
            </a:r>
            <a:r>
              <a:rPr dirty="0"/>
              <a:t>):</a:t>
            </a:r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2178"/>
            </a:pPr>
            <a:r>
              <a:rPr dirty="0"/>
              <a:t>RUN ”command”</a:t>
            </a:r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2178"/>
            </a:pPr>
            <a:r>
              <a:rPr dirty="0"/>
              <a:t>RUN apt-get install python3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意思為</a:t>
            </a:r>
            <a:r>
              <a:rPr dirty="0"/>
              <a:t> /bin/</a:t>
            </a:r>
            <a:r>
              <a:rPr dirty="0" err="1"/>
              <a:t>sh</a:t>
            </a:r>
            <a:r>
              <a:rPr dirty="0"/>
              <a:t> </a:t>
            </a:r>
            <a:r>
              <a:rPr lang="en-US" altLang="zh-TW" dirty="0"/>
              <a:t>-</a:t>
            </a:r>
            <a:r>
              <a:rPr dirty="0"/>
              <a:t>c apt-get install python3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900"/>
              </a:spcBef>
              <a:defRPr sz="2475"/>
            </a:pPr>
            <a:r>
              <a:rPr dirty="0"/>
              <a:t>Exec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表示法</a:t>
            </a:r>
            <a:r>
              <a:rPr dirty="0"/>
              <a:t>(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使用指定</a:t>
            </a:r>
            <a:r>
              <a:rPr dirty="0" err="1"/>
              <a:t>shell</a:t>
            </a:r>
            <a:r>
              <a:rPr dirty="0"/>
              <a:t>):</a:t>
            </a:r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2178"/>
            </a:pPr>
            <a:r>
              <a:rPr dirty="0"/>
              <a:t>RUN [“command1”, “command2” …] </a:t>
            </a:r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2178"/>
            </a:pPr>
            <a:r>
              <a:rPr dirty="0"/>
              <a:t>Ex: RUN ["/bin/bash", "-c", "echo </a:t>
            </a:r>
            <a:r>
              <a:rPr dirty="0" err="1"/>
              <a:t>hellow</a:t>
            </a:r>
            <a:r>
              <a:rPr dirty="0"/>
              <a:t> &gt;&gt; </a:t>
            </a:r>
            <a:r>
              <a:rPr dirty="0" err="1"/>
              <a:t>hellow.txt</a:t>
            </a:r>
            <a:r>
              <a:rPr dirty="0"/>
              <a:t>"]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900"/>
              </a:spcBef>
              <a:defRPr sz="2475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可多組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64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sp>
        <p:nvSpPr>
          <p:cNvPr id="463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Outlook</a:t>
            </a:r>
          </a:p>
        </p:txBody>
      </p:sp>
      <p:sp>
        <p:nvSpPr>
          <p:cNvPr id="274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103311" y="2063675"/>
            <a:ext cx="8946543" cy="419548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dirty="0"/>
              <a:t>Docker</a:t>
            </a:r>
            <a:r>
              <a:rPr lang="zh-TW" altLang="en-US" dirty="0"/>
              <a:t>與</a:t>
            </a:r>
            <a:r>
              <a:rPr lang="en-US" altLang="zh-TW" dirty="0"/>
              <a:t>Container </a:t>
            </a:r>
            <a:r>
              <a:rPr lang="zh-TW" altLang="en-US" dirty="0">
                <a:latin typeface="+mj-lt"/>
                <a:ea typeface="+mj-ea"/>
                <a:cs typeface="+mj-cs"/>
                <a:sym typeface="Helvetica"/>
              </a:rPr>
              <a:t>架構</a:t>
            </a:r>
            <a:endParaRPr lang="en-US" dirty="0">
              <a:latin typeface="+mj-lt"/>
              <a:ea typeface="+mj-ea"/>
              <a:cs typeface="+mj-cs"/>
              <a:sym typeface="Helvetica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sym typeface="Helvetica"/>
              </a:rPr>
              <a:t>Dockerfile</a:t>
            </a:r>
            <a:r>
              <a:rPr lang="en-US" dirty="0">
                <a:sym typeface="Helvetica"/>
              </a:rPr>
              <a:t> </a:t>
            </a:r>
            <a:r>
              <a:rPr lang="en-US" dirty="0" err="1">
                <a:sym typeface="Helvetica"/>
              </a:rPr>
              <a:t>說明</a:t>
            </a:r>
            <a:endParaRPr lang="en-US" dirty="0">
              <a:sym typeface="Helvetica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Helvetica"/>
              </a:rPr>
              <a:t>Docker </a:t>
            </a:r>
            <a:r>
              <a:rPr lang="en-US" dirty="0" err="1">
                <a:sym typeface="Helvetica"/>
              </a:rPr>
              <a:t>指令說明</a:t>
            </a:r>
            <a:endParaRPr lang="en-US" dirty="0">
              <a:sym typeface="Helvetica"/>
            </a:endParaRPr>
          </a:p>
          <a:p>
            <a:pPr>
              <a:lnSpc>
                <a:spcPct val="100000"/>
              </a:lnSpc>
            </a:pPr>
            <a:r>
              <a:rPr lang="en-US" dirty="0">
                <a:sym typeface="Helvetica"/>
              </a:rPr>
              <a:t>Build docker</a:t>
            </a:r>
          </a:p>
          <a:p>
            <a:pPr marL="664029" lvl="2" indent="-228600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sym typeface="Helvetica"/>
              </a:rPr>
              <a:t>Python flask</a:t>
            </a:r>
          </a:p>
          <a:p>
            <a:pPr marL="664029" lvl="2" indent="-228600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sym typeface="Helvetica"/>
              </a:rPr>
              <a:t>Java spring</a:t>
            </a:r>
          </a:p>
          <a:p>
            <a:pPr marL="664029" lvl="2" indent="-228600">
              <a:lnSpc>
                <a:spcPct val="100000"/>
              </a:lnSpc>
              <a:spcBef>
                <a:spcPts val="1000"/>
              </a:spcBef>
            </a:pPr>
            <a:r>
              <a:rPr lang="en-US" dirty="0">
                <a:sym typeface="Helvetica"/>
              </a:rPr>
              <a:t>JavaScript </a:t>
            </a:r>
            <a:r>
              <a:rPr lang="en-US" dirty="0" err="1">
                <a:sym typeface="Helvetica"/>
              </a:rPr>
              <a:t>VueJs</a:t>
            </a:r>
            <a:endParaRPr dirty="0">
              <a:sym typeface="Helvetica"/>
            </a:endParaRPr>
          </a:p>
          <a:p>
            <a:pPr>
              <a:lnSpc>
                <a:spcPct val="100000"/>
              </a:lnSpc>
            </a:pPr>
            <a:r>
              <a:rPr dirty="0"/>
              <a:t>Docker Compute </a:t>
            </a:r>
            <a:r>
              <a:rPr dirty="0" err="1">
                <a:sym typeface="Helvetica"/>
              </a:rPr>
              <a:t>實作</a:t>
            </a:r>
            <a:endParaRPr dirty="0">
              <a:sym typeface="Helvetica"/>
            </a:endParaRPr>
          </a:p>
          <a:p>
            <a:endParaRPr dirty="0"/>
          </a:p>
        </p:txBody>
      </p:sp>
      <p:sp>
        <p:nvSpPr>
          <p:cNvPr id="276" name="投影片編號預留位置 4"/>
          <p:cNvSpPr txBox="1">
            <a:spLocks noGrp="1"/>
          </p:cNvSpPr>
          <p:nvPr>
            <p:ph type="sldNum" sz="quarter" idx="2"/>
          </p:nvPr>
        </p:nvSpPr>
        <p:spPr>
          <a:xfrm>
            <a:off x="10626328" y="565575"/>
            <a:ext cx="290623" cy="497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275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Dockerfile Keyword -4</a:t>
            </a:r>
          </a:p>
        </p:txBody>
      </p:sp>
      <p:sp>
        <p:nvSpPr>
          <p:cNvPr id="467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400"/>
            </a:pPr>
            <a:r>
              <a:t>ADD</a:t>
            </a:r>
          </a:p>
          <a:p>
            <a:pPr marL="742950" lvl="1" indent="-285750">
              <a:lnSpc>
                <a:spcPct val="80000"/>
              </a:lnSpc>
              <a:defRPr sz="21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檔案從</a:t>
            </a:r>
            <a:r>
              <a:t>local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搬到</a:t>
            </a:r>
            <a:r>
              <a:t>Container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上</a:t>
            </a:r>
          </a:p>
          <a:p>
            <a:pPr marL="742950" lvl="1" indent="-285750">
              <a:lnSpc>
                <a:spcPct val="80000"/>
              </a:lnSpc>
              <a:defRPr sz="2100"/>
            </a:pPr>
            <a:r>
              <a:t>ADD {local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端檔案路徑</a:t>
            </a:r>
            <a:r>
              <a:t>} {Container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內的檔案路徑</a:t>
            </a:r>
            <a:r>
              <a:t>}</a:t>
            </a:r>
          </a:p>
          <a:p>
            <a:pPr marL="742950" lvl="1" indent="-285750">
              <a:lnSpc>
                <a:spcPct val="80000"/>
              </a:lnSpc>
              <a:defRPr sz="2100"/>
            </a:pPr>
            <a:r>
              <a:t>ADD cirros-0.3.4-x86_64-disk.img /</a:t>
            </a:r>
          </a:p>
          <a:p>
            <a:pPr marL="742950" lvl="1" indent="-285750">
              <a:lnSpc>
                <a:spcPct val="80000"/>
              </a:lnSpc>
              <a:defRPr sz="2100"/>
            </a:pPr>
            <a:r>
              <a:t>add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會複製至指定位置並進行解壓縮</a:t>
            </a:r>
          </a:p>
          <a:p>
            <a:pPr>
              <a:lnSpc>
                <a:spcPct val="80000"/>
              </a:lnSpc>
              <a:defRPr sz="2400"/>
            </a:pPr>
            <a:r>
              <a:t>COPY</a:t>
            </a:r>
          </a:p>
          <a:p>
            <a:pPr marL="742950" lvl="1" indent="-285750">
              <a:lnSpc>
                <a:spcPct val="80000"/>
              </a:lnSpc>
              <a:defRPr sz="21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檔案從</a:t>
            </a:r>
            <a:r>
              <a:t>local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搬到</a:t>
            </a:r>
            <a:r>
              <a:t>Container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上</a:t>
            </a:r>
          </a:p>
          <a:p>
            <a:pPr marL="742950" lvl="1" indent="-285750">
              <a:lnSpc>
                <a:spcPct val="80000"/>
              </a:lnSpc>
              <a:defRPr sz="2100"/>
            </a:pPr>
            <a:r>
              <a:t>COPY {local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端檔案路徑</a:t>
            </a:r>
            <a:r>
              <a:t>} {Container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內的檔案路徑</a:t>
            </a:r>
            <a:r>
              <a:t>}</a:t>
            </a:r>
          </a:p>
          <a:p>
            <a:pPr marL="742950" lvl="1" indent="-285750">
              <a:lnSpc>
                <a:spcPct val="80000"/>
              </a:lnSpc>
              <a:defRPr sz="2100"/>
            </a:pPr>
            <a:r>
              <a:t>COPY cirros-0.3.4-x86_64-disk.img /</a:t>
            </a:r>
          </a:p>
          <a:p>
            <a:pPr marL="742950" lvl="1" indent="-285750">
              <a:lnSpc>
                <a:spcPct val="80000"/>
              </a:lnSpc>
              <a:defRPr sz="21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差別</a:t>
            </a:r>
            <a:r>
              <a:t>: copy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只單純進行複製</a:t>
            </a:r>
          </a:p>
        </p:txBody>
      </p:sp>
      <p:sp>
        <p:nvSpPr>
          <p:cNvPr id="469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sp>
        <p:nvSpPr>
          <p:cNvPr id="468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Dockerfile Keyword -5</a:t>
            </a:r>
          </a:p>
        </p:txBody>
      </p:sp>
      <p:sp>
        <p:nvSpPr>
          <p:cNvPr id="472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077911" y="2052917"/>
            <a:ext cx="8946543" cy="4195483"/>
          </a:xfrm>
          <a:prstGeom prst="rect">
            <a:avLst/>
          </a:prstGeom>
        </p:spPr>
        <p:txBody>
          <a:bodyPr/>
          <a:lstStyle/>
          <a:p>
            <a:pPr marL="216027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/>
              <a:t>EXPOSE</a:t>
            </a:r>
          </a:p>
          <a:p>
            <a:pPr marL="504062" lvl="1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 err="1"/>
              <a:t>宣告Docker</a:t>
            </a:r>
            <a:r>
              <a:rPr dirty="0"/>
              <a:t> </a:t>
            </a:r>
            <a:r>
              <a:rPr dirty="0" err="1"/>
              <a:t>對外提供哪些port</a:t>
            </a:r>
            <a:endParaRPr dirty="0"/>
          </a:p>
          <a:p>
            <a:pPr marL="504062" lvl="1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/>
              <a:t>EXPOSE &lt;port&gt; [&lt;port&gt;/&lt;protocol&gt;...]</a:t>
            </a:r>
          </a:p>
          <a:p>
            <a:pPr marL="504062" lvl="1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 err="1"/>
              <a:t>預設為</a:t>
            </a:r>
            <a:r>
              <a:rPr dirty="0"/>
              <a:t> TCP port</a:t>
            </a:r>
          </a:p>
          <a:p>
            <a:pPr marL="792098" lvl="2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/>
              <a:t>Ex: EXPOSE 80/TCP</a:t>
            </a:r>
          </a:p>
          <a:p>
            <a:pPr marL="792098" lvl="2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/>
              <a:t>Ex: EXPOSE 8000/UDP</a:t>
            </a:r>
          </a:p>
          <a:p>
            <a:pPr marL="504062" lvl="1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 err="1"/>
              <a:t>可多組</a:t>
            </a:r>
            <a:endParaRPr dirty="0"/>
          </a:p>
          <a:p>
            <a:pPr marL="216027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 err="1"/>
              <a:t>可使用docker</a:t>
            </a:r>
            <a:r>
              <a:rPr dirty="0"/>
              <a:t> </a:t>
            </a:r>
            <a:r>
              <a:rPr dirty="0" err="1"/>
              <a:t>command取代</a:t>
            </a:r>
            <a:endParaRPr dirty="0"/>
          </a:p>
          <a:p>
            <a:pPr marL="504062" lvl="1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/>
              <a:t>docker run -p {{</a:t>
            </a:r>
            <a:r>
              <a:rPr dirty="0" err="1"/>
              <a:t>local端port</a:t>
            </a:r>
            <a:r>
              <a:rPr dirty="0"/>
              <a:t>}}:{{</a:t>
            </a:r>
            <a:r>
              <a:rPr dirty="0" err="1"/>
              <a:t>container啟用port</a:t>
            </a:r>
            <a:r>
              <a:rPr dirty="0"/>
              <a:t>}}</a:t>
            </a:r>
          </a:p>
          <a:p>
            <a:pPr marL="792098" lvl="2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/>
              <a:t>docker run -p 80:80</a:t>
            </a:r>
          </a:p>
          <a:p>
            <a:pPr marL="792098" lvl="2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/>
              <a:t>docker run -p 80:80 -p 443:443</a:t>
            </a:r>
          </a:p>
          <a:p>
            <a:pPr marL="504062" lvl="1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/>
              <a:t>docker run -P</a:t>
            </a:r>
          </a:p>
          <a:p>
            <a:pPr marL="792098" lvl="2" indent="-216027" defTabSz="288036">
              <a:lnSpc>
                <a:spcPct val="80000"/>
              </a:lnSpc>
              <a:spcBef>
                <a:spcPts val="600"/>
              </a:spcBef>
              <a:defRPr sz="1827"/>
            </a:pPr>
            <a:r>
              <a:rPr dirty="0"/>
              <a:t>隨機指定一個3xxxx port </a:t>
            </a:r>
            <a:r>
              <a:rPr dirty="0" err="1"/>
              <a:t>給EXPOSE</a:t>
            </a:r>
            <a:r>
              <a:rPr dirty="0"/>
              <a:t>  port</a:t>
            </a:r>
          </a:p>
        </p:txBody>
      </p:sp>
      <p:sp>
        <p:nvSpPr>
          <p:cNvPr id="474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473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Dockerfile Keyword -6</a:t>
            </a:r>
          </a:p>
        </p:txBody>
      </p:sp>
      <p:sp>
        <p:nvSpPr>
          <p:cNvPr id="477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434340">
              <a:lnSpc>
                <a:spcPct val="90000"/>
              </a:lnSpc>
              <a:spcBef>
                <a:spcPts val="900"/>
              </a:spcBef>
              <a:defRPr sz="2755"/>
            </a:pPr>
            <a:r>
              <a:rPr dirty="0"/>
              <a:t>VOLUME</a:t>
            </a:r>
          </a:p>
          <a:p>
            <a:pPr marL="705802" lvl="1" indent="-271462" defTabSz="434340">
              <a:lnSpc>
                <a:spcPct val="90000"/>
              </a:lnSpc>
              <a:spcBef>
                <a:spcPts val="900"/>
              </a:spcBef>
              <a:defRPr sz="2375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在</a:t>
            </a:r>
            <a:r>
              <a:rPr dirty="0" err="1"/>
              <a:t>local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端建立</a:t>
            </a:r>
            <a:r>
              <a:rPr dirty="0" err="1"/>
              <a:t>volume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，並接到</a:t>
            </a:r>
            <a:r>
              <a:rPr dirty="0" err="1"/>
              <a:t>container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內的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/>
              <a:t>/volume1 </a:t>
            </a:r>
          </a:p>
          <a:p>
            <a:pPr marL="705802" lvl="1" indent="-271462" defTabSz="434340">
              <a:lnSpc>
                <a:spcPct val="90000"/>
              </a:lnSpc>
              <a:spcBef>
                <a:spcPts val="900"/>
              </a:spcBef>
              <a:defRPr sz="2375"/>
            </a:pPr>
            <a:r>
              <a:rPr dirty="0"/>
              <a:t>VOLUME [“/volume1”] </a:t>
            </a:r>
          </a:p>
          <a:p>
            <a:pPr marL="705802" lvl="1" indent="-271462" defTabSz="434340">
              <a:lnSpc>
                <a:spcPct val="90000"/>
              </a:lnSpc>
              <a:spcBef>
                <a:spcPts val="900"/>
              </a:spcBef>
              <a:defRPr sz="2375"/>
            </a:pPr>
            <a:r>
              <a:rPr dirty="0"/>
              <a:t>VOLUME [“/volume1”, “/volume2” …..] </a:t>
            </a:r>
          </a:p>
          <a:p>
            <a:pPr marL="325754" indent="-325754" defTabSz="434340">
              <a:lnSpc>
                <a:spcPct val="90000"/>
              </a:lnSpc>
              <a:spcBef>
                <a:spcPts val="900"/>
              </a:spcBef>
              <a:defRPr sz="2755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使用</a:t>
            </a:r>
            <a:r>
              <a:rPr dirty="0" err="1"/>
              <a:t>docker</a:t>
            </a:r>
            <a:r>
              <a:rPr dirty="0"/>
              <a:t> command	</a:t>
            </a:r>
          </a:p>
          <a:p>
            <a:pPr marL="705802" lvl="1" indent="-271462" defTabSz="434340">
              <a:lnSpc>
                <a:spcPct val="90000"/>
              </a:lnSpc>
              <a:spcBef>
                <a:spcPts val="900"/>
              </a:spcBef>
              <a:defRPr sz="2375"/>
            </a:pPr>
            <a:r>
              <a:rPr dirty="0"/>
              <a:t>docker run -v {</a:t>
            </a:r>
            <a:r>
              <a:rPr dirty="0" err="1"/>
              <a:t>vm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資料夾路徑</a:t>
            </a:r>
            <a:r>
              <a:rPr dirty="0"/>
              <a:t>}:{</a:t>
            </a:r>
            <a:r>
              <a:rPr dirty="0" err="1"/>
              <a:t>Container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內資料夾路徑</a:t>
            </a:r>
            <a:r>
              <a:rPr dirty="0"/>
              <a:t>}</a:t>
            </a:r>
          </a:p>
          <a:p>
            <a:pPr marL="705802" lvl="1" indent="-271462" defTabSz="434340">
              <a:lnSpc>
                <a:spcPct val="90000"/>
              </a:lnSpc>
              <a:spcBef>
                <a:spcPts val="900"/>
              </a:spcBef>
              <a:defRPr sz="2375"/>
            </a:pPr>
            <a:r>
              <a:rPr dirty="0"/>
              <a:t>Ex: </a:t>
            </a:r>
          </a:p>
          <a:p>
            <a:pPr marL="1140142" lvl="2" indent="-271462" defTabSz="434340">
              <a:lnSpc>
                <a:spcPct val="90000"/>
              </a:lnSpc>
              <a:spcBef>
                <a:spcPts val="900"/>
              </a:spcBef>
              <a:defRPr sz="2375"/>
            </a:pPr>
            <a:r>
              <a:rPr dirty="0"/>
              <a:t>docker run -v $HOME/container1-data:/data</a:t>
            </a:r>
          </a:p>
          <a:p>
            <a:pPr marL="1140142" lvl="2" indent="-271462" defTabSz="434340">
              <a:lnSpc>
                <a:spcPct val="90000"/>
              </a:lnSpc>
              <a:spcBef>
                <a:spcPts val="900"/>
              </a:spcBef>
              <a:defRPr sz="2375"/>
            </a:pPr>
            <a:r>
              <a:rPr dirty="0"/>
              <a:t>docker run -v /home/user/container-log:/var/log</a:t>
            </a:r>
          </a:p>
        </p:txBody>
      </p:sp>
      <p:sp>
        <p:nvSpPr>
          <p:cNvPr id="479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478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Dockerfile Keyword -7</a:t>
            </a:r>
          </a:p>
        </p:txBody>
      </p:sp>
      <p:sp>
        <p:nvSpPr>
          <p:cNvPr id="482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700"/>
            </a:pPr>
            <a:r>
              <a:t>ENTRYPOINT</a:t>
            </a:r>
          </a:p>
          <a:p>
            <a:pPr marL="742950" lvl="1" indent="-285750">
              <a:lnSpc>
                <a:spcPct val="80000"/>
              </a:lnSpc>
              <a:defRPr sz="23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一個</a:t>
            </a:r>
            <a:r>
              <a:t>Docker file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只能有一個</a:t>
            </a:r>
          </a:p>
          <a:p>
            <a:pPr marL="742950" lvl="1" indent="-285750">
              <a:lnSpc>
                <a:spcPct val="80000"/>
              </a:lnSpc>
              <a:defRPr sz="23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用來進行參數設定，</a:t>
            </a:r>
            <a:r>
              <a:t>container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運行前的前置作業。</a:t>
            </a:r>
          </a:p>
          <a:p>
            <a:pPr marL="742950" lvl="1" indent="-285750">
              <a:lnSpc>
                <a:spcPct val="80000"/>
              </a:lnSpc>
              <a:defRPr sz="23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會在</a:t>
            </a:r>
            <a:r>
              <a:t>CMD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執行前執行</a:t>
            </a:r>
          </a:p>
          <a:p>
            <a:pPr marL="742950" lvl="1" indent="-285750">
              <a:lnSpc>
                <a:spcPct val="80000"/>
              </a:lnSpc>
              <a:defRPr sz="2300">
                <a:solidFill>
                  <a:srgbClr val="FF0000"/>
                </a:solidFill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不可取代</a:t>
            </a:r>
          </a:p>
          <a:p>
            <a:pPr>
              <a:lnSpc>
                <a:spcPct val="80000"/>
              </a:lnSpc>
              <a:defRPr sz="2700"/>
            </a:pPr>
            <a:r>
              <a:t>CMD</a:t>
            </a:r>
          </a:p>
          <a:p>
            <a:pPr marL="742950" lvl="1" indent="-285750">
              <a:lnSpc>
                <a:spcPct val="80000"/>
              </a:lnSpc>
              <a:defRPr sz="23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一個</a:t>
            </a:r>
            <a:r>
              <a:t>Docker file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只能有一個</a:t>
            </a:r>
          </a:p>
          <a:p>
            <a:pPr marL="742950" lvl="1" indent="-285750">
              <a:lnSpc>
                <a:spcPct val="80000"/>
              </a:lnSpc>
              <a:defRPr sz="2300"/>
            </a:pPr>
            <a:r>
              <a:t>docker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啟動時執行，並且可經由</a:t>
            </a:r>
            <a:r>
              <a:t>docker run command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置換參數</a:t>
            </a:r>
          </a:p>
          <a:p>
            <a:pPr marL="742950" lvl="1" indent="-285750">
              <a:lnSpc>
                <a:spcPct val="80000"/>
              </a:lnSpc>
              <a:defRPr sz="2300">
                <a:solidFill>
                  <a:srgbClr val="FF0000"/>
                </a:solidFill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可取代</a:t>
            </a:r>
          </a:p>
        </p:txBody>
      </p:sp>
      <p:sp>
        <p:nvSpPr>
          <p:cNvPr id="484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483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Dockerfile Keyword -8</a:t>
            </a:r>
          </a:p>
        </p:txBody>
      </p:sp>
      <p:sp>
        <p:nvSpPr>
          <p:cNvPr id="487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ENTRYPOINT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與</a:t>
            </a:r>
            <a:r>
              <a:t>CMD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組合成</a:t>
            </a:r>
            <a:r>
              <a:t>Docker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執行時</a:t>
            </a:r>
            <a:r>
              <a:t>Command</a:t>
            </a:r>
          </a:p>
          <a:p>
            <a:pPr marL="742950" lvl="1" indent="-285750">
              <a:defRPr sz="2800"/>
            </a:pPr>
            <a:r>
              <a:t>ENTRYPOINT [”/bin/bash”]</a:t>
            </a:r>
          </a:p>
          <a:p>
            <a:pPr marL="742950" lvl="1" indent="-285750">
              <a:defRPr sz="2800"/>
            </a:pPr>
            <a:r>
              <a:t>CMD [sh execute.sh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參數</a:t>
            </a:r>
            <a:r>
              <a:t>1 ]</a:t>
            </a:r>
          </a:p>
          <a:p>
            <a:pPr marL="742950" lvl="1" indent="-285750">
              <a:defRPr sz="28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組合後</a:t>
            </a:r>
          </a:p>
          <a:p>
            <a:pPr marL="1143000" lvl="2" indent="-228600">
              <a:defRPr sz="2400"/>
            </a:pPr>
            <a:r>
              <a:t>ENTRYPOINT + CMD</a:t>
            </a:r>
          </a:p>
          <a:p>
            <a:pPr marL="1143000" lvl="2" indent="-228600">
              <a:defRPr sz="2400"/>
            </a:pPr>
            <a:r>
              <a:t>/bin/bash sh execute.sh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參數</a:t>
            </a:r>
            <a:r>
              <a:t> </a:t>
            </a:r>
          </a:p>
        </p:txBody>
      </p:sp>
      <p:sp>
        <p:nvSpPr>
          <p:cNvPr id="489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488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57972-A588-F049-932D-04D49713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Python Flask API </a:t>
            </a:r>
            <a:r>
              <a:rPr kumimoji="1" lang="en-US" altLang="zh-TW" dirty="0" err="1"/>
              <a:t>Dockerfile</a:t>
            </a:r>
            <a:r>
              <a:rPr kumimoji="1" lang="en-US" altLang="zh-TW" dirty="0"/>
              <a:t> </a:t>
            </a:r>
            <a:r>
              <a:rPr kumimoji="1" lang="zh-TW" altLang="en-US" dirty="0"/>
              <a:t>比較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CEA0FEB-4AFA-1D3C-9653-214E8F94A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直觀寫法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F2BD90-AEED-B746-998C-1D2E024991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/>
              <a:t>FROM python:3</a:t>
            </a:r>
          </a:p>
          <a:p>
            <a:pPr marL="0" indent="0">
              <a:buNone/>
            </a:pPr>
            <a:r>
              <a:rPr kumimoji="1" lang="en-US" altLang="zh-TW" dirty="0"/>
              <a:t>WORKDIR /</a:t>
            </a:r>
            <a:r>
              <a:rPr kumimoji="1" lang="en-US" altLang="zh-TW" dirty="0" err="1"/>
              <a:t>usr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src</a:t>
            </a:r>
            <a:r>
              <a:rPr kumimoji="1" lang="en-US" altLang="zh-TW" dirty="0"/>
              <a:t>/app</a:t>
            </a:r>
          </a:p>
          <a:p>
            <a:pPr marL="0" indent="0">
              <a:buNone/>
            </a:pPr>
            <a:r>
              <a:rPr kumimoji="1" lang="en-US" altLang="zh-TW" dirty="0"/>
              <a:t>COPY . .</a:t>
            </a:r>
          </a:p>
          <a:p>
            <a:pPr marL="0" indent="0">
              <a:buNone/>
            </a:pPr>
            <a:r>
              <a:rPr kumimoji="1" lang="en-US" altLang="zh-TW" dirty="0"/>
              <a:t>RUN pip install --no-cache-</a:t>
            </a:r>
            <a:r>
              <a:rPr kumimoji="1" lang="en-US" altLang="zh-TW" dirty="0" err="1"/>
              <a:t>dir</a:t>
            </a:r>
            <a:r>
              <a:rPr kumimoji="1" lang="en-US" altLang="zh-TW" dirty="0"/>
              <a:t> -r ./</a:t>
            </a:r>
            <a:r>
              <a:rPr kumimoji="1" lang="en-US" altLang="zh-TW" dirty="0" err="1"/>
              <a:t>requirements.txt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CMD [ "python", "</a:t>
            </a:r>
            <a:r>
              <a:rPr kumimoji="1" lang="en-US" altLang="zh-TW" dirty="0" err="1"/>
              <a:t>api.py</a:t>
            </a:r>
            <a:r>
              <a:rPr kumimoji="1" lang="en-US" altLang="zh-TW" dirty="0"/>
              <a:t>"]</a:t>
            </a:r>
            <a:endParaRPr kumimoji="1"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276D5535-D4D2-1A18-4714-57F05785F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較佳寫法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A7856D-4A8F-DB90-7BBA-1AF8D430C1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FROM python:3</a:t>
            </a:r>
          </a:p>
          <a:p>
            <a:pPr marL="0" indent="0">
              <a:buNone/>
            </a:pPr>
            <a:r>
              <a:rPr lang="en-US" altLang="zh-TW" dirty="0"/>
              <a:t>WORKDIR /</a:t>
            </a:r>
            <a:r>
              <a:rPr lang="en-US" altLang="zh-TW" dirty="0" err="1"/>
              <a:t>usr</a:t>
            </a:r>
            <a:r>
              <a:rPr lang="en-US" altLang="zh-TW" dirty="0"/>
              <a:t>/</a:t>
            </a:r>
            <a:r>
              <a:rPr lang="en-US" altLang="zh-TW" dirty="0" err="1"/>
              <a:t>src</a:t>
            </a:r>
            <a:r>
              <a:rPr lang="en-US" altLang="zh-TW" dirty="0"/>
              <a:t>/app</a:t>
            </a:r>
          </a:p>
          <a:p>
            <a:pPr marL="0" indent="0">
              <a:buNone/>
            </a:pPr>
            <a:r>
              <a:rPr lang="en-US" altLang="zh-TW" dirty="0"/>
              <a:t>COPY </a:t>
            </a:r>
            <a:r>
              <a:rPr lang="en-US" altLang="zh-TW" dirty="0" err="1"/>
              <a:t>requirments.txt</a:t>
            </a:r>
            <a:r>
              <a:rPr lang="en-US" altLang="zh-TW" dirty="0"/>
              <a:t> .</a:t>
            </a:r>
          </a:p>
          <a:p>
            <a:pPr marL="0" indent="0">
              <a:buNone/>
            </a:pPr>
            <a:r>
              <a:rPr lang="en-US" altLang="zh-TW" dirty="0"/>
              <a:t>RUN pip install --no-cache-</a:t>
            </a:r>
            <a:r>
              <a:rPr lang="en-US" altLang="zh-TW" dirty="0" err="1"/>
              <a:t>dir</a:t>
            </a:r>
            <a:r>
              <a:rPr lang="en-US" altLang="zh-TW" dirty="0"/>
              <a:t> -r ./</a:t>
            </a:r>
            <a:r>
              <a:rPr lang="en-US" altLang="zh-TW" dirty="0" err="1"/>
              <a:t>requirements.txt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COPY . .</a:t>
            </a:r>
          </a:p>
          <a:p>
            <a:pPr marL="0" indent="0">
              <a:buNone/>
            </a:pPr>
            <a:r>
              <a:rPr lang="en-US" altLang="zh-TW" dirty="0"/>
              <a:t>CMD [ "python", "</a:t>
            </a:r>
            <a:r>
              <a:rPr lang="en-US" altLang="zh-TW" dirty="0" err="1"/>
              <a:t>api.py</a:t>
            </a:r>
            <a:r>
              <a:rPr lang="en-US" altLang="zh-TW" dirty="0"/>
              <a:t>"]</a:t>
            </a:r>
            <a:endParaRPr kumimoji="1"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4F3231-70E6-B84A-86E1-CE35F70C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C991-9F8A-684C-94E5-0179D68D8362}" type="datetime1">
              <a:rPr kumimoji="1" lang="zh-TW" altLang="en-US" smtClean="0"/>
              <a:t>2022/12/16</a:t>
            </a:fld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2AC7AF9-E633-B04D-A44C-5652BFE4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C1CA-DC90-284F-98A1-4BA8430588C0}" type="slidenum">
              <a:rPr kumimoji="1" lang="zh-TW" altLang="en-US" smtClean="0"/>
              <a:t>25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61B9D08-9CB9-AC36-8FF6-AC0523FC8552}"/>
              </a:ext>
            </a:extLst>
          </p:cNvPr>
          <p:cNvSpPr txBox="1"/>
          <p:nvPr/>
        </p:nvSpPr>
        <p:spPr>
          <a:xfrm>
            <a:off x="1178351" y="5788058"/>
            <a:ext cx="902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docker-</a:t>
            </a:r>
            <a:r>
              <a:rPr kumimoji="1" lang="en-US" altLang="zh-TW" dirty="0" err="1"/>
              <a:t>devops</a:t>
            </a:r>
            <a:r>
              <a:rPr kumimoji="1" lang="en-US" altLang="zh-TW" dirty="0"/>
              <a:t>/</a:t>
            </a:r>
            <a:r>
              <a:rPr kumimoji="1" lang="en-US" altLang="zh-TW" dirty="0" err="1"/>
              <a:t>dockerfile</a:t>
            </a:r>
            <a:r>
              <a:rPr kumimoji="1" lang="en-US" altLang="zh-TW" dirty="0"/>
              <a:t>/flask-</a:t>
            </a:r>
            <a:r>
              <a:rPr kumimoji="1" lang="en-US" altLang="zh-TW" dirty="0" err="1"/>
              <a:t>api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4031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Java-tomcat Dockerfile</a:t>
            </a:r>
          </a:p>
        </p:txBody>
      </p:sp>
      <p:sp>
        <p:nvSpPr>
          <p:cNvPr id="498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FROM java</a:t>
            </a:r>
          </a:p>
          <a:p>
            <a:r>
              <a:t>RUN cd /</a:t>
            </a:r>
          </a:p>
          <a:p>
            <a:r>
              <a:t>ADD apache-tomcat-7.0.82.tar.gz .</a:t>
            </a:r>
          </a:p>
          <a:p>
            <a:r>
              <a:t>CMD ["/apache-tomcat-7.0.82/bin/catalina.sh", "run"]</a:t>
            </a:r>
          </a:p>
        </p:txBody>
      </p:sp>
      <p:sp>
        <p:nvSpPr>
          <p:cNvPr id="500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sp>
        <p:nvSpPr>
          <p:cNvPr id="499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sp>
        <p:nvSpPr>
          <p:cNvPr id="501" name="文字方塊 6"/>
          <p:cNvSpPr txBox="1"/>
          <p:nvPr/>
        </p:nvSpPr>
        <p:spPr>
          <a:xfrm>
            <a:off x="1149031" y="1327093"/>
            <a:ext cx="8672236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dockerfile/tomcat/Dockerfile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Java-tomcat build and run </a:t>
            </a:r>
          </a:p>
        </p:txBody>
      </p:sp>
      <p:sp>
        <p:nvSpPr>
          <p:cNvPr id="504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 build . -</a:t>
            </a:r>
            <a:r>
              <a:rPr lang="en-US" dirty="0"/>
              <a:t>t</a:t>
            </a:r>
            <a:r>
              <a:rPr dirty="0"/>
              <a:t> </a:t>
            </a:r>
            <a:r>
              <a:rPr dirty="0" err="1"/>
              <a:t>demoyuw</a:t>
            </a:r>
            <a:r>
              <a:rPr dirty="0"/>
              <a:t>/java-tomcat </a:t>
            </a:r>
          </a:p>
          <a:p>
            <a:r>
              <a:rPr dirty="0"/>
              <a:t>docker run -v /home/</a:t>
            </a:r>
            <a:r>
              <a:rPr dirty="0" err="1"/>
              <a:t>demoyuw</a:t>
            </a:r>
            <a:r>
              <a:rPr dirty="0"/>
              <a:t>/docker-</a:t>
            </a:r>
            <a:r>
              <a:rPr dirty="0" err="1"/>
              <a:t>devops</a:t>
            </a:r>
            <a:r>
              <a:rPr dirty="0"/>
              <a:t>/</a:t>
            </a:r>
            <a:r>
              <a:rPr dirty="0" err="1"/>
              <a:t>dockerfile</a:t>
            </a:r>
            <a:r>
              <a:rPr dirty="0"/>
              <a:t>/tomcat/war:/apache-tomcat-7.0.82/</a:t>
            </a:r>
            <a:r>
              <a:rPr dirty="0" err="1"/>
              <a:t>webapps</a:t>
            </a:r>
            <a:r>
              <a:rPr dirty="0"/>
              <a:t> -p 80:8080 -</a:t>
            </a:r>
            <a:r>
              <a:rPr dirty="0" err="1"/>
              <a:t>itd</a:t>
            </a:r>
            <a:r>
              <a:rPr dirty="0"/>
              <a:t> --name java-tomcat </a:t>
            </a:r>
            <a:r>
              <a:rPr dirty="0" err="1"/>
              <a:t>demoyuw</a:t>
            </a:r>
            <a:r>
              <a:rPr dirty="0"/>
              <a:t>/java-tomcat</a:t>
            </a:r>
          </a:p>
          <a:p>
            <a:r>
              <a:rPr u="sng" dirty="0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2"/>
              </a:rPr>
              <a:t>http://{VM </a:t>
            </a:r>
            <a:r>
              <a:rPr u="sng" dirty="0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latin typeface="+mj-lt"/>
                <a:ea typeface="+mj-ea"/>
                <a:cs typeface="+mj-cs"/>
                <a:sym typeface="Helvetica"/>
                <a:hlinkClick r:id="rId2"/>
              </a:rPr>
              <a:t>外部</a:t>
            </a:r>
            <a:r>
              <a:rPr u="sng" dirty="0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2"/>
              </a:rPr>
              <a:t>IP}/jenkins/</a:t>
            </a:r>
          </a:p>
        </p:txBody>
      </p:sp>
      <p:sp>
        <p:nvSpPr>
          <p:cNvPr id="506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505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Dockerfile Multi-stage (docker 17.05以後版本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defRPr sz="3654"/>
            </a:lvl1pPr>
          </a:lstStyle>
          <a:p>
            <a:r>
              <a:t>Dockerfile Multi-stage (docker 17.05以後版本)</a:t>
            </a:r>
          </a:p>
        </p:txBody>
      </p:sp>
      <p:sp>
        <p:nvSpPr>
          <p:cNvPr id="509" name="一個docker file 可以執行多個sta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一個docker file 可以執行多個stage</a:t>
            </a:r>
          </a:p>
          <a:p>
            <a:r>
              <a:t>stage可以Copy其他stage 或 image裡的檔案</a:t>
            </a:r>
          </a:p>
        </p:txBody>
      </p:sp>
      <p:sp>
        <p:nvSpPr>
          <p:cNvPr id="5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自己build Dockerfile: Java Spring with grad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4340">
              <a:defRPr sz="3989"/>
            </a:lvl1pPr>
          </a:lstStyle>
          <a:p>
            <a:r>
              <a:t>自己build Dockerfile: Java Spring with gradle</a:t>
            </a:r>
          </a:p>
        </p:txBody>
      </p:sp>
      <p:sp>
        <p:nvSpPr>
          <p:cNvPr id="513" name="FROM gradle:jdk8 as build-sta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33172" indent="-233172" defTabSz="310895">
              <a:spcBef>
                <a:spcPts val="600"/>
              </a:spcBef>
              <a:defRPr sz="2176"/>
            </a:pPr>
            <a:r>
              <a:t>FROM gradle:jdk8 as build-stage</a:t>
            </a:r>
          </a:p>
          <a:p>
            <a:pPr marL="233172" indent="-233172" defTabSz="310895">
              <a:spcBef>
                <a:spcPts val="600"/>
              </a:spcBef>
              <a:defRPr sz="2176"/>
            </a:pPr>
            <a:r>
              <a:t>COPY --chown=gradle:gradle . /home/gradle/src</a:t>
            </a:r>
          </a:p>
          <a:p>
            <a:pPr marL="233172" indent="-233172" defTabSz="310895">
              <a:spcBef>
                <a:spcPts val="600"/>
              </a:spcBef>
              <a:defRPr sz="2176"/>
            </a:pPr>
            <a:r>
              <a:t>WORKDIR /home/gradle/src</a:t>
            </a:r>
          </a:p>
          <a:p>
            <a:pPr marL="233172" indent="-233172" defTabSz="310895">
              <a:spcBef>
                <a:spcPts val="600"/>
              </a:spcBef>
              <a:defRPr sz="2176"/>
            </a:pPr>
            <a:r>
              <a:t>RUN ls -al</a:t>
            </a:r>
          </a:p>
          <a:p>
            <a:pPr marL="233172" indent="-233172" defTabSz="310895">
              <a:spcBef>
                <a:spcPts val="600"/>
              </a:spcBef>
              <a:defRPr sz="2176"/>
            </a:pPr>
            <a:r>
              <a:t>RUN gradle build</a:t>
            </a:r>
          </a:p>
          <a:p>
            <a:pPr marL="233172" indent="-233172" defTabSz="310895">
              <a:spcBef>
                <a:spcPts val="600"/>
              </a:spcBef>
              <a:defRPr sz="2176"/>
            </a:pPr>
            <a:endParaRPr/>
          </a:p>
          <a:p>
            <a:pPr marL="233172" indent="-233172" defTabSz="310895">
              <a:spcBef>
                <a:spcPts val="600"/>
              </a:spcBef>
              <a:defRPr sz="2176"/>
            </a:pPr>
            <a:r>
              <a:t>FROM openjdk:8-jdk-alpine</a:t>
            </a:r>
          </a:p>
          <a:p>
            <a:pPr marL="233172" indent="-233172" defTabSz="310895">
              <a:spcBef>
                <a:spcPts val="600"/>
              </a:spcBef>
              <a:defRPr sz="2176"/>
            </a:pPr>
            <a:r>
              <a:t>RUN ls -al</a:t>
            </a:r>
          </a:p>
          <a:p>
            <a:pPr marL="233172" indent="-233172" defTabSz="310895">
              <a:spcBef>
                <a:spcPts val="600"/>
              </a:spcBef>
              <a:defRPr sz="2176"/>
            </a:pPr>
            <a:r>
              <a:t>COPY --from=build-stage /home/gradle/src/build/libs/\*.jar app.jar</a:t>
            </a:r>
          </a:p>
          <a:p>
            <a:pPr marL="233172" indent="-233172" defTabSz="310895">
              <a:spcBef>
                <a:spcPts val="600"/>
              </a:spcBef>
              <a:defRPr sz="2176"/>
            </a:pPr>
            <a:r>
              <a:t>ENTRYPOINT ["java","-jar","/app.jar"]</a:t>
            </a:r>
          </a:p>
        </p:txBody>
      </p:sp>
      <p:sp>
        <p:nvSpPr>
          <p:cNvPr id="514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標題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課程資源</a:t>
            </a:r>
          </a:p>
        </p:txBody>
      </p:sp>
      <p:sp>
        <p:nvSpPr>
          <p:cNvPr id="279" name="內容版面配置區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Source code</a:t>
            </a:r>
          </a:p>
          <a:p>
            <a:pPr marL="742950" lvl="1" indent="-285750"/>
            <a:r>
              <a:rPr u="sng" dirty="0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2"/>
              </a:rPr>
              <a:t>https://github.com/demoyuw/docker-devops</a:t>
            </a:r>
          </a:p>
          <a:p>
            <a:pPr>
              <a:defRPr sz="3600"/>
            </a:pPr>
            <a:r>
              <a:rPr u="sng" dirty="0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latin typeface="+mj-lt"/>
                <a:ea typeface="+mj-ea"/>
                <a:cs typeface="+mj-cs"/>
                <a:sym typeface="Helvetica"/>
                <a:hlinkClick r:id="rId3"/>
              </a:rPr>
              <a:t>虛擬機資源</a:t>
            </a:r>
          </a:p>
          <a:p>
            <a:pPr marL="742950" lvl="1" indent="-285750"/>
            <a:r>
              <a:rPr u="sng" dirty="0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4"/>
              </a:rPr>
              <a:t>https://reurl.cc/62bNxb</a:t>
            </a:r>
          </a:p>
          <a:p>
            <a:pPr marL="742950" lvl="1" indent="-285750"/>
            <a:r>
              <a:rPr dirty="0" err="1">
                <a:latin typeface="+mj-lt"/>
                <a:ea typeface="+mj-ea"/>
                <a:cs typeface="+mj-cs"/>
                <a:sym typeface="Helvetica"/>
              </a:rPr>
              <a:t>選擇編號，後面註記使用人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81" name="投影片編號預留位置 4"/>
          <p:cNvSpPr txBox="1">
            <a:spLocks noGrp="1"/>
          </p:cNvSpPr>
          <p:nvPr>
            <p:ph type="sldNum" sz="quarter" idx="2"/>
          </p:nvPr>
        </p:nvSpPr>
        <p:spPr>
          <a:xfrm>
            <a:off x="10626328" y="565575"/>
            <a:ext cx="290623" cy="497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280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65C2A-9906-DF25-8A01-FD6138CD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Build Java Spring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074A16-01D7-043D-5D1F-401A80E3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docker build . -t </a:t>
            </a:r>
            <a:r>
              <a:rPr kumimoji="1" lang="en-US" altLang="zh-TW" dirty="0" err="1"/>
              <a:t>demoyuw</a:t>
            </a:r>
            <a:r>
              <a:rPr kumimoji="1" lang="en-US" altLang="zh-TW" dirty="0"/>
              <a:t>/java-spring:v1</a:t>
            </a:r>
          </a:p>
          <a:p>
            <a:pPr lvl="1"/>
            <a:endParaRPr kumimoji="1"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50CCDE4-7629-5A18-C419-2109F46A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31" y="2645345"/>
            <a:ext cx="6135380" cy="389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3411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E6F6F-594E-5EED-CDD8-ADEBB089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Run Java spring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E82DE6-FC8D-F671-83E6-868E6F5C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docker run -</a:t>
            </a:r>
            <a:r>
              <a:rPr kumimoji="1" lang="en-US" altLang="zh-TW" dirty="0" err="1"/>
              <a:t>itd</a:t>
            </a:r>
            <a:r>
              <a:rPr kumimoji="1" lang="en-US" altLang="zh-TW" dirty="0"/>
              <a:t> -p 8080:8080 --name java-spring </a:t>
            </a:r>
            <a:r>
              <a:rPr kumimoji="1" lang="en-US" altLang="zh-TW" dirty="0" err="1"/>
              <a:t>demoyuw</a:t>
            </a:r>
            <a:r>
              <a:rPr kumimoji="1" lang="en-US" altLang="zh-TW" dirty="0"/>
              <a:t>/java-spring:v1</a:t>
            </a:r>
          </a:p>
          <a:p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docker </a:t>
            </a:r>
            <a:r>
              <a:rPr kumimoji="1" lang="en-US" altLang="zh-TW" dirty="0" err="1"/>
              <a:t>ps</a:t>
            </a:r>
            <a:r>
              <a:rPr kumimoji="1" lang="en-US" altLang="zh-TW" dirty="0"/>
              <a:t> -a</a:t>
            </a:r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28D572-B53D-1524-0873-3EF7E39A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1994"/>
            <a:ext cx="12192000" cy="37700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05576F4-7F2F-A65B-6761-0AB804784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32" y="4747918"/>
            <a:ext cx="12192000" cy="51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78639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3EF0DF-0908-4D87-6FB7-6CAB4B33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驗證 </a:t>
            </a:r>
            <a:r>
              <a:rPr kumimoji="1" lang="en-US" altLang="zh-TW" dirty="0"/>
              <a:t>Java Spring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9B4874-5EC9-0014-8ADE-24A6F49A1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http://{VM </a:t>
            </a:r>
            <a:r>
              <a:rPr kumimoji="1" lang="zh-TW" altLang="en-US" dirty="0"/>
              <a:t>外部</a:t>
            </a:r>
            <a:r>
              <a:rPr kumimoji="1" lang="en-US" altLang="zh-TW" dirty="0"/>
              <a:t>IP}:8080/</a:t>
            </a:r>
          </a:p>
          <a:p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421C11-6F7B-0BE6-E676-C57142B03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566" y="3028713"/>
            <a:ext cx="98933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656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自己build Dockerfile: VueJ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自己build Dockerfile: VueJS</a:t>
            </a:r>
          </a:p>
        </p:txBody>
      </p:sp>
      <p:sp>
        <p:nvSpPr>
          <p:cNvPr id="517" name="# build stag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178307" indent="-178307" defTabSz="237743">
              <a:spcBef>
                <a:spcPts val="500"/>
              </a:spcBef>
              <a:defRPr sz="1664"/>
            </a:pPr>
            <a:r>
              <a:t># build stage</a:t>
            </a:r>
          </a:p>
          <a:p>
            <a:pPr marL="178307" indent="-178307" defTabSz="237743">
              <a:spcBef>
                <a:spcPts val="500"/>
              </a:spcBef>
              <a:defRPr sz="1664"/>
            </a:pPr>
            <a:r>
              <a:t>FROM node:lts-alpine as build-stage</a:t>
            </a:r>
          </a:p>
          <a:p>
            <a:pPr marL="178307" indent="-178307" defTabSz="237743">
              <a:spcBef>
                <a:spcPts val="500"/>
              </a:spcBef>
              <a:defRPr sz="1664"/>
            </a:pPr>
            <a:r>
              <a:t>WORKDIR /app</a:t>
            </a:r>
          </a:p>
          <a:p>
            <a:pPr marL="178307" indent="-178307" defTabSz="237743">
              <a:spcBef>
                <a:spcPts val="500"/>
              </a:spcBef>
              <a:defRPr sz="1664"/>
            </a:pPr>
            <a:r>
              <a:t>COPY package*.json ./</a:t>
            </a:r>
          </a:p>
          <a:p>
            <a:pPr marL="178307" indent="-178307" defTabSz="237743">
              <a:spcBef>
                <a:spcPts val="500"/>
              </a:spcBef>
              <a:defRPr sz="1664"/>
            </a:pPr>
            <a:r>
              <a:t>RUN npm install</a:t>
            </a:r>
          </a:p>
          <a:p>
            <a:pPr marL="178307" indent="-178307" defTabSz="237743">
              <a:spcBef>
                <a:spcPts val="500"/>
              </a:spcBef>
              <a:defRPr sz="1664"/>
            </a:pPr>
            <a:r>
              <a:t>COPY . .</a:t>
            </a:r>
          </a:p>
          <a:p>
            <a:pPr marL="178307" indent="-178307" defTabSz="237743">
              <a:spcBef>
                <a:spcPts val="500"/>
              </a:spcBef>
              <a:defRPr sz="1664"/>
            </a:pPr>
            <a:r>
              <a:t>RUN npm run build</a:t>
            </a:r>
          </a:p>
          <a:p>
            <a:pPr marL="178307" indent="-178307" defTabSz="237743">
              <a:spcBef>
                <a:spcPts val="500"/>
              </a:spcBef>
              <a:defRPr sz="1664"/>
            </a:pPr>
            <a:endParaRPr/>
          </a:p>
          <a:p>
            <a:pPr marL="178307" indent="-178307" defTabSz="237743">
              <a:spcBef>
                <a:spcPts val="500"/>
              </a:spcBef>
              <a:defRPr sz="1664"/>
            </a:pPr>
            <a:r>
              <a:t># production stage</a:t>
            </a:r>
          </a:p>
          <a:p>
            <a:pPr marL="178307" indent="-178307" defTabSz="237743">
              <a:spcBef>
                <a:spcPts val="500"/>
              </a:spcBef>
              <a:defRPr sz="1664"/>
            </a:pPr>
            <a:r>
              <a:t>FROM nginx:stable-alpine as production-stage</a:t>
            </a:r>
          </a:p>
          <a:p>
            <a:pPr marL="178307" indent="-178307" defTabSz="237743">
              <a:spcBef>
                <a:spcPts val="500"/>
              </a:spcBef>
              <a:defRPr sz="1664"/>
            </a:pPr>
            <a:r>
              <a:t>COPY --from=build-stage /app/dist /usr/share/nginx/html</a:t>
            </a:r>
          </a:p>
          <a:p>
            <a:pPr marL="178307" indent="-178307" defTabSz="237743">
              <a:spcBef>
                <a:spcPts val="500"/>
              </a:spcBef>
              <a:defRPr sz="1664"/>
            </a:pPr>
            <a:r>
              <a:t>EXPOSE 80</a:t>
            </a:r>
          </a:p>
          <a:p>
            <a:pPr marL="178307" indent="-178307" defTabSz="237743">
              <a:spcBef>
                <a:spcPts val="500"/>
              </a:spcBef>
              <a:defRPr sz="1664"/>
            </a:pPr>
            <a:r>
              <a:t>CMD ["nginx", "-g", "daemon off;"]</a:t>
            </a:r>
          </a:p>
        </p:txBody>
      </p:sp>
      <p:sp>
        <p:nvSpPr>
          <p:cNvPr id="51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33</a:t>
            </a:fld>
            <a:endParaRPr/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自己</a:t>
            </a:r>
            <a:r>
              <a:t>build: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產生</a:t>
            </a:r>
            <a:r>
              <a:t>image</a:t>
            </a:r>
          </a:p>
        </p:txBody>
      </p:sp>
      <p:sp>
        <p:nvSpPr>
          <p:cNvPr id="521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在</a:t>
            </a:r>
            <a:r>
              <a:rPr dirty="0" err="1"/>
              <a:t>docker</a:t>
            </a:r>
            <a:r>
              <a:rPr dirty="0"/>
              <a:t> file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這層，執行</a:t>
            </a:r>
            <a:r>
              <a:rPr dirty="0" err="1"/>
              <a:t>build</a:t>
            </a:r>
            <a:endParaRPr dirty="0"/>
          </a:p>
          <a:p>
            <a:pPr marL="742950" lvl="1" indent="-285750">
              <a:defRPr sz="2800"/>
            </a:pPr>
            <a:r>
              <a:rPr dirty="0"/>
              <a:t>docker build . -</a:t>
            </a:r>
            <a:r>
              <a:rPr lang="en-US" dirty="0"/>
              <a:t>t</a:t>
            </a:r>
            <a:r>
              <a:rPr dirty="0"/>
              <a:t> </a:t>
            </a:r>
            <a:r>
              <a:rPr dirty="0" err="1"/>
              <a:t>demoyuw</a:t>
            </a:r>
            <a:r>
              <a:rPr dirty="0"/>
              <a:t>/nginx:v0.1</a:t>
            </a:r>
          </a:p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檢查</a:t>
            </a:r>
            <a:r>
              <a:rPr dirty="0" err="1"/>
              <a:t>docker</a:t>
            </a:r>
            <a:r>
              <a:rPr dirty="0"/>
              <a:t> image</a:t>
            </a:r>
          </a:p>
          <a:p>
            <a:pPr marL="742950" lvl="1" indent="-285750">
              <a:defRPr sz="2800"/>
            </a:pPr>
            <a:r>
              <a:rPr dirty="0"/>
              <a:t>docker image ls </a:t>
            </a:r>
            <a:r>
              <a:rPr lang="en-US" altLang="zh-TW" dirty="0"/>
              <a:t>-</a:t>
            </a:r>
            <a:r>
              <a:rPr dirty="0"/>
              <a:t>a</a:t>
            </a:r>
          </a:p>
        </p:txBody>
      </p:sp>
      <p:sp>
        <p:nvSpPr>
          <p:cNvPr id="525" name="投影片編號預留位置 5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34</a:t>
            </a:fld>
            <a:endParaRPr/>
          </a:p>
        </p:txBody>
      </p:sp>
      <p:pic>
        <p:nvPicPr>
          <p:cNvPr id="522" name="圖片 4" descr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37" y="3118373"/>
            <a:ext cx="4253701" cy="3671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3" name="圖片 6" descr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4554"/>
            <a:ext cx="6644641" cy="1883446"/>
          </a:xfrm>
          <a:prstGeom prst="rect">
            <a:avLst/>
          </a:prstGeom>
          <a:ln w="12700">
            <a:miter lim="400000"/>
          </a:ln>
        </p:spPr>
      </p:pic>
      <p:sp>
        <p:nvSpPr>
          <p:cNvPr id="524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image -1</a:t>
            </a:r>
          </a:p>
        </p:txBody>
      </p:sp>
      <p:sp>
        <p:nvSpPr>
          <p:cNvPr id="528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05180" indent="-305180" defTabSz="406908">
              <a:lnSpc>
                <a:spcPct val="90000"/>
              </a:lnSpc>
              <a:spcBef>
                <a:spcPts val="800"/>
              </a:spcBef>
              <a:defRPr sz="2581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更新</a:t>
            </a:r>
            <a:r>
              <a:t>image tag</a:t>
            </a:r>
          </a:p>
          <a:p>
            <a:pPr marL="661225" lvl="1" indent="-254317" defTabSz="406908">
              <a:lnSpc>
                <a:spcPct val="90000"/>
              </a:lnSpc>
              <a:spcBef>
                <a:spcPts val="800"/>
              </a:spcBef>
              <a:defRPr sz="2225"/>
            </a:pPr>
            <a:r>
              <a:t>docker tag {image_id} demoyuw/nginx</a:t>
            </a:r>
          </a:p>
          <a:p>
            <a:pPr marL="305180" indent="-305180" defTabSz="406908">
              <a:lnSpc>
                <a:spcPct val="90000"/>
              </a:lnSpc>
              <a:spcBef>
                <a:spcPts val="800"/>
              </a:spcBef>
              <a:defRPr sz="2581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刪除</a:t>
            </a:r>
          </a:p>
          <a:p>
            <a:pPr marL="661225" lvl="1" indent="-254317" defTabSz="406908">
              <a:lnSpc>
                <a:spcPct val="90000"/>
              </a:lnSpc>
              <a:spcBef>
                <a:spcPts val="800"/>
              </a:spcBef>
              <a:defRPr sz="2225"/>
            </a:pPr>
            <a:r>
              <a:t>docker rmi {image_id}</a:t>
            </a:r>
          </a:p>
          <a:p>
            <a:pPr marL="661225" lvl="1" indent="-254317" defTabSz="406908">
              <a:lnSpc>
                <a:spcPct val="90000"/>
              </a:lnSpc>
              <a:spcBef>
                <a:spcPts val="800"/>
              </a:spcBef>
              <a:defRPr sz="2225"/>
            </a:pPr>
            <a:r>
              <a:t>docker rmi {repository:tag}  </a:t>
            </a:r>
          </a:p>
          <a:p>
            <a:pPr marL="305180" indent="-305180" defTabSz="406908">
              <a:lnSpc>
                <a:spcPct val="90000"/>
              </a:lnSpc>
              <a:spcBef>
                <a:spcPts val="800"/>
              </a:spcBef>
              <a:defRPr sz="2581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匯出</a:t>
            </a:r>
          </a:p>
          <a:p>
            <a:pPr marL="661225" lvl="1" indent="-254317" defTabSz="406908">
              <a:lnSpc>
                <a:spcPct val="90000"/>
              </a:lnSpc>
              <a:spcBef>
                <a:spcPts val="800"/>
              </a:spcBef>
              <a:defRPr sz="2225"/>
            </a:pPr>
            <a:r>
              <a:t>docker save -o {output_file.tgz} {docker_image_id}</a:t>
            </a:r>
          </a:p>
          <a:p>
            <a:pPr marL="305180" indent="-305180" defTabSz="406908">
              <a:lnSpc>
                <a:spcPct val="90000"/>
              </a:lnSpc>
              <a:spcBef>
                <a:spcPts val="800"/>
              </a:spcBef>
              <a:defRPr sz="2581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匯入</a:t>
            </a:r>
          </a:p>
          <a:p>
            <a:pPr marL="661225" lvl="1" indent="-254317" defTabSz="406908">
              <a:lnSpc>
                <a:spcPct val="90000"/>
              </a:lnSpc>
              <a:spcBef>
                <a:spcPts val="800"/>
              </a:spcBef>
              <a:defRPr sz="2225"/>
            </a:pPr>
            <a:r>
              <a:t>docker load -i  backendscheduler.tgz</a:t>
            </a:r>
          </a:p>
        </p:txBody>
      </p:sp>
      <p:sp>
        <p:nvSpPr>
          <p:cNvPr id="530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sp>
        <p:nvSpPr>
          <p:cNvPr id="529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 image -</a:t>
            </a:r>
            <a:r>
              <a:rPr lang="en-US" dirty="0"/>
              <a:t>2</a:t>
            </a:r>
            <a:endParaRPr dirty="0"/>
          </a:p>
        </p:txBody>
      </p:sp>
      <p:sp>
        <p:nvSpPr>
          <p:cNvPr id="533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434340">
              <a:lnSpc>
                <a:spcPct val="90000"/>
              </a:lnSpc>
              <a:spcBef>
                <a:spcPts val="900"/>
              </a:spcBef>
              <a:defRPr sz="3040"/>
            </a:pPr>
            <a:r>
              <a:t>Docker Hub (Docker Registries)</a:t>
            </a:r>
          </a:p>
          <a:p>
            <a:pPr marL="705802" lvl="1" indent="-271462" defTabSz="434340">
              <a:lnSpc>
                <a:spcPct val="90000"/>
              </a:lnSpc>
              <a:spcBef>
                <a:spcPts val="900"/>
              </a:spcBef>
              <a:defRPr sz="2660"/>
            </a:pPr>
            <a:r>
              <a:t>Container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的</a:t>
            </a:r>
            <a:r>
              <a:t>GitHub</a:t>
            </a:r>
          </a:p>
          <a:p>
            <a:pPr marL="705802" lvl="1" indent="-271462" defTabSz="434340">
              <a:lnSpc>
                <a:spcPct val="90000"/>
              </a:lnSpc>
              <a:spcBef>
                <a:spcPts val="900"/>
              </a:spcBef>
              <a:defRPr sz="2660"/>
            </a:pPr>
            <a:r>
              <a:rPr u="sng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2"/>
              </a:rPr>
              <a:t>https://hub.docker.com/</a:t>
            </a:r>
          </a:p>
          <a:p>
            <a:pPr marL="705802" lvl="1" indent="-271462" defTabSz="434340">
              <a:lnSpc>
                <a:spcPct val="90000"/>
              </a:lnSpc>
              <a:spcBef>
                <a:spcPts val="900"/>
              </a:spcBef>
              <a:defRPr sz="266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可下載與上傳的</a:t>
            </a:r>
            <a:r>
              <a:t>Container image.</a:t>
            </a:r>
          </a:p>
          <a:p>
            <a:pPr marL="1085850" lvl="2" indent="-217170" defTabSz="434340">
              <a:lnSpc>
                <a:spcPct val="90000"/>
              </a:lnSpc>
              <a:spcBef>
                <a:spcPts val="900"/>
              </a:spcBef>
              <a:defRPr sz="2280"/>
            </a:pPr>
            <a:r>
              <a:t>Ex: FROM ubuntu:16.04</a:t>
            </a:r>
          </a:p>
          <a:p>
            <a:pPr marL="1520189" lvl="3" indent="-217170" defTabSz="434340">
              <a:lnSpc>
                <a:spcPct val="90000"/>
              </a:lnSpc>
              <a:spcBef>
                <a:spcPts val="900"/>
              </a:spcBef>
              <a:defRPr sz="19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選用</a:t>
            </a:r>
            <a:r>
              <a:t>ubuntu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官方</a:t>
            </a:r>
            <a:r>
              <a:t>image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，並且指定</a:t>
            </a:r>
            <a:r>
              <a:t>ubuntu16.04 </a:t>
            </a:r>
          </a:p>
          <a:p>
            <a:pPr marL="1520189" lvl="3" indent="-217170" defTabSz="434340">
              <a:lnSpc>
                <a:spcPct val="90000"/>
              </a:lnSpc>
              <a:spcBef>
                <a:spcPts val="900"/>
              </a:spcBef>
              <a:defRPr sz="19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不指定系統自動安裝</a:t>
            </a:r>
            <a:r>
              <a:t>Lastest</a:t>
            </a:r>
          </a:p>
          <a:p>
            <a:pPr marL="1085850" lvl="2" indent="-217170" defTabSz="434340">
              <a:lnSpc>
                <a:spcPct val="90000"/>
              </a:lnSpc>
              <a:spcBef>
                <a:spcPts val="900"/>
              </a:spcBef>
              <a:defRPr sz="2280"/>
            </a:pPr>
            <a:r>
              <a:t>Ex: FROM demoyuw/nginx:v1.0.0</a:t>
            </a:r>
          </a:p>
          <a:p>
            <a:pPr marL="1520189" lvl="3" indent="-217170" defTabSz="434340">
              <a:lnSpc>
                <a:spcPct val="90000"/>
              </a:lnSpc>
              <a:spcBef>
                <a:spcPts val="900"/>
              </a:spcBef>
              <a:defRPr sz="19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取得特定賬號</a:t>
            </a:r>
            <a:r>
              <a:t>demoyuw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上傳的</a:t>
            </a:r>
            <a:r>
              <a:t>nginx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，並指定使用</a:t>
            </a:r>
            <a:r>
              <a:t>v1.0.0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版</a:t>
            </a:r>
          </a:p>
        </p:txBody>
      </p:sp>
      <p:sp>
        <p:nvSpPr>
          <p:cNvPr id="535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sp>
        <p:nvSpPr>
          <p:cNvPr id="534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 image -4</a:t>
            </a:r>
          </a:p>
        </p:txBody>
      </p:sp>
      <p:sp>
        <p:nvSpPr>
          <p:cNvPr id="538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22884" indent="-222884" defTabSz="297179">
              <a:spcBef>
                <a:spcPts val="600"/>
              </a:spcBef>
              <a:defRPr sz="2080"/>
            </a:pPr>
            <a:r>
              <a:t>docker login</a:t>
            </a:r>
          </a:p>
          <a:p>
            <a:pPr marL="520064" lvl="1" indent="-222884" defTabSz="297179">
              <a:spcBef>
                <a:spcPts val="600"/>
              </a:spcBef>
              <a:defRPr sz="2080"/>
            </a:pPr>
            <a:r>
              <a:t>登入docker hub</a:t>
            </a:r>
          </a:p>
          <a:p>
            <a:pPr marL="520064" lvl="1" indent="-222884" defTabSz="297179">
              <a:spcBef>
                <a:spcPts val="600"/>
              </a:spcBef>
              <a:defRPr sz="2080"/>
            </a:pPr>
            <a:r>
              <a:t>登入指定路徑docker registry</a:t>
            </a:r>
          </a:p>
          <a:p>
            <a:pPr marL="817244" lvl="2" indent="-222884" defTabSz="297179">
              <a:spcBef>
                <a:spcPts val="600"/>
              </a:spcBef>
              <a:defRPr sz="2080"/>
            </a:pPr>
            <a:r>
              <a:t>ex: docker login 10.30.1.1 </a:t>
            </a:r>
          </a:p>
          <a:p>
            <a:pPr marL="222884" indent="-222884" defTabSz="297179">
              <a:spcBef>
                <a:spcPts val="600"/>
              </a:spcBef>
              <a:defRPr sz="2080"/>
            </a:pPr>
            <a:r>
              <a:t>docker logout</a:t>
            </a:r>
          </a:p>
          <a:p>
            <a:pPr marL="520064" lvl="1" indent="-222884" defTabSz="297179">
              <a:spcBef>
                <a:spcPts val="600"/>
              </a:spcBef>
              <a:defRPr sz="2080"/>
            </a:pPr>
            <a:r>
              <a:t>登出</a:t>
            </a:r>
          </a:p>
          <a:p>
            <a:pPr marL="222884" indent="-222884" defTabSz="297179">
              <a:spcBef>
                <a:spcPts val="600"/>
              </a:spcBef>
              <a:defRPr sz="2080"/>
            </a:pPr>
            <a:r>
              <a:t>docker push demoyuw/nginx:v1</a:t>
            </a:r>
          </a:p>
          <a:p>
            <a:pPr marL="482917" lvl="1" indent="-185737" defTabSz="297179">
              <a:spcBef>
                <a:spcPts val="600"/>
              </a:spcBef>
              <a:defRPr sz="1819"/>
            </a:pPr>
            <a:r>
              <a:t>Image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上傳</a:t>
            </a:r>
            <a:r>
              <a:t> </a:t>
            </a:r>
          </a:p>
          <a:p>
            <a:pPr marL="222884" indent="-222884" defTabSz="297179">
              <a:spcBef>
                <a:spcPts val="600"/>
              </a:spcBef>
              <a:defRPr sz="2080"/>
            </a:pPr>
            <a:r>
              <a:t>docker pull demoyuw/nginx</a:t>
            </a:r>
          </a:p>
          <a:p>
            <a:pPr marL="482917" lvl="1" indent="-185737" defTabSz="297179">
              <a:spcBef>
                <a:spcPts val="600"/>
              </a:spcBef>
              <a:defRPr sz="1819"/>
            </a:pPr>
            <a:r>
              <a:t>Image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下載</a:t>
            </a:r>
          </a:p>
        </p:txBody>
      </p:sp>
      <p:sp>
        <p:nvSpPr>
          <p:cNvPr id="540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37</a:t>
            </a:fld>
            <a:endParaRPr/>
          </a:p>
        </p:txBody>
      </p:sp>
      <p:sp>
        <p:nvSpPr>
          <p:cNvPr id="539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process -1</a:t>
            </a:r>
          </a:p>
        </p:txBody>
      </p:sp>
      <p:sp>
        <p:nvSpPr>
          <p:cNvPr id="543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9184" indent="-329184" defTabSz="438911">
              <a:spcBef>
                <a:spcPts val="900"/>
              </a:spcBef>
              <a:defRPr sz="3072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執行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marL="713231" lvl="1" indent="-274320" defTabSz="438911">
              <a:spcBef>
                <a:spcPts val="900"/>
              </a:spcBef>
              <a:defRPr sz="2688"/>
            </a:pPr>
            <a:r>
              <a:rPr dirty="0"/>
              <a:t>docker run -</a:t>
            </a:r>
            <a:r>
              <a:rPr dirty="0" err="1"/>
              <a:t>itd</a:t>
            </a:r>
            <a:r>
              <a:rPr dirty="0"/>
              <a:t> -v {{</a:t>
            </a:r>
            <a:r>
              <a:rPr dirty="0" err="1"/>
              <a:t>本地端路徑</a:t>
            </a:r>
            <a:r>
              <a:rPr dirty="0"/>
              <a:t>}}:{{container </a:t>
            </a:r>
            <a:r>
              <a:rPr dirty="0" err="1"/>
              <a:t>路徑</a:t>
            </a:r>
            <a:r>
              <a:rPr dirty="0"/>
              <a:t>}} -p {{</a:t>
            </a:r>
            <a:r>
              <a:rPr dirty="0" err="1"/>
              <a:t>本地端port</a:t>
            </a:r>
            <a:r>
              <a:rPr dirty="0"/>
              <a:t>}}:{{container port}} --name {</a:t>
            </a:r>
            <a:r>
              <a:rPr dirty="0" err="1"/>
              <a:t>process_name</a:t>
            </a:r>
            <a:r>
              <a:rPr dirty="0"/>
              <a:t>} {</a:t>
            </a:r>
            <a:r>
              <a:rPr dirty="0" err="1"/>
              <a:t>image_name:version</a:t>
            </a:r>
            <a:r>
              <a:rPr dirty="0"/>
              <a:t>} </a:t>
            </a:r>
          </a:p>
          <a:p>
            <a:pPr marL="713231" lvl="1" indent="-274320" defTabSz="438911">
              <a:spcBef>
                <a:spcPts val="900"/>
              </a:spcBef>
              <a:defRPr sz="2688"/>
            </a:pPr>
            <a:r>
              <a:rPr dirty="0"/>
              <a:t>Ex: docker run -</a:t>
            </a:r>
            <a:r>
              <a:rPr dirty="0" err="1"/>
              <a:t>itd</a:t>
            </a:r>
            <a:r>
              <a:rPr dirty="0"/>
              <a:t> -p 80:80 -v /opt:/opt --name </a:t>
            </a:r>
            <a:r>
              <a:rPr dirty="0" err="1"/>
              <a:t>nginx</a:t>
            </a:r>
            <a:r>
              <a:rPr dirty="0"/>
              <a:t> </a:t>
            </a:r>
            <a:r>
              <a:rPr dirty="0" err="1"/>
              <a:t>demoyuw</a:t>
            </a:r>
            <a:r>
              <a:rPr dirty="0"/>
              <a:t>/</a:t>
            </a:r>
            <a:r>
              <a:rPr dirty="0" err="1"/>
              <a:t>nginx</a:t>
            </a:r>
            <a:endParaRPr lang="en-US" dirty="0"/>
          </a:p>
          <a:p>
            <a:pPr marL="329184" indent="-329184" defTabSz="438911">
              <a:spcBef>
                <a:spcPts val="900"/>
              </a:spcBef>
              <a:defRPr sz="3072"/>
            </a:pPr>
            <a:r>
              <a:rPr lang="zh-TW" altLang="en-US" sz="3072" dirty="0">
                <a:sym typeface="Helvetica"/>
              </a:rPr>
              <a:t>列表</a:t>
            </a:r>
          </a:p>
          <a:p>
            <a:pPr marL="713231" lvl="1" indent="-274320" defTabSz="438911">
              <a:spcBef>
                <a:spcPts val="900"/>
              </a:spcBef>
              <a:defRPr sz="2688"/>
            </a:pP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en-US" altLang="zh-TW" dirty="0" err="1"/>
              <a:t>ps</a:t>
            </a:r>
            <a:r>
              <a:rPr lang="en-US" altLang="zh-TW" dirty="0"/>
              <a:t> -a</a:t>
            </a:r>
          </a:p>
        </p:txBody>
      </p:sp>
      <p:sp>
        <p:nvSpPr>
          <p:cNvPr id="545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sp>
        <p:nvSpPr>
          <p:cNvPr id="544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run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參數介紹</a:t>
            </a:r>
          </a:p>
        </p:txBody>
      </p:sp>
      <p:sp>
        <p:nvSpPr>
          <p:cNvPr id="548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0" indent="-339470" defTabSz="452627">
              <a:lnSpc>
                <a:spcPct val="80000"/>
              </a:lnSpc>
              <a:spcBef>
                <a:spcPts val="900"/>
              </a:spcBef>
              <a:defRPr sz="2673"/>
            </a:pPr>
            <a:r>
              <a:rPr dirty="0"/>
              <a:t>docker run </a:t>
            </a:r>
            <a:r>
              <a:rPr lang="en-US" altLang="zh-TW" dirty="0"/>
              <a:t>-</a:t>
            </a:r>
            <a:r>
              <a:rPr dirty="0" err="1"/>
              <a:t>itd</a:t>
            </a:r>
            <a:endParaRPr dirty="0"/>
          </a:p>
          <a:p>
            <a:pPr marL="735520" lvl="1" indent="-282892" defTabSz="452627">
              <a:lnSpc>
                <a:spcPct val="80000"/>
              </a:lnSpc>
              <a:spcBef>
                <a:spcPts val="900"/>
              </a:spcBef>
              <a:defRPr sz="2277"/>
            </a:pPr>
            <a:r>
              <a:rPr dirty="0"/>
              <a:t>-</a:t>
            </a:r>
            <a:r>
              <a:rPr dirty="0" err="1"/>
              <a:t>i</a:t>
            </a:r>
            <a:r>
              <a:rPr dirty="0"/>
              <a:t> (–interactive)</a:t>
            </a:r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1979"/>
            </a:pPr>
            <a:r>
              <a:rPr dirty="0"/>
              <a:t>Keep STDIN open</a:t>
            </a:r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1979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維持標準輸入</a:t>
            </a:r>
            <a:r>
              <a:rPr dirty="0" err="1"/>
              <a:t>open</a:t>
            </a:r>
            <a:endParaRPr dirty="0"/>
          </a:p>
          <a:p>
            <a:pPr marL="735520" lvl="1" indent="-282892" defTabSz="452627">
              <a:lnSpc>
                <a:spcPct val="80000"/>
              </a:lnSpc>
              <a:spcBef>
                <a:spcPts val="900"/>
              </a:spcBef>
              <a:defRPr sz="2277"/>
            </a:pPr>
            <a:r>
              <a:rPr dirty="0"/>
              <a:t>-t (–</a:t>
            </a:r>
            <a:r>
              <a:rPr dirty="0" err="1"/>
              <a:t>tty</a:t>
            </a:r>
            <a:r>
              <a:rPr dirty="0"/>
              <a:t>)</a:t>
            </a:r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1979"/>
            </a:pPr>
            <a:r>
              <a:rPr dirty="0"/>
              <a:t>Allocate a pseudo-TTY</a:t>
            </a:r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1979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为容器分配一个虛擬終端機，才能執行給後續執行</a:t>
            </a:r>
            <a:r>
              <a:rPr dirty="0" err="1"/>
              <a:t>shell</a:t>
            </a:r>
            <a:r>
              <a:rPr dirty="0"/>
              <a:t>(ex: /bin/bash or /bin/</a:t>
            </a:r>
            <a:r>
              <a:rPr dirty="0" err="1"/>
              <a:t>sh</a:t>
            </a:r>
            <a:r>
              <a:rPr dirty="0"/>
              <a:t>) 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900"/>
              </a:spcBef>
              <a:defRPr sz="2277"/>
            </a:pPr>
            <a:r>
              <a:rPr dirty="0"/>
              <a:t>-d (–detach)</a:t>
            </a:r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1979"/>
            </a:pPr>
            <a:r>
              <a:rPr dirty="0"/>
              <a:t>Run container in background</a:t>
            </a:r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1979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在背景裡執行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50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549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ssh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登入</a:t>
            </a:r>
          </a:p>
        </p:txBody>
      </p:sp>
      <p:sp>
        <p:nvSpPr>
          <p:cNvPr id="284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39470" indent="-339470" defTabSz="452627">
              <a:lnSpc>
                <a:spcPct val="80000"/>
              </a:lnSpc>
              <a:spcBef>
                <a:spcPts val="900"/>
              </a:spcBef>
              <a:defRPr sz="2871"/>
            </a:pPr>
            <a:r>
              <a:rPr dirty="0"/>
              <a:t>Linux 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900"/>
              </a:spcBef>
              <a:defRPr sz="2673"/>
            </a:pPr>
            <a:r>
              <a:rPr dirty="0"/>
              <a:t>mv k8s.key ~/.</a:t>
            </a:r>
            <a:r>
              <a:rPr dirty="0" err="1"/>
              <a:t>ssh</a:t>
            </a:r>
            <a:r>
              <a:rPr dirty="0"/>
              <a:t>/</a:t>
            </a:r>
            <a:endParaRPr sz="2475" dirty="0"/>
          </a:p>
          <a:p>
            <a:pPr marL="735520" lvl="1" indent="-282892" defTabSz="452627">
              <a:lnSpc>
                <a:spcPct val="80000"/>
              </a:lnSpc>
              <a:spcBef>
                <a:spcPts val="900"/>
              </a:spcBef>
              <a:defRPr sz="2673"/>
            </a:pPr>
            <a:r>
              <a:rPr dirty="0" err="1"/>
              <a:t>chmod</a:t>
            </a:r>
            <a:r>
              <a:rPr dirty="0"/>
              <a:t> 600 ~/.</a:t>
            </a:r>
            <a:r>
              <a:rPr dirty="0" err="1"/>
              <a:t>ssh</a:t>
            </a:r>
            <a:r>
              <a:rPr dirty="0"/>
              <a:t>/k8s.key</a:t>
            </a:r>
            <a:endParaRPr sz="2475" dirty="0"/>
          </a:p>
          <a:p>
            <a:pPr marL="735520" lvl="1" indent="-282892" defTabSz="452627">
              <a:lnSpc>
                <a:spcPct val="80000"/>
              </a:lnSpc>
              <a:spcBef>
                <a:spcPts val="900"/>
              </a:spcBef>
              <a:defRPr sz="2673"/>
            </a:pPr>
            <a:r>
              <a:rPr dirty="0" err="1"/>
              <a:t>ssh</a:t>
            </a:r>
            <a:r>
              <a:rPr dirty="0"/>
              <a:t> </a:t>
            </a:r>
            <a:r>
              <a:rPr lang="en-US" altLang="zh-TW" dirty="0"/>
              <a:t>-</a:t>
            </a:r>
            <a:r>
              <a:rPr dirty="0" err="1"/>
              <a:t>i</a:t>
            </a:r>
            <a:r>
              <a:rPr dirty="0"/>
              <a:t> ~/.</a:t>
            </a:r>
            <a:r>
              <a:rPr dirty="0" err="1"/>
              <a:t>ssh</a:t>
            </a:r>
            <a:r>
              <a:rPr dirty="0"/>
              <a:t>/k8s.key </a:t>
            </a:r>
            <a:r>
              <a:rPr u="sng" dirty="0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2"/>
              </a:rPr>
              <a:t>demoyuw@</a:t>
            </a:r>
            <a:r>
              <a:rPr dirty="0"/>
              <a:t>{</a:t>
            </a:r>
            <a:r>
              <a:rPr dirty="0" err="1"/>
              <a:t>VM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的外部</a:t>
            </a:r>
            <a:r>
              <a:rPr dirty="0" err="1"/>
              <a:t>IP</a:t>
            </a:r>
            <a:r>
              <a:rPr dirty="0"/>
              <a:t>}</a:t>
            </a:r>
            <a:endParaRPr sz="2475" dirty="0"/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2376"/>
            </a:pPr>
            <a:r>
              <a:rPr dirty="0"/>
              <a:t>Ex: </a:t>
            </a:r>
            <a:r>
              <a:rPr dirty="0" err="1"/>
              <a:t>ssh</a:t>
            </a:r>
            <a:r>
              <a:rPr dirty="0"/>
              <a:t> </a:t>
            </a:r>
            <a:r>
              <a:rPr lang="en-US" altLang="zh-TW" dirty="0"/>
              <a:t>-</a:t>
            </a:r>
            <a:r>
              <a:rPr dirty="0" err="1"/>
              <a:t>i</a:t>
            </a:r>
            <a:r>
              <a:rPr dirty="0"/>
              <a:t> ~/.</a:t>
            </a:r>
            <a:r>
              <a:rPr dirty="0" err="1"/>
              <a:t>ssh</a:t>
            </a:r>
            <a:r>
              <a:rPr dirty="0"/>
              <a:t>/k8s.key demoyuw@140.92.174.32</a:t>
            </a:r>
            <a:endParaRPr sz="2178" dirty="0"/>
          </a:p>
          <a:p>
            <a:pPr marL="339470" indent="-339470" defTabSz="452627">
              <a:lnSpc>
                <a:spcPct val="80000"/>
              </a:lnSpc>
              <a:spcBef>
                <a:spcPts val="900"/>
              </a:spcBef>
              <a:defRPr sz="2871"/>
            </a:pPr>
            <a:r>
              <a:rPr dirty="0"/>
              <a:t>Windows</a:t>
            </a:r>
          </a:p>
          <a:p>
            <a:pPr marL="735520" lvl="1" indent="-282892" defTabSz="452627">
              <a:lnSpc>
                <a:spcPct val="80000"/>
              </a:lnSpc>
              <a:spcBef>
                <a:spcPts val="900"/>
              </a:spcBef>
              <a:defRPr sz="2673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參考附檔</a:t>
            </a:r>
            <a:r>
              <a:rPr dirty="0"/>
              <a:t> </a:t>
            </a:r>
            <a:endParaRPr sz="2475" dirty="0"/>
          </a:p>
          <a:p>
            <a:pPr marL="735520" lvl="1" indent="-282892" defTabSz="452627">
              <a:lnSpc>
                <a:spcPct val="80000"/>
              </a:lnSpc>
              <a:spcBef>
                <a:spcPts val="900"/>
              </a:spcBef>
              <a:defRPr sz="2673"/>
            </a:pPr>
            <a:r>
              <a:rPr u="sng" dirty="0">
                <a:solidFill>
                  <a:srgbClr val="58C1BA"/>
                </a:solidFill>
                <a:uFill>
                  <a:solidFill>
                    <a:srgbClr val="58C1BA"/>
                  </a:solidFill>
                </a:uFill>
                <a:hlinkClick r:id="rId2"/>
              </a:rPr>
              <a:t>demoyuw@</a:t>
            </a:r>
            <a:r>
              <a:rPr dirty="0"/>
              <a:t>{</a:t>
            </a:r>
            <a:r>
              <a:rPr dirty="0" err="1"/>
              <a:t>VM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的外部</a:t>
            </a:r>
            <a:r>
              <a:rPr dirty="0" err="1"/>
              <a:t>IP</a:t>
            </a:r>
            <a:r>
              <a:rPr dirty="0"/>
              <a:t>}</a:t>
            </a:r>
            <a:endParaRPr sz="2475" dirty="0"/>
          </a:p>
          <a:p>
            <a:pPr marL="1131569" lvl="2" indent="-226313" defTabSz="452627">
              <a:lnSpc>
                <a:spcPct val="80000"/>
              </a:lnSpc>
              <a:spcBef>
                <a:spcPts val="900"/>
              </a:spcBef>
              <a:defRPr sz="2376"/>
            </a:pPr>
            <a:r>
              <a:rPr dirty="0"/>
              <a:t>Ex: demoyuw@140.92.174.32</a:t>
            </a:r>
          </a:p>
        </p:txBody>
      </p:sp>
      <p:sp>
        <p:nvSpPr>
          <p:cNvPr id="286" name="投影片編號預留位置 4"/>
          <p:cNvSpPr txBox="1">
            <a:spLocks noGrp="1"/>
          </p:cNvSpPr>
          <p:nvPr>
            <p:ph type="sldNum" sz="quarter" idx="2"/>
          </p:nvPr>
        </p:nvSpPr>
        <p:spPr>
          <a:xfrm>
            <a:off x="10626328" y="565575"/>
            <a:ext cx="290623" cy="497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85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process -2</a:t>
            </a:r>
          </a:p>
        </p:txBody>
      </p:sp>
      <p:sp>
        <p:nvSpPr>
          <p:cNvPr id="553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53745" indent="-253745" defTabSz="338327">
              <a:spcBef>
                <a:spcPts val="700"/>
              </a:spcBef>
              <a:defRPr sz="2368"/>
            </a:pPr>
            <a:r>
              <a:t>停止 container</a:t>
            </a:r>
          </a:p>
          <a:p>
            <a:pPr marL="592073" lvl="1" indent="-253745" defTabSz="338327">
              <a:spcBef>
                <a:spcPts val="700"/>
              </a:spcBef>
              <a:defRPr sz="2368"/>
            </a:pPr>
            <a:r>
              <a:t>docker stop {container_id}</a:t>
            </a:r>
          </a:p>
          <a:p>
            <a:pPr marL="592073" lvl="1" indent="-253745" defTabSz="338327">
              <a:spcBef>
                <a:spcPts val="700"/>
              </a:spcBef>
              <a:defRPr sz="2368"/>
            </a:pPr>
            <a:r>
              <a:t>docker stop {container_name}</a:t>
            </a:r>
          </a:p>
          <a:p>
            <a:pPr marL="253745" indent="-253745" defTabSz="338327">
              <a:spcBef>
                <a:spcPts val="700"/>
              </a:spcBef>
              <a:defRPr sz="2368"/>
            </a:pPr>
            <a:r>
              <a:t>啟動 container</a:t>
            </a:r>
          </a:p>
          <a:p>
            <a:pPr marL="592073" lvl="1" indent="-253745" defTabSz="338327">
              <a:spcBef>
                <a:spcPts val="700"/>
              </a:spcBef>
              <a:defRPr sz="2368"/>
            </a:pPr>
            <a:r>
              <a:t>docker start {container_id}</a:t>
            </a:r>
          </a:p>
          <a:p>
            <a:pPr marL="592073" lvl="1" indent="-253745" defTabSz="338327">
              <a:spcBef>
                <a:spcPts val="700"/>
              </a:spcBef>
              <a:defRPr sz="2368"/>
            </a:pPr>
            <a:r>
              <a:t>docker start {container_name}</a:t>
            </a:r>
          </a:p>
          <a:p>
            <a:pPr marL="253745" indent="-253745" defTabSz="338327">
              <a:spcBef>
                <a:spcPts val="700"/>
              </a:spcBef>
              <a:defRPr sz="2368"/>
            </a:pPr>
            <a:r>
              <a:t>刪除process</a:t>
            </a:r>
          </a:p>
          <a:p>
            <a:pPr marL="592073" lvl="1" indent="-253745" defTabSz="338327">
              <a:spcBef>
                <a:spcPts val="700"/>
              </a:spcBef>
              <a:defRPr sz="2368"/>
            </a:pPr>
            <a:r>
              <a:t>docker rm {container_id}</a:t>
            </a:r>
          </a:p>
          <a:p>
            <a:pPr marL="592073" lvl="1" indent="-253745" defTabSz="338327">
              <a:spcBef>
                <a:spcPts val="700"/>
              </a:spcBef>
              <a:defRPr sz="2368"/>
            </a:pPr>
            <a:r>
              <a:t>docker rm {container_name}</a:t>
            </a:r>
          </a:p>
        </p:txBody>
      </p:sp>
      <p:sp>
        <p:nvSpPr>
          <p:cNvPr id="555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  <p:sp>
        <p:nvSpPr>
          <p:cNvPr id="554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image -2</a:t>
            </a:r>
          </a:p>
        </p:txBody>
      </p:sp>
      <p:sp>
        <p:nvSpPr>
          <p:cNvPr id="558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停止所有正在執行的</a:t>
            </a:r>
            <a:r>
              <a:t>container</a:t>
            </a:r>
          </a:p>
          <a:p>
            <a:pPr marL="742950" lvl="1" indent="-285750">
              <a:defRPr sz="2800"/>
            </a:pPr>
            <a:r>
              <a:t>docker stop $(docker ps -a -q)</a:t>
            </a: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刪除所有</a:t>
            </a:r>
            <a:r>
              <a:t>Container</a:t>
            </a:r>
          </a:p>
          <a:p>
            <a:pPr marL="742950" lvl="1" indent="-285750">
              <a:defRPr sz="2800"/>
            </a:pPr>
            <a:r>
              <a:t>docker rm $(docker ps -a -q)</a:t>
            </a: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刪除所有</a:t>
            </a:r>
            <a:r>
              <a:t>Container image</a:t>
            </a:r>
          </a:p>
          <a:p>
            <a:pPr marL="742950" lvl="1" indent="-285750">
              <a:defRPr sz="2800"/>
            </a:pPr>
            <a:r>
              <a:t>docker rmi $(docker images -q)</a:t>
            </a:r>
          </a:p>
        </p:txBody>
      </p:sp>
      <p:sp>
        <p:nvSpPr>
          <p:cNvPr id="560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59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 process –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除錯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63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1104292" y="1853247"/>
            <a:ext cx="8946543" cy="419548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12039" indent="-312039" defTabSz="416052">
              <a:lnSpc>
                <a:spcPct val="80000"/>
              </a:lnSpc>
              <a:spcBef>
                <a:spcPts val="900"/>
              </a:spcBef>
              <a:defRPr sz="2639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至</a:t>
            </a:r>
            <a:r>
              <a:rPr dirty="0" err="1"/>
              <a:t>Container</a:t>
            </a:r>
            <a:r>
              <a:rPr dirty="0"/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內執行</a:t>
            </a:r>
            <a:r>
              <a:rPr dirty="0"/>
              <a:t>(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類似</a:t>
            </a:r>
            <a:r>
              <a:rPr dirty="0"/>
              <a:t> </a:t>
            </a:r>
            <a:r>
              <a:rPr dirty="0" err="1"/>
              <a:t>ssh</a:t>
            </a:r>
            <a:r>
              <a:rPr dirty="0"/>
              <a:t>)</a:t>
            </a:r>
          </a:p>
          <a:p>
            <a:pPr marL="676084" lvl="1" indent="-260032" defTabSz="416052">
              <a:lnSpc>
                <a:spcPct val="80000"/>
              </a:lnSpc>
              <a:spcBef>
                <a:spcPts val="900"/>
              </a:spcBef>
              <a:defRPr sz="2275"/>
            </a:pPr>
            <a:r>
              <a:rPr dirty="0"/>
              <a:t>docker exec -it {</a:t>
            </a:r>
            <a:r>
              <a:rPr dirty="0" err="1"/>
              <a:t>container_name</a:t>
            </a:r>
            <a:r>
              <a:rPr dirty="0"/>
              <a:t>} /bin/bash</a:t>
            </a:r>
          </a:p>
          <a:p>
            <a:pPr marL="1040130" lvl="2" indent="-208026" defTabSz="416052">
              <a:lnSpc>
                <a:spcPct val="80000"/>
              </a:lnSpc>
              <a:spcBef>
                <a:spcPts val="900"/>
              </a:spcBef>
              <a:defRPr sz="2002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到</a:t>
            </a:r>
            <a:r>
              <a:rPr dirty="0" err="1"/>
              <a:t>container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內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marL="676084" lvl="1" indent="-260032" defTabSz="416052">
              <a:lnSpc>
                <a:spcPct val="80000"/>
              </a:lnSpc>
              <a:spcBef>
                <a:spcPts val="900"/>
              </a:spcBef>
              <a:defRPr sz="2275"/>
            </a:pPr>
            <a:r>
              <a:rPr dirty="0"/>
              <a:t>docker exec -it {</a:t>
            </a:r>
            <a:r>
              <a:rPr dirty="0" err="1"/>
              <a:t>container_name</a:t>
            </a:r>
            <a:r>
              <a:rPr dirty="0"/>
              <a:t>} ls /</a:t>
            </a:r>
          </a:p>
          <a:p>
            <a:pPr marL="1040130" lvl="2" indent="-208026" defTabSz="416052">
              <a:lnSpc>
                <a:spcPct val="80000"/>
              </a:lnSpc>
              <a:spcBef>
                <a:spcPts val="900"/>
              </a:spcBef>
              <a:defRPr sz="2002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幫你至</a:t>
            </a:r>
            <a:r>
              <a:rPr dirty="0" err="1"/>
              <a:t>container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內</a:t>
            </a:r>
            <a:r>
              <a:rPr dirty="0"/>
              <a:t>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執行</a:t>
            </a:r>
            <a:r>
              <a:rPr dirty="0"/>
              <a:t> 'ls /'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，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並回傳結果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marL="312039" indent="-312039" defTabSz="416052">
              <a:lnSpc>
                <a:spcPct val="80000"/>
              </a:lnSpc>
              <a:spcBef>
                <a:spcPts val="900"/>
              </a:spcBef>
              <a:defRPr sz="2639"/>
            </a:pPr>
            <a:r>
              <a:rPr lang="en-US" altLang="zh-TW" dirty="0"/>
              <a:t>Logs (</a:t>
            </a:r>
            <a:r>
              <a:rPr lang="zh-TW" altLang="en-US" sz="2639" dirty="0">
                <a:sym typeface="Helvetica"/>
              </a:rPr>
              <a:t>顯示</a:t>
            </a:r>
            <a:r>
              <a:rPr lang="en-US" altLang="zh-TW" dirty="0"/>
              <a:t>container</a:t>
            </a:r>
            <a:r>
              <a:rPr lang="zh-TW" altLang="en-US" sz="2639" dirty="0">
                <a:sym typeface="Helvetica"/>
              </a:rPr>
              <a:t>內的</a:t>
            </a:r>
            <a:r>
              <a:rPr lang="en-US" altLang="zh-TW" dirty="0" err="1"/>
              <a:t>stdout</a:t>
            </a:r>
            <a:r>
              <a:rPr lang="en-US" altLang="zh-TW" dirty="0"/>
              <a:t>, stderr)</a:t>
            </a:r>
          </a:p>
          <a:p>
            <a:pPr marL="676084" lvl="1" indent="-260032" defTabSz="416052">
              <a:lnSpc>
                <a:spcPct val="80000"/>
              </a:lnSpc>
              <a:spcBef>
                <a:spcPts val="900"/>
              </a:spcBef>
              <a:defRPr sz="2275"/>
            </a:pPr>
            <a:r>
              <a:rPr lang="en-US" altLang="zh-TW" dirty="0"/>
              <a:t>Docker logs {</a:t>
            </a:r>
            <a:r>
              <a:rPr lang="en-US" altLang="zh-TW" dirty="0" err="1"/>
              <a:t>container_name</a:t>
            </a:r>
            <a:r>
              <a:rPr lang="en-US" altLang="zh-TW" dirty="0"/>
              <a:t>}</a:t>
            </a:r>
            <a:endParaRPr lang="en-US" dirty="0"/>
          </a:p>
          <a:p>
            <a:pPr marL="312039" indent="-312039" defTabSz="416052">
              <a:lnSpc>
                <a:spcPct val="80000"/>
              </a:lnSpc>
              <a:spcBef>
                <a:spcPts val="900"/>
              </a:spcBef>
              <a:defRPr sz="2639"/>
            </a:pPr>
            <a:r>
              <a:rPr dirty="0"/>
              <a:t>Container detail(container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設定檔，不論container是否up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, exited</a:t>
            </a:r>
            <a:r>
              <a:rPr dirty="0"/>
              <a:t>)</a:t>
            </a:r>
          </a:p>
          <a:p>
            <a:pPr marL="676084" lvl="1" indent="-260032" defTabSz="416052">
              <a:lnSpc>
                <a:spcPct val="80000"/>
              </a:lnSpc>
              <a:spcBef>
                <a:spcPts val="900"/>
              </a:spcBef>
              <a:defRPr sz="2275"/>
            </a:pPr>
            <a:r>
              <a:rPr dirty="0"/>
              <a:t>docker inspect {</a:t>
            </a:r>
            <a:r>
              <a:rPr dirty="0" err="1"/>
              <a:t>container_name</a:t>
            </a:r>
            <a:r>
              <a:rPr dirty="0"/>
              <a:t>}</a:t>
            </a:r>
          </a:p>
        </p:txBody>
      </p:sp>
      <p:sp>
        <p:nvSpPr>
          <p:cNvPr id="565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564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network - None</a:t>
            </a:r>
          </a:p>
        </p:txBody>
      </p:sp>
      <p:sp>
        <p:nvSpPr>
          <p:cNvPr id="568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None network</a:t>
            </a:r>
          </a:p>
          <a:p>
            <a:pPr marL="742950" lvl="1" indent="-285750">
              <a:defRPr sz="2800"/>
            </a:pPr>
            <a:r>
              <a:rPr dirty="0"/>
              <a:t>docker run </a:t>
            </a:r>
            <a:r>
              <a:rPr lang="en-US" altLang="zh-TW" dirty="0"/>
              <a:t>-</a:t>
            </a:r>
            <a:r>
              <a:rPr dirty="0"/>
              <a:t>it --net=none</a:t>
            </a:r>
          </a:p>
          <a:p>
            <a:pPr marL="742950" lvl="1" indent="-285750">
              <a:defRPr sz="2800"/>
            </a:pPr>
            <a:r>
              <a:rPr dirty="0"/>
              <a:t>Ex:</a:t>
            </a:r>
          </a:p>
          <a:p>
            <a:pPr marL="1143000" lvl="2" indent="-228600">
              <a:defRPr sz="2400"/>
            </a:pPr>
            <a:r>
              <a:rPr dirty="0"/>
              <a:t>docker run -</a:t>
            </a:r>
            <a:r>
              <a:rPr dirty="0" err="1"/>
              <a:t>itd</a:t>
            </a:r>
            <a:r>
              <a:rPr dirty="0"/>
              <a:t> --net=none -p 80:80 --name ubuntu16-none </a:t>
            </a:r>
            <a:r>
              <a:rPr dirty="0" err="1"/>
              <a:t>demoyuw</a:t>
            </a:r>
            <a:r>
              <a:rPr dirty="0"/>
              <a:t>/ubuntu16</a:t>
            </a:r>
          </a:p>
        </p:txBody>
      </p:sp>
      <p:sp>
        <p:nvSpPr>
          <p:cNvPr id="570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sp>
        <p:nvSpPr>
          <p:cNvPr id="569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pic>
        <p:nvPicPr>
          <p:cNvPr id="571" name="圖片 5" descr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32" y="4628364"/>
            <a:ext cx="10767934" cy="22296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 network – Container 1</a:t>
            </a:r>
          </a:p>
        </p:txBody>
      </p:sp>
      <p:sp>
        <p:nvSpPr>
          <p:cNvPr id="574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Container network</a:t>
            </a:r>
          </a:p>
          <a:p>
            <a:pPr marL="742950" lvl="1" indent="-285750">
              <a:defRPr sz="2800"/>
            </a:pPr>
            <a:r>
              <a:rPr dirty="0"/>
              <a:t>docker run </a:t>
            </a:r>
            <a:r>
              <a:rPr lang="en-US" altLang="zh-TW" dirty="0"/>
              <a:t>-</a:t>
            </a:r>
            <a:r>
              <a:rPr dirty="0"/>
              <a:t>it --net=container:{container name}</a:t>
            </a:r>
          </a:p>
          <a:p>
            <a:pPr marL="742950" lvl="1" indent="-285750">
              <a:defRPr sz="2800"/>
            </a:pPr>
            <a:r>
              <a:rPr dirty="0"/>
              <a:t>Ex:</a:t>
            </a:r>
          </a:p>
          <a:p>
            <a:pPr marL="1143000" lvl="2" indent="-228600">
              <a:defRPr sz="2400"/>
            </a:pPr>
            <a:r>
              <a:rPr dirty="0"/>
              <a:t>docker run </a:t>
            </a:r>
            <a:r>
              <a:rPr lang="en-US" altLang="zh-TW" dirty="0"/>
              <a:t>-</a:t>
            </a:r>
            <a:r>
              <a:rPr dirty="0" err="1"/>
              <a:t>itd</a:t>
            </a:r>
            <a:r>
              <a:rPr dirty="0"/>
              <a:t> --name ubuntu16 </a:t>
            </a:r>
            <a:r>
              <a:rPr dirty="0" err="1"/>
              <a:t>demoyuw</a:t>
            </a:r>
            <a:r>
              <a:rPr dirty="0"/>
              <a:t>/ubuntu16</a:t>
            </a:r>
          </a:p>
          <a:p>
            <a:pPr marL="1143000" lvl="2" indent="-228600">
              <a:defRPr sz="2400"/>
            </a:pPr>
            <a:r>
              <a:rPr dirty="0"/>
              <a:t>docker run -</a:t>
            </a:r>
            <a:r>
              <a:rPr dirty="0" err="1"/>
              <a:t>itd</a:t>
            </a:r>
            <a:r>
              <a:rPr dirty="0"/>
              <a:t> --net=container:ubuntu16 --name ubuntu16-container </a:t>
            </a:r>
            <a:r>
              <a:rPr dirty="0" err="1"/>
              <a:t>demoyuw</a:t>
            </a:r>
            <a:r>
              <a:rPr dirty="0"/>
              <a:t>/ubuntu16</a:t>
            </a:r>
          </a:p>
        </p:txBody>
      </p:sp>
      <p:sp>
        <p:nvSpPr>
          <p:cNvPr id="576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sp>
        <p:nvSpPr>
          <p:cNvPr id="575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 network – Container 2</a:t>
            </a:r>
          </a:p>
        </p:txBody>
      </p:sp>
      <p:sp>
        <p:nvSpPr>
          <p:cNvPr id="581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pic>
        <p:nvPicPr>
          <p:cNvPr id="579" name="內容版面配置區 5" descr="內容版面配置區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" y="1553102"/>
            <a:ext cx="8487169" cy="2789322"/>
          </a:xfrm>
          <a:prstGeom prst="rect">
            <a:avLst/>
          </a:prstGeom>
          <a:ln w="12700">
            <a:miter lim="400000"/>
          </a:ln>
        </p:spPr>
      </p:pic>
      <p:sp>
        <p:nvSpPr>
          <p:cNvPr id="580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pic>
        <p:nvPicPr>
          <p:cNvPr id="582" name="圖片 6" descr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620" y="4351301"/>
            <a:ext cx="8793709" cy="25155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 network – Host -1</a:t>
            </a:r>
          </a:p>
        </p:txBody>
      </p:sp>
      <p:sp>
        <p:nvSpPr>
          <p:cNvPr id="585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Host network</a:t>
            </a:r>
          </a:p>
          <a:p>
            <a:pPr marL="742950" lvl="1" indent="-285750">
              <a:defRPr sz="2800"/>
            </a:pPr>
            <a:r>
              <a:rPr dirty="0"/>
              <a:t>docker run </a:t>
            </a:r>
            <a:r>
              <a:rPr lang="en-US" altLang="zh-TW" dirty="0"/>
              <a:t>-</a:t>
            </a:r>
            <a:r>
              <a:rPr dirty="0"/>
              <a:t>it --net=host</a:t>
            </a:r>
          </a:p>
          <a:p>
            <a:pPr marL="742950" lvl="1" indent="-285750">
              <a:defRPr sz="2800"/>
            </a:pPr>
            <a:r>
              <a:rPr dirty="0"/>
              <a:t>Ex:</a:t>
            </a:r>
          </a:p>
          <a:p>
            <a:pPr marL="1143000" lvl="2" indent="-228600">
              <a:defRPr sz="2400"/>
            </a:pPr>
            <a:r>
              <a:rPr dirty="0"/>
              <a:t>docker run -</a:t>
            </a:r>
            <a:r>
              <a:rPr dirty="0" err="1"/>
              <a:t>itd</a:t>
            </a:r>
            <a:r>
              <a:rPr dirty="0"/>
              <a:t> --net=host --name ubuntu16-host </a:t>
            </a:r>
            <a:r>
              <a:rPr dirty="0" err="1"/>
              <a:t>demoyuw</a:t>
            </a:r>
            <a:r>
              <a:rPr dirty="0"/>
              <a:t>/ubuntu16</a:t>
            </a:r>
          </a:p>
          <a:p>
            <a:pPr marL="742950" lvl="1" indent="-285750">
              <a:defRPr sz="2800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網路設定與</a:t>
            </a:r>
            <a:r>
              <a:rPr dirty="0" err="1"/>
              <a:t>node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相同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87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sp>
        <p:nvSpPr>
          <p:cNvPr id="586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 network – Host -2</a:t>
            </a:r>
          </a:p>
        </p:txBody>
      </p:sp>
      <p:sp>
        <p:nvSpPr>
          <p:cNvPr id="590" name="文字版面配置區 7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Container host network</a:t>
            </a:r>
          </a:p>
        </p:txBody>
      </p:sp>
      <p:sp>
        <p:nvSpPr>
          <p:cNvPr id="592" name="文字版面配置區 9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AD0D6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Node network</a:t>
            </a:r>
          </a:p>
        </p:txBody>
      </p:sp>
      <p:sp>
        <p:nvSpPr>
          <p:cNvPr id="595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pic>
        <p:nvPicPr>
          <p:cNvPr id="591" name="內容版面配置區 11" descr="內容版面配置區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1" y="2822785"/>
            <a:ext cx="5282139" cy="2676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內容版面配置區 12" descr="內容版面配置區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673" y="2822785"/>
            <a:ext cx="5653102" cy="2556724"/>
          </a:xfrm>
          <a:prstGeom prst="rect">
            <a:avLst/>
          </a:prstGeom>
          <a:ln w="12700">
            <a:miter lim="400000"/>
          </a:ln>
        </p:spPr>
      </p:pic>
      <p:sp>
        <p:nvSpPr>
          <p:cNvPr id="594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 network – Bridge(default)</a:t>
            </a:r>
          </a:p>
        </p:txBody>
      </p:sp>
      <p:sp>
        <p:nvSpPr>
          <p:cNvPr id="598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Bridge network</a:t>
            </a:r>
          </a:p>
          <a:p>
            <a:pPr marL="742950" lvl="1" indent="-285750">
              <a:defRPr sz="2800"/>
            </a:pPr>
            <a:r>
              <a:rPr dirty="0"/>
              <a:t>docker run </a:t>
            </a:r>
            <a:r>
              <a:rPr lang="en-US" altLang="zh-TW" dirty="0"/>
              <a:t>-</a:t>
            </a:r>
            <a:r>
              <a:rPr dirty="0"/>
              <a:t>it</a:t>
            </a:r>
          </a:p>
          <a:p>
            <a:pPr marL="742950" lvl="1" indent="-285750">
              <a:defRPr sz="2800"/>
            </a:pPr>
            <a:r>
              <a:rPr dirty="0"/>
              <a:t>Ex:</a:t>
            </a:r>
          </a:p>
          <a:p>
            <a:pPr marL="1143000" lvl="2" indent="-228600">
              <a:defRPr sz="2400"/>
            </a:pPr>
            <a:r>
              <a:rPr dirty="0"/>
              <a:t>docker run </a:t>
            </a:r>
            <a:r>
              <a:rPr lang="en-US" altLang="zh-TW" dirty="0"/>
              <a:t>-</a:t>
            </a:r>
            <a:r>
              <a:rPr dirty="0" err="1"/>
              <a:t>itd</a:t>
            </a:r>
            <a:r>
              <a:rPr dirty="0"/>
              <a:t> --name ubuntu16-host </a:t>
            </a:r>
            <a:r>
              <a:rPr dirty="0" err="1"/>
              <a:t>demoyuw</a:t>
            </a:r>
            <a:r>
              <a:rPr dirty="0"/>
              <a:t>/ubuntu16</a:t>
            </a:r>
          </a:p>
        </p:txBody>
      </p:sp>
      <p:sp>
        <p:nvSpPr>
          <p:cNvPr id="600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sp>
        <p:nvSpPr>
          <p:cNvPr id="599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標題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4. Docker Compose</a:t>
            </a:r>
          </a:p>
        </p:txBody>
      </p:sp>
      <p:sp>
        <p:nvSpPr>
          <p:cNvPr id="603" name="文字版面配置區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5" name="投影片編號版面配置區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sp>
        <p:nvSpPr>
          <p:cNvPr id="604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</a:t>
            </a:r>
          </a:p>
        </p:txBody>
      </p:sp>
      <p:sp>
        <p:nvSpPr>
          <p:cNvPr id="391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5754" indent="-325754" defTabSz="434340">
              <a:spcBef>
                <a:spcPts val="900"/>
              </a:spcBef>
              <a:defRPr sz="304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自動化佈署應用容器</a:t>
            </a:r>
          </a:p>
          <a:p>
            <a:pPr marL="325754" indent="-325754" defTabSz="434340">
              <a:spcBef>
                <a:spcPts val="900"/>
              </a:spcBef>
              <a:defRPr sz="304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使用</a:t>
            </a:r>
            <a:r>
              <a:t>Linux kernel namespace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及 </a:t>
            </a:r>
            <a:r>
              <a:t>Control Groups (cgroups)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等，來達到建置獨立的環境及控制 </a:t>
            </a:r>
            <a:r>
              <a:t>CPU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、</a:t>
            </a:r>
            <a:r>
              <a:t>Memory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、網路等資源。</a:t>
            </a:r>
          </a:p>
          <a:p>
            <a:pPr marL="705802" lvl="1" indent="-271462" defTabSz="434340">
              <a:spcBef>
                <a:spcPts val="900"/>
              </a:spcBef>
              <a:defRPr sz="304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根本原因，</a:t>
            </a:r>
            <a:r>
              <a:t>linux kernel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支援</a:t>
            </a:r>
          </a:p>
          <a:p>
            <a:pPr marL="325754" indent="-325754" defTabSz="434340">
              <a:spcBef>
                <a:spcPts val="900"/>
              </a:spcBef>
              <a:defRPr sz="304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除了</a:t>
            </a:r>
            <a:r>
              <a:t>Kubernetes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外還有</a:t>
            </a:r>
            <a:r>
              <a:t>Docker Swam and Apache Mesos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。</a:t>
            </a:r>
          </a:p>
        </p:txBody>
      </p:sp>
      <p:sp>
        <p:nvSpPr>
          <p:cNvPr id="394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92" name="圖片 6" descr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73" y="5419368"/>
            <a:ext cx="4330701" cy="1028701"/>
          </a:xfrm>
          <a:prstGeom prst="rect">
            <a:avLst/>
          </a:prstGeom>
          <a:ln w="12700">
            <a:miter lim="400000"/>
          </a:ln>
        </p:spPr>
      </p:pic>
      <p:sp>
        <p:nvSpPr>
          <p:cNvPr id="393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Compose</a:t>
            </a:r>
          </a:p>
        </p:txBody>
      </p:sp>
      <p:sp>
        <p:nvSpPr>
          <p:cNvPr id="608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描述</a:t>
            </a:r>
            <a:r>
              <a:rPr dirty="0" err="1"/>
              <a:t>Container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間的相依性應用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使用</a:t>
            </a:r>
            <a:r>
              <a:rPr dirty="0" err="1"/>
              <a:t>Yaml</a:t>
            </a:r>
            <a:r>
              <a:rPr dirty="0"/>
              <a:t> </a:t>
            </a:r>
            <a:r>
              <a:rPr dirty="0" err="1"/>
              <a:t>file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紀錄</a:t>
            </a:r>
            <a:r>
              <a:rPr dirty="0" err="1"/>
              <a:t>docker</a:t>
            </a:r>
            <a:r>
              <a:rPr dirty="0"/>
              <a:t> run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相關參數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會建置虛擬網路，並內建</a:t>
            </a:r>
            <a:r>
              <a:rPr dirty="0" err="1"/>
              <a:t>dns</a:t>
            </a:r>
            <a:r>
              <a:rPr dirty="0"/>
              <a:t> server</a:t>
            </a:r>
          </a:p>
          <a:p>
            <a:r>
              <a:rPr dirty="0"/>
              <a:t>Install</a:t>
            </a:r>
          </a:p>
          <a:p>
            <a:pPr marL="742950" lvl="1" indent="-285750">
              <a:defRPr sz="2800"/>
            </a:pPr>
            <a:r>
              <a:rPr dirty="0" err="1"/>
              <a:t>sudo</a:t>
            </a:r>
            <a:r>
              <a:rPr dirty="0"/>
              <a:t> apt install docker-</a:t>
            </a:r>
            <a:r>
              <a:rPr dirty="0" err="1"/>
              <a:t>ce</a:t>
            </a:r>
            <a:r>
              <a:rPr dirty="0"/>
              <a:t>-cli -y</a:t>
            </a:r>
          </a:p>
          <a:p>
            <a:pPr marL="742950" lvl="1" indent="-285750">
              <a:defRPr sz="2800"/>
            </a:pPr>
            <a:r>
              <a:rPr dirty="0" err="1"/>
              <a:t>sudo</a:t>
            </a:r>
            <a:r>
              <a:rPr dirty="0"/>
              <a:t> apt install docker-compose -y</a:t>
            </a:r>
          </a:p>
        </p:txBody>
      </p:sp>
      <p:sp>
        <p:nvSpPr>
          <p:cNvPr id="610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sp>
        <p:nvSpPr>
          <p:cNvPr id="609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sp>
        <p:nvSpPr>
          <p:cNvPr id="613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pic>
        <p:nvPicPr>
          <p:cNvPr id="614" name="圖片 8" descr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27" y="5096"/>
            <a:ext cx="6539346" cy="68478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Compose Web</a:t>
            </a:r>
          </a:p>
        </p:txBody>
      </p:sp>
      <p:sp>
        <p:nvSpPr>
          <p:cNvPr id="617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 typeface="Wingdings 3"/>
              <a:buNone/>
              <a:defRPr sz="2900"/>
            </a:pPr>
            <a:r>
              <a:t>web:</a:t>
            </a:r>
          </a:p>
          <a:p>
            <a:pPr marL="0" lvl="1" indent="457200">
              <a:lnSpc>
                <a:spcPct val="90000"/>
              </a:lnSpc>
              <a:buSzTx/>
              <a:buFont typeface="Wingdings 3"/>
              <a:buNone/>
              <a:defRPr sz="2500"/>
            </a:pPr>
            <a:r>
              <a:t>container_name: nginx</a:t>
            </a:r>
          </a:p>
          <a:p>
            <a:pPr marL="0" lvl="1" indent="457200">
              <a:lnSpc>
                <a:spcPct val="90000"/>
              </a:lnSpc>
              <a:buSzTx/>
              <a:buFont typeface="Wingdings 3"/>
              <a:buNone/>
              <a:defRPr sz="2500"/>
            </a:pPr>
            <a:r>
              <a:t>build: ./dockerfile/nginx/.</a:t>
            </a:r>
          </a:p>
          <a:p>
            <a:pPr marL="0" lvl="1" indent="457200">
              <a:lnSpc>
                <a:spcPct val="90000"/>
              </a:lnSpc>
              <a:buSzTx/>
              <a:buFont typeface="Wingdings 3"/>
              <a:buNone/>
              <a:defRPr sz="2500"/>
            </a:pPr>
            <a:r>
              <a:t>volumes:</a:t>
            </a:r>
          </a:p>
          <a:p>
            <a:pPr marL="0" lvl="1" indent="457200">
              <a:lnSpc>
                <a:spcPct val="90000"/>
              </a:lnSpc>
              <a:buSzTx/>
              <a:buFont typeface="Wingdings 3"/>
              <a:buNone/>
              <a:defRPr sz="2500"/>
            </a:pPr>
            <a:r>
              <a:t>  - ./dockerfile/nginx/web:/usr/share/nginx/html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  <a:defRPr sz="2900"/>
            </a:pPr>
            <a:r>
              <a:t>    ports: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  <a:defRPr sz="2900"/>
            </a:pPr>
            <a:r>
              <a:t>      - "80:80"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  <a:defRPr sz="2900"/>
            </a:pPr>
            <a:r>
              <a:t>      - "443:443"</a:t>
            </a:r>
          </a:p>
        </p:txBody>
      </p:sp>
      <p:sp>
        <p:nvSpPr>
          <p:cNvPr id="619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sp>
        <p:nvSpPr>
          <p:cNvPr id="618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Compose db</a:t>
            </a:r>
          </a:p>
        </p:txBody>
      </p:sp>
      <p:sp>
        <p:nvSpPr>
          <p:cNvPr id="622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 3"/>
              <a:buNone/>
            </a:pPr>
            <a:r>
              <a:t>db:</a:t>
            </a:r>
          </a:p>
          <a:p>
            <a:pPr marL="0" lvl="1" indent="457200">
              <a:buSzTx/>
              <a:buFont typeface="Wingdings 3"/>
              <a:buNone/>
              <a:defRPr sz="2800"/>
            </a:pPr>
            <a:r>
              <a:t>container_name: postgresql</a:t>
            </a:r>
          </a:p>
          <a:p>
            <a:pPr marL="0" lvl="1" indent="457200">
              <a:buSzTx/>
              <a:buFont typeface="Wingdings 3"/>
              <a:buNone/>
              <a:defRPr sz="2800"/>
            </a:pPr>
            <a:r>
              <a:t>image: postgres</a:t>
            </a:r>
          </a:p>
          <a:p>
            <a:pPr marL="0" lvl="1" indent="457200">
              <a:buSzTx/>
              <a:buFont typeface="Wingdings 3"/>
              <a:buNone/>
              <a:defRPr sz="2800"/>
            </a:pPr>
            <a:r>
              <a:t>ports:</a:t>
            </a:r>
          </a:p>
          <a:p>
            <a:pPr marL="0" lvl="1" indent="457200">
              <a:buSzTx/>
              <a:buFont typeface="Wingdings 3"/>
              <a:buNone/>
              <a:defRPr sz="2800"/>
            </a:pPr>
            <a:r>
              <a:t>  - "5432:5432"</a:t>
            </a:r>
          </a:p>
          <a:p>
            <a:pPr marL="0" indent="0">
              <a:buSzTx/>
              <a:buFont typeface="Wingdings 3"/>
              <a:buNone/>
            </a:pPr>
            <a:r>
              <a:t>    volumes:</a:t>
            </a:r>
          </a:p>
          <a:p>
            <a:pPr marL="0" indent="0">
              <a:buSzTx/>
              <a:buFont typeface="Wingdings 3"/>
              <a:buNone/>
            </a:pPr>
            <a:r>
              <a:t>      - ./pg-data:/var/lib/postgresql/data</a:t>
            </a:r>
          </a:p>
        </p:txBody>
      </p:sp>
      <p:sp>
        <p:nvSpPr>
          <p:cNvPr id="624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  <p:sp>
        <p:nvSpPr>
          <p:cNvPr id="623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Compose app</a:t>
            </a:r>
          </a:p>
        </p:txBody>
      </p:sp>
      <p:sp>
        <p:nvSpPr>
          <p:cNvPr id="627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app: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container_name: flask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build: ./dockerfile/flask-api/.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ports: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  - "10009:10009"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depends_on:</a:t>
            </a:r>
          </a:p>
          <a:p>
            <a:pPr marL="0" indent="0">
              <a:lnSpc>
                <a:spcPct val="90000"/>
              </a:lnSpc>
              <a:buSzTx/>
              <a:buFont typeface="Wingdings 3"/>
              <a:buNone/>
            </a:pPr>
            <a:r>
              <a:t>    - db</a:t>
            </a:r>
          </a:p>
        </p:txBody>
      </p:sp>
      <p:sp>
        <p:nvSpPr>
          <p:cNvPr id="629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sp>
        <p:nvSpPr>
          <p:cNvPr id="628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Docer-compose command -1</a:t>
            </a:r>
          </a:p>
        </p:txBody>
      </p:sp>
      <p:sp>
        <p:nvSpPr>
          <p:cNvPr id="632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docker-compose build</a:t>
            </a:r>
          </a:p>
          <a:p>
            <a:pPr marL="742950" lvl="1" indent="-285750">
              <a:defRPr sz="28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建立</a:t>
            </a:r>
            <a:r>
              <a:t>docker-compose image</a:t>
            </a:r>
          </a:p>
        </p:txBody>
      </p:sp>
      <p:sp>
        <p:nvSpPr>
          <p:cNvPr id="634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633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pic>
        <p:nvPicPr>
          <p:cNvPr id="635" name="圖片 5" descr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43" y="1642965"/>
            <a:ext cx="5849257" cy="52023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Docer-compose command -2</a:t>
            </a:r>
          </a:p>
        </p:txBody>
      </p:sp>
      <p:sp>
        <p:nvSpPr>
          <p:cNvPr id="638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啟動</a:t>
            </a:r>
            <a:r>
              <a:rPr dirty="0"/>
              <a:t> Services</a:t>
            </a:r>
          </a:p>
          <a:p>
            <a:pPr marL="742950" lvl="1" indent="-285750">
              <a:defRPr sz="2800"/>
            </a:pPr>
            <a:r>
              <a:rPr dirty="0"/>
              <a:t>docker-compose up: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終端執行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marL="742950" lvl="1" indent="-285750">
              <a:defRPr sz="2800"/>
            </a:pPr>
            <a:r>
              <a:rPr dirty="0"/>
              <a:t>docker-compose up </a:t>
            </a:r>
            <a:r>
              <a:rPr lang="en-US" altLang="zh-TW" dirty="0"/>
              <a:t>-</a:t>
            </a:r>
            <a:r>
              <a:rPr dirty="0"/>
              <a:t>d: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在背景執行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40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  <p:sp>
        <p:nvSpPr>
          <p:cNvPr id="639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pic>
        <p:nvPicPr>
          <p:cNvPr id="641" name="圖片 5" descr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753696"/>
            <a:ext cx="8373452" cy="31043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Docer-compose command -3</a:t>
            </a:r>
          </a:p>
        </p:txBody>
      </p:sp>
      <p:sp>
        <p:nvSpPr>
          <p:cNvPr id="644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docker-compose </a:t>
            </a:r>
            <a:r>
              <a:rPr dirty="0" err="1"/>
              <a:t>ps</a:t>
            </a:r>
            <a:endParaRPr dirty="0"/>
          </a:p>
          <a:p>
            <a:pPr marL="742950" lvl="1" indent="-285750">
              <a:defRPr sz="2800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列出執行中的</a:t>
            </a:r>
            <a:r>
              <a:rPr dirty="0" err="1"/>
              <a:t>process</a:t>
            </a:r>
            <a:endParaRPr dirty="0"/>
          </a:p>
          <a:p>
            <a:endParaRPr dirty="0"/>
          </a:p>
          <a:p>
            <a:pPr marL="0" indent="0">
              <a:buNone/>
            </a:pPr>
            <a:endParaRPr lang="en-US" dirty="0"/>
          </a:p>
          <a:p>
            <a:r>
              <a:rPr dirty="0"/>
              <a:t>docker-compose down</a:t>
            </a:r>
          </a:p>
          <a:p>
            <a:pPr marL="742950" lvl="1" indent="-285750">
              <a:defRPr sz="2800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停止並刪除</a:t>
            </a:r>
            <a:r>
              <a:rPr dirty="0"/>
              <a:t> Services</a:t>
            </a:r>
          </a:p>
        </p:txBody>
      </p:sp>
      <p:sp>
        <p:nvSpPr>
          <p:cNvPr id="646" name="投影片編號版面配置區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57</a:t>
            </a:fld>
            <a:endParaRPr/>
          </a:p>
        </p:txBody>
      </p:sp>
      <p:sp>
        <p:nvSpPr>
          <p:cNvPr id="645" name="日期版面配置區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pic>
        <p:nvPicPr>
          <p:cNvPr id="647" name="圖片 5" descr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261" y="5278801"/>
            <a:ext cx="7453477" cy="1172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圖片 6" descr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596" y="3004913"/>
            <a:ext cx="8502375" cy="1287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圖片 10" descr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31" y="2036442"/>
            <a:ext cx="4157084" cy="4143321"/>
          </a:xfrm>
          <a:prstGeom prst="rect">
            <a:avLst/>
          </a:prstGeom>
          <a:ln w="12700">
            <a:miter lim="400000"/>
          </a:ln>
        </p:spPr>
      </p:pic>
      <p:sp>
        <p:nvSpPr>
          <p:cNvPr id="1075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763">
              <a:defRPr sz="3654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附錄</a:t>
            </a:r>
            <a:r>
              <a:rPr dirty="0" err="1"/>
              <a:t>A</a:t>
            </a:r>
            <a:r>
              <a:rPr dirty="0"/>
              <a:t>: window login to cloud VM by putty –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下載</a:t>
            </a:r>
            <a:r>
              <a:rPr dirty="0" err="1"/>
              <a:t>Putty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 ，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填入</a:t>
            </a:r>
            <a:r>
              <a:rPr dirty="0" err="1"/>
              <a:t>id@ip</a:t>
            </a:r>
            <a:endParaRPr dirty="0"/>
          </a:p>
        </p:txBody>
      </p:sp>
      <p:sp>
        <p:nvSpPr>
          <p:cNvPr id="1077" name="投影片編號預留位置 4"/>
          <p:cNvSpPr txBox="1">
            <a:spLocks noGrp="1"/>
          </p:cNvSpPr>
          <p:nvPr>
            <p:ph type="sldNum" sz="quarter" idx="2"/>
          </p:nvPr>
        </p:nvSpPr>
        <p:spPr>
          <a:xfrm>
            <a:off x="10439846" y="565575"/>
            <a:ext cx="663586" cy="497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1076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sp>
        <p:nvSpPr>
          <p:cNvPr id="1078" name="向右箭號 5"/>
          <p:cNvSpPr/>
          <p:nvPr/>
        </p:nvSpPr>
        <p:spPr>
          <a:xfrm>
            <a:off x="2920655" y="2572571"/>
            <a:ext cx="631180" cy="1132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9" name="向右箭號 6"/>
          <p:cNvSpPr/>
          <p:nvPr/>
        </p:nvSpPr>
        <p:spPr>
          <a:xfrm>
            <a:off x="4369129" y="3130920"/>
            <a:ext cx="631180" cy="1132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763">
              <a:defRPr sz="3654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附錄</a:t>
            </a:r>
            <a:r>
              <a:rPr dirty="0" err="1"/>
              <a:t>A</a:t>
            </a:r>
            <a:r>
              <a:rPr dirty="0"/>
              <a:t>: window login to cloud VM by putty –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左邊</a:t>
            </a:r>
            <a:r>
              <a:rPr dirty="0" err="1"/>
              <a:t>Connectopn</a:t>
            </a:r>
            <a:r>
              <a:rPr dirty="0"/>
              <a:t>/SSH/Auth</a:t>
            </a:r>
          </a:p>
        </p:txBody>
      </p:sp>
      <p:sp>
        <p:nvSpPr>
          <p:cNvPr id="1084" name="投影片編號預留位置 4"/>
          <p:cNvSpPr txBox="1">
            <a:spLocks noGrp="1"/>
          </p:cNvSpPr>
          <p:nvPr>
            <p:ph type="sldNum" sz="quarter" idx="2"/>
          </p:nvPr>
        </p:nvSpPr>
        <p:spPr>
          <a:xfrm>
            <a:off x="10439846" y="565575"/>
            <a:ext cx="663586" cy="497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  <p:pic>
        <p:nvPicPr>
          <p:cNvPr id="1082" name="內容版面配置區 6" descr="內容版面配置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007" y="2052638"/>
            <a:ext cx="4195763" cy="4195763"/>
          </a:xfrm>
          <a:prstGeom prst="rect">
            <a:avLst/>
          </a:prstGeom>
          <a:ln w="12700">
            <a:miter lim="400000"/>
          </a:ln>
        </p:spPr>
      </p:pic>
      <p:sp>
        <p:nvSpPr>
          <p:cNvPr id="1083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sp>
        <p:nvSpPr>
          <p:cNvPr id="1085" name="向右箭號 5"/>
          <p:cNvSpPr/>
          <p:nvPr/>
        </p:nvSpPr>
        <p:spPr>
          <a:xfrm>
            <a:off x="2888287" y="4215253"/>
            <a:ext cx="631180" cy="1132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6" name="向右箭號 7"/>
          <p:cNvSpPr/>
          <p:nvPr/>
        </p:nvSpPr>
        <p:spPr>
          <a:xfrm>
            <a:off x="3042604" y="4891463"/>
            <a:ext cx="631180" cy="1132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7" name="向右箭號 9"/>
          <p:cNvSpPr/>
          <p:nvPr/>
        </p:nvSpPr>
        <p:spPr>
          <a:xfrm>
            <a:off x="3163416" y="5454384"/>
            <a:ext cx="631180" cy="1132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標題 1"/>
          <p:cNvSpPr txBox="1">
            <a:spLocks noGrp="1"/>
          </p:cNvSpPr>
          <p:nvPr>
            <p:ph type="title"/>
          </p:nvPr>
        </p:nvSpPr>
        <p:spPr>
          <a:xfrm>
            <a:off x="646111" y="465418"/>
            <a:ext cx="9404723" cy="1400531"/>
          </a:xfrm>
          <a:prstGeom prst="rect">
            <a:avLst/>
          </a:prstGeom>
        </p:spPr>
        <p:txBody>
          <a:bodyPr/>
          <a:lstStyle/>
          <a:p>
            <a:r>
              <a:t>Container </a:t>
            </a:r>
          </a:p>
        </p:txBody>
      </p:sp>
      <p:sp>
        <p:nvSpPr>
          <p:cNvPr id="397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>
                <a:latin typeface="+mj-lt"/>
                <a:ea typeface="+mj-ea"/>
                <a:cs typeface="+mj-cs"/>
                <a:sym typeface="Helvetica"/>
              </a:rPr>
              <a:t>作業系統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層虛擬化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/>
              <a:t>Container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共用</a:t>
            </a:r>
            <a:r>
              <a:rPr dirty="0" err="1"/>
              <a:t>Linux</a:t>
            </a:r>
            <a:r>
              <a:rPr dirty="0"/>
              <a:t> kernel </a:t>
            </a:r>
          </a:p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每個</a:t>
            </a:r>
            <a:r>
              <a:rPr dirty="0" err="1"/>
              <a:t>Container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獨立執行緒</a:t>
            </a:r>
            <a:r>
              <a:rPr dirty="0"/>
              <a:t>(process) </a:t>
            </a:r>
          </a:p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秒級部署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/>
              <a:t>container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無法橫跨機器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r>
              <a:rPr dirty="0" err="1">
                <a:latin typeface="+mj-lt"/>
                <a:ea typeface="+mj-ea"/>
                <a:cs typeface="+mj-cs"/>
                <a:sym typeface="Helvetica"/>
              </a:rPr>
              <a:t>在</a:t>
            </a:r>
            <a:r>
              <a:rPr dirty="0" err="1"/>
              <a:t>linux</a:t>
            </a:r>
            <a:r>
              <a:rPr dirty="0"/>
              <a:t> kernel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層隔離各</a:t>
            </a:r>
            <a:r>
              <a:rPr dirty="0" err="1"/>
              <a:t>container</a:t>
            </a:r>
            <a:r>
              <a:rPr dirty="0"/>
              <a:t> </a:t>
            </a:r>
          </a:p>
        </p:txBody>
      </p:sp>
      <p:sp>
        <p:nvSpPr>
          <p:cNvPr id="399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398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763">
              <a:defRPr sz="3654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附錄</a:t>
            </a:r>
            <a:r>
              <a:rPr dirty="0" err="1"/>
              <a:t>A</a:t>
            </a:r>
            <a:r>
              <a:rPr dirty="0"/>
              <a:t>: window login to cloud VM by putty – 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選擇</a:t>
            </a:r>
            <a:r>
              <a:rPr dirty="0"/>
              <a:t>k8s.ppk</a:t>
            </a:r>
          </a:p>
        </p:txBody>
      </p:sp>
      <p:sp>
        <p:nvSpPr>
          <p:cNvPr id="1101" name="投影片編號預留位置 4"/>
          <p:cNvSpPr txBox="1">
            <a:spLocks noGrp="1"/>
          </p:cNvSpPr>
          <p:nvPr>
            <p:ph type="sldNum" sz="quarter" idx="2"/>
          </p:nvPr>
        </p:nvSpPr>
        <p:spPr>
          <a:xfrm>
            <a:off x="10439846" y="565575"/>
            <a:ext cx="663586" cy="497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pic>
        <p:nvPicPr>
          <p:cNvPr id="1099" name="內容版面配置區 6" descr="內容版面配置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412" y="2052638"/>
            <a:ext cx="5554953" cy="4195763"/>
          </a:xfrm>
          <a:prstGeom prst="rect">
            <a:avLst/>
          </a:prstGeom>
          <a:ln w="12700">
            <a:miter lim="400000"/>
          </a:ln>
        </p:spPr>
      </p:pic>
      <p:sp>
        <p:nvSpPr>
          <p:cNvPr id="1100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763">
              <a:defRPr sz="3654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附錄</a:t>
            </a:r>
            <a:r>
              <a:rPr dirty="0" err="1"/>
              <a:t>A</a:t>
            </a:r>
            <a:r>
              <a:rPr dirty="0"/>
              <a:t>: window login to cloud VM by putty –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選擇</a:t>
            </a:r>
            <a:r>
              <a:rPr dirty="0" err="1"/>
              <a:t>Private</a:t>
            </a:r>
            <a:r>
              <a:rPr dirty="0"/>
              <a:t> key file auth</a:t>
            </a:r>
          </a:p>
        </p:txBody>
      </p:sp>
      <p:sp>
        <p:nvSpPr>
          <p:cNvPr id="1092" name="投影片編號預留位置 4"/>
          <p:cNvSpPr txBox="1">
            <a:spLocks noGrp="1"/>
          </p:cNvSpPr>
          <p:nvPr>
            <p:ph type="sldNum" sz="quarter" idx="2"/>
          </p:nvPr>
        </p:nvSpPr>
        <p:spPr>
          <a:xfrm>
            <a:off x="10439846" y="565575"/>
            <a:ext cx="663586" cy="497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pic>
        <p:nvPicPr>
          <p:cNvPr id="1090" name="內容版面配置區 6" descr="內容版面配置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007" y="2052638"/>
            <a:ext cx="4195763" cy="4195763"/>
          </a:xfrm>
          <a:prstGeom prst="rect">
            <a:avLst/>
          </a:prstGeom>
          <a:ln w="12700">
            <a:miter lim="400000"/>
          </a:ln>
        </p:spPr>
      </p:pic>
      <p:sp>
        <p:nvSpPr>
          <p:cNvPr id="1091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  <p:sp>
        <p:nvSpPr>
          <p:cNvPr id="1093" name="向右箭號 5"/>
          <p:cNvSpPr/>
          <p:nvPr/>
        </p:nvSpPr>
        <p:spPr>
          <a:xfrm>
            <a:off x="4385312" y="4773603"/>
            <a:ext cx="631180" cy="1132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4" name="向右箭號 7"/>
          <p:cNvSpPr/>
          <p:nvPr/>
        </p:nvSpPr>
        <p:spPr>
          <a:xfrm>
            <a:off x="2928747" y="4215253"/>
            <a:ext cx="631180" cy="1132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5" name="向右箭號 8"/>
          <p:cNvSpPr/>
          <p:nvPr/>
        </p:nvSpPr>
        <p:spPr>
          <a:xfrm>
            <a:off x="3042036" y="4902379"/>
            <a:ext cx="631180" cy="1132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6" name="向右箭號 9"/>
          <p:cNvSpPr/>
          <p:nvPr/>
        </p:nvSpPr>
        <p:spPr>
          <a:xfrm>
            <a:off x="3163416" y="5445219"/>
            <a:ext cx="631180" cy="11329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800F0E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97763">
              <a:defRPr sz="3654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附錄</a:t>
            </a:r>
            <a:r>
              <a:rPr dirty="0" err="1"/>
              <a:t>A</a:t>
            </a:r>
            <a:r>
              <a:rPr dirty="0"/>
              <a:t>: window login to cloud VM by putty –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即可登入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06" name="投影片編號預留位置 4"/>
          <p:cNvSpPr txBox="1">
            <a:spLocks noGrp="1"/>
          </p:cNvSpPr>
          <p:nvPr>
            <p:ph type="sldNum" sz="quarter" idx="2"/>
          </p:nvPr>
        </p:nvSpPr>
        <p:spPr>
          <a:xfrm>
            <a:off x="10439846" y="565575"/>
            <a:ext cx="663586" cy="4978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pic>
        <p:nvPicPr>
          <p:cNvPr id="1104" name="內容版面配置區 6" descr="內容版面配置區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2321718"/>
            <a:ext cx="6286501" cy="3657601"/>
          </a:xfrm>
          <a:prstGeom prst="rect">
            <a:avLst/>
          </a:prstGeom>
          <a:ln w="12700">
            <a:miter lim="400000"/>
          </a:ln>
        </p:spPr>
      </p:pic>
      <p:sp>
        <p:nvSpPr>
          <p:cNvPr id="1105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 vs. Virtual Machine -1</a:t>
            </a:r>
          </a:p>
        </p:txBody>
      </p:sp>
      <p:sp>
        <p:nvSpPr>
          <p:cNvPr id="405" name="投影片編號預留位置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402" name="內容版面配置區 4" descr="內容版面配置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2403930"/>
            <a:ext cx="8947151" cy="3493178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文字方塊 5"/>
          <p:cNvSpPr txBox="1"/>
          <p:nvPr/>
        </p:nvSpPr>
        <p:spPr>
          <a:xfrm>
            <a:off x="1036320" y="6096000"/>
            <a:ext cx="9494520" cy="408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圖片來源：</a:t>
            </a:r>
            <a:r>
              <a:t>https://www.docker.com/what-container</a:t>
            </a:r>
          </a:p>
        </p:txBody>
      </p:sp>
      <p:sp>
        <p:nvSpPr>
          <p:cNvPr id="404" name="日期預留位置 2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Container vs. Virtual Machine -2</a:t>
            </a:r>
          </a:p>
        </p:txBody>
      </p:sp>
      <p:sp>
        <p:nvSpPr>
          <p:cNvPr id="41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15468" indent="-315468" defTabSz="420623">
              <a:spcBef>
                <a:spcPts val="900"/>
              </a:spcBef>
              <a:defRPr sz="2944"/>
            </a:pPr>
            <a:r>
              <a:rPr dirty="0"/>
              <a:t>Container vs VM</a:t>
            </a:r>
          </a:p>
          <a:p>
            <a:pPr marL="683513" lvl="1" indent="-262890" defTabSz="420623">
              <a:spcBef>
                <a:spcPts val="900"/>
              </a:spcBef>
              <a:defRPr sz="2576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效率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marL="1051560" lvl="2" indent="-210311" defTabSz="420623">
              <a:spcBef>
                <a:spcPts val="900"/>
              </a:spcBef>
              <a:defRPr sz="2208"/>
            </a:pPr>
            <a:r>
              <a:rPr dirty="0"/>
              <a:t>Container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少了</a:t>
            </a:r>
            <a:r>
              <a:rPr dirty="0" err="1"/>
              <a:t>Guest</a:t>
            </a:r>
            <a:r>
              <a:rPr dirty="0"/>
              <a:t> OS 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與 </a:t>
            </a:r>
            <a:r>
              <a:rPr dirty="0" err="1"/>
              <a:t>Hypervisior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層，啟動時效率較高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。</a:t>
            </a:r>
          </a:p>
          <a:p>
            <a:pPr marL="683513" lvl="1" indent="-262890" defTabSz="420623">
              <a:spcBef>
                <a:spcPts val="900"/>
              </a:spcBef>
              <a:defRPr sz="2576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效能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marL="1051560" lvl="2" indent="-210311" defTabSz="420623">
              <a:spcBef>
                <a:spcPts val="900"/>
              </a:spcBef>
              <a:defRPr sz="2208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執行緒都在</a:t>
            </a:r>
            <a:r>
              <a:rPr dirty="0" err="1"/>
              <a:t>linux</a:t>
            </a:r>
            <a:r>
              <a:rPr dirty="0"/>
              <a:t> </a:t>
            </a:r>
            <a:r>
              <a:rPr dirty="0" err="1"/>
              <a:t>kernel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上，效能相差不大</a:t>
            </a:r>
            <a:r>
              <a:rPr dirty="0">
                <a:latin typeface="+mj-lt"/>
                <a:ea typeface="+mj-ea"/>
                <a:cs typeface="+mj-cs"/>
                <a:sym typeface="Helvetica"/>
              </a:rPr>
              <a:t>。</a:t>
            </a:r>
          </a:p>
          <a:p>
            <a:pPr marL="683513" lvl="1" indent="-262890" defTabSz="420623">
              <a:spcBef>
                <a:spcPts val="900"/>
              </a:spcBef>
              <a:defRPr sz="2576"/>
            </a:pPr>
            <a:r>
              <a:rPr dirty="0" err="1">
                <a:latin typeface="+mj-lt"/>
                <a:ea typeface="+mj-ea"/>
                <a:cs typeface="+mj-cs"/>
                <a:sym typeface="Helvetica"/>
              </a:rPr>
              <a:t>安全性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  <a:p>
            <a:pPr marL="1051560" lvl="2" indent="-210311" defTabSz="420623">
              <a:spcBef>
                <a:spcPts val="900"/>
              </a:spcBef>
              <a:defRPr sz="2208"/>
            </a:pPr>
            <a:r>
              <a:rPr dirty="0"/>
              <a:t>Container 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共用</a:t>
            </a:r>
            <a:r>
              <a:rPr dirty="0" err="1"/>
              <a:t>Linux</a:t>
            </a:r>
            <a:r>
              <a:rPr dirty="0"/>
              <a:t> </a:t>
            </a:r>
            <a:r>
              <a:rPr dirty="0" err="1"/>
              <a:t>kernel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，安全性不比</a:t>
            </a:r>
            <a:r>
              <a:rPr dirty="0" err="1"/>
              <a:t>VM</a:t>
            </a:r>
            <a:r>
              <a:rPr dirty="0" err="1">
                <a:latin typeface="+mj-lt"/>
                <a:ea typeface="+mj-ea"/>
                <a:cs typeface="+mj-cs"/>
                <a:sym typeface="Helvetica"/>
              </a:rPr>
              <a:t>高</a:t>
            </a:r>
            <a:endParaRPr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12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411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Docker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與</a:t>
            </a:r>
            <a:r>
              <a:t>Kubernetes</a:t>
            </a:r>
          </a:p>
        </p:txBody>
      </p:sp>
      <p:sp>
        <p:nvSpPr>
          <p:cNvPr id="415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latin typeface="+mj-lt"/>
                <a:ea typeface="+mj-ea"/>
                <a:cs typeface="+mj-cs"/>
                <a:sym typeface="Helvetica"/>
              </a:rPr>
              <a:t>命名規則：</a:t>
            </a:r>
          </a:p>
          <a:p>
            <a:pPr marL="742950" lvl="1" indent="-285750">
              <a:defRPr sz="2800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全英文小寫與</a:t>
            </a:r>
            <a:r>
              <a:t>”-”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，勿大寫或其他特殊符號</a:t>
            </a:r>
          </a:p>
          <a:p>
            <a:pPr marL="742950" lvl="1" indent="-285750">
              <a:defRPr sz="2800"/>
            </a:pPr>
            <a:r>
              <a:t>Ex: test-website</a:t>
            </a:r>
          </a:p>
          <a:p>
            <a:r>
              <a:rPr>
                <a:latin typeface="+mj-lt"/>
                <a:ea typeface="+mj-ea"/>
                <a:cs typeface="+mj-cs"/>
                <a:sym typeface="Helvetica"/>
              </a:rPr>
              <a:t>縮寫</a:t>
            </a:r>
          </a:p>
          <a:p>
            <a:pPr marL="742950" lvl="1" indent="-285750">
              <a:defRPr sz="2800"/>
            </a:pPr>
            <a:r>
              <a:t>Kubernetes</a:t>
            </a:r>
          </a:p>
          <a:p>
            <a:pPr marL="1143000" lvl="2" indent="-228600">
              <a:defRPr sz="2400"/>
            </a:pPr>
            <a:r>
              <a:t>K8S</a:t>
            </a:r>
          </a:p>
        </p:txBody>
      </p:sp>
      <p:sp>
        <p:nvSpPr>
          <p:cNvPr id="417" name="投影片編號預留位置 4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416" name="日期預留位置 3"/>
          <p:cNvSpPr txBox="1"/>
          <p:nvPr/>
        </p:nvSpPr>
        <p:spPr>
          <a:xfrm rot="5400000">
            <a:off x="10231838" y="1821180"/>
            <a:ext cx="899160" cy="243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100">
                <a:solidFill>
                  <a:srgbClr val="FFFFFF">
                    <a:alpha val="60000"/>
                  </a:srgbClr>
                </a:solidFill>
              </a:defRPr>
            </a:lvl1pPr>
          </a:lstStyle>
          <a:p>
            <a:r>
              <a:t>2021/4/21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離子">
  <a:themeElements>
    <a:clrScheme name="離子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FF"/>
      </a:hlink>
      <a:folHlink>
        <a:srgbClr val="FF00FF"/>
      </a:folHlink>
    </a:clrScheme>
    <a:fontScheme name="離子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rnd">
          <a:solidFill>
            <a:schemeClr val="accent1"/>
          </a:solidFill>
          <a:prstDash val="solid"/>
          <a:round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rnd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9463</TotalTime>
  <Words>2357</Words>
  <Application>Microsoft Macintosh PowerPoint</Application>
  <PresentationFormat>寬螢幕</PresentationFormat>
  <Paragraphs>509</Paragraphs>
  <Slides>62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Helvetica</vt:lpstr>
      <vt:lpstr>Wingdings 3</vt:lpstr>
      <vt:lpstr>Office 佈景主題</vt:lpstr>
      <vt:lpstr>Docker容器技術開發實務班</vt:lpstr>
      <vt:lpstr>Outlook</vt:lpstr>
      <vt:lpstr>課程資源</vt:lpstr>
      <vt:lpstr>ssh 登入</vt:lpstr>
      <vt:lpstr>Docker </vt:lpstr>
      <vt:lpstr>Container </vt:lpstr>
      <vt:lpstr>Container vs. Virtual Machine -1</vt:lpstr>
      <vt:lpstr>Container vs. Virtual Machine -2</vt:lpstr>
      <vt:lpstr>Docker 與Kubernetes</vt:lpstr>
      <vt:lpstr>Container 製作流程</vt:lpstr>
      <vt:lpstr>Docker 元件 -1</vt:lpstr>
      <vt:lpstr>Docker image堆疊</vt:lpstr>
      <vt:lpstr>Docker 元件 -2</vt:lpstr>
      <vt:lpstr>Can Windows 10 run Docker?</vt:lpstr>
      <vt:lpstr>Use VM on you docker development environmets</vt:lpstr>
      <vt:lpstr>Dockerfile Keyword -1</vt:lpstr>
      <vt:lpstr>Dockerfile Keyword -2</vt:lpstr>
      <vt:lpstr>Dockerfile Keyword</vt:lpstr>
      <vt:lpstr>Dockerfile Keyword -3</vt:lpstr>
      <vt:lpstr>Dockerfile Keyword -4</vt:lpstr>
      <vt:lpstr>Dockerfile Keyword -5</vt:lpstr>
      <vt:lpstr>Dockerfile Keyword -6</vt:lpstr>
      <vt:lpstr>Dockerfile Keyword -7</vt:lpstr>
      <vt:lpstr>Dockerfile Keyword -8</vt:lpstr>
      <vt:lpstr>Python Flask API Dockerfile 比較</vt:lpstr>
      <vt:lpstr>Java-tomcat Dockerfile</vt:lpstr>
      <vt:lpstr>Java-tomcat build and run </vt:lpstr>
      <vt:lpstr>Dockerfile Multi-stage (docker 17.05以後版本)</vt:lpstr>
      <vt:lpstr>自己build Dockerfile: Java Spring with gradle</vt:lpstr>
      <vt:lpstr>Build Java Spring </vt:lpstr>
      <vt:lpstr>Run Java spring</vt:lpstr>
      <vt:lpstr>驗證 Java Spring</vt:lpstr>
      <vt:lpstr>自己build Dockerfile: VueJS</vt:lpstr>
      <vt:lpstr>自己build: 產生image</vt:lpstr>
      <vt:lpstr>Docker image -1</vt:lpstr>
      <vt:lpstr>Docker image -2</vt:lpstr>
      <vt:lpstr>Docker image -4</vt:lpstr>
      <vt:lpstr>Docker process -1</vt:lpstr>
      <vt:lpstr>Docker run 參數介紹</vt:lpstr>
      <vt:lpstr>Docker process -2</vt:lpstr>
      <vt:lpstr>Docker image -2</vt:lpstr>
      <vt:lpstr>Docker process – 除錯</vt:lpstr>
      <vt:lpstr>Docker network - None</vt:lpstr>
      <vt:lpstr>Docker network – Container 1</vt:lpstr>
      <vt:lpstr>Docker network – Container 2</vt:lpstr>
      <vt:lpstr>Docker network – Host -1</vt:lpstr>
      <vt:lpstr>Docker network – Host -2</vt:lpstr>
      <vt:lpstr>Docker network – Bridge(default)</vt:lpstr>
      <vt:lpstr>4. Docker Compose</vt:lpstr>
      <vt:lpstr>Docker Compose</vt:lpstr>
      <vt:lpstr>PowerPoint 簡報</vt:lpstr>
      <vt:lpstr>Docker Compose Web</vt:lpstr>
      <vt:lpstr>Docker Compose db</vt:lpstr>
      <vt:lpstr>Docker Compose app</vt:lpstr>
      <vt:lpstr>Docer-compose command -1</vt:lpstr>
      <vt:lpstr>Docer-compose command -2</vt:lpstr>
      <vt:lpstr>Docer-compose command -3</vt:lpstr>
      <vt:lpstr>附錄A: window login to cloud VM by putty – 下載Putty ，填入id@ip</vt:lpstr>
      <vt:lpstr>附錄A: window login to cloud VM by putty – 左邊Connectopn/SSH/Auth</vt:lpstr>
      <vt:lpstr>附錄A: window login to cloud VM by putty – 選擇k8s.ppk</vt:lpstr>
      <vt:lpstr>附錄A: window login to cloud VM by putty – 選擇Private key file auth</vt:lpstr>
      <vt:lpstr>附錄A: window login to cloud VM by putty – 即可登入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DevOps: Jenkins 搭配Docker 持續整合實務</dc:title>
  <cp:lastModifiedBy>育緯 周</cp:lastModifiedBy>
  <cp:revision>120</cp:revision>
  <dcterms:modified xsi:type="dcterms:W3CDTF">2022-12-16T03:14:44Z</dcterms:modified>
</cp:coreProperties>
</file>