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3" r:id="rId2"/>
  </p:sldMasterIdLst>
  <p:notesMasterIdLst>
    <p:notesMasterId r:id="rId63"/>
  </p:notesMasterIdLst>
  <p:handoutMasterIdLst>
    <p:handoutMasterId r:id="rId64"/>
  </p:handoutMasterIdLst>
  <p:sldIdLst>
    <p:sldId id="325" r:id="rId3"/>
    <p:sldId id="263" r:id="rId4"/>
    <p:sldId id="311" r:id="rId5"/>
    <p:sldId id="264" r:id="rId6"/>
    <p:sldId id="265" r:id="rId7"/>
    <p:sldId id="312" r:id="rId8"/>
    <p:sldId id="266" r:id="rId9"/>
    <p:sldId id="270" r:id="rId10"/>
    <p:sldId id="316" r:id="rId11"/>
    <p:sldId id="271" r:id="rId12"/>
    <p:sldId id="317" r:id="rId13"/>
    <p:sldId id="320" r:id="rId14"/>
    <p:sldId id="296" r:id="rId15"/>
    <p:sldId id="278" r:id="rId16"/>
    <p:sldId id="279" r:id="rId17"/>
    <p:sldId id="282" r:id="rId18"/>
    <p:sldId id="283" r:id="rId19"/>
    <p:sldId id="299" r:id="rId20"/>
    <p:sldId id="285" r:id="rId21"/>
    <p:sldId id="286" r:id="rId22"/>
    <p:sldId id="288" r:id="rId23"/>
    <p:sldId id="289" r:id="rId24"/>
    <p:sldId id="301" r:id="rId25"/>
    <p:sldId id="302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3" r:id="rId42"/>
    <p:sldId id="344" r:id="rId43"/>
    <p:sldId id="345" r:id="rId44"/>
    <p:sldId id="350" r:id="rId45"/>
    <p:sldId id="351" r:id="rId46"/>
    <p:sldId id="352" r:id="rId47"/>
    <p:sldId id="353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CC00"/>
    <a:srgbClr val="99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AD0B536-A027-43B5-B9B0-B27A15EA32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E69C43D-C232-4A87-A70E-878A982941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113149D-A7BE-4D46-B4B9-8874CB75B3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B4DEACF7-EB18-4B81-A977-E83F786F87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CA1C03D2-B374-47C3-B134-B93F352EF8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0370B122-6B31-4746-BF84-36312EB03B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291970F4-1B01-46DF-A518-6F23FC9A6F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337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>
            <a:lvl1pPr algn="r"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79450"/>
            <a:ext cx="4629150" cy="3471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1029">
            <a:extLst>
              <a:ext uri="{FF2B5EF4-FFF2-40B4-BE49-F238E27FC236}">
                <a16:creationId xmlns:a16="http://schemas.microsoft.com/office/drawing/2014/main" id="{554E8ED9-C8D6-4D1D-96B7-93C660E610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376738"/>
            <a:ext cx="5038725" cy="407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0182" name="Rectangle 1030">
            <a:extLst>
              <a:ext uri="{FF2B5EF4-FFF2-40B4-BE49-F238E27FC236}">
                <a16:creationId xmlns:a16="http://schemas.microsoft.com/office/drawing/2014/main" id="{A4D78E93-8994-43D6-AB08-D578E2A80F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3008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b" anchorCtr="0" compatLnSpc="1">
            <a:prstTxWarp prst="textNoShape">
              <a:avLst/>
            </a:prstTxWarp>
          </a:bodyPr>
          <a:lstStyle>
            <a:lvl1pPr defTabSz="904875">
              <a:spcBef>
                <a:spcPct val="50000"/>
              </a:spcBef>
              <a:defRPr sz="1200" b="1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3" name="Rectangle 1031">
            <a:extLst>
              <a:ext uri="{FF2B5EF4-FFF2-40B4-BE49-F238E27FC236}">
                <a16:creationId xmlns:a16="http://schemas.microsoft.com/office/drawing/2014/main" id="{4873B85C-3343-47AE-91A8-B424EB97C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678863"/>
            <a:ext cx="29337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34" tIns="45217" rIns="90434" bIns="45217" numCol="1" anchor="b" anchorCtr="0" compatLnSpc="1">
            <a:prstTxWarp prst="textNoShape">
              <a:avLst/>
            </a:prstTxWarp>
          </a:bodyPr>
          <a:lstStyle>
            <a:lvl1pPr algn="r" defTabSz="904875">
              <a:spcBef>
                <a:spcPct val="50000"/>
              </a:spcBef>
              <a:defRPr sz="1200" b="1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0C8C390-D6A9-4B3E-84C3-9005BF040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rgbClr val="FFFEFA"/>
            </a:gs>
            <a:gs pos="74001">
              <a:srgbClr val="FFF4D1"/>
            </a:gs>
            <a:gs pos="83000">
              <a:srgbClr val="FFF4D1"/>
            </a:gs>
            <a:gs pos="100000">
              <a:srgbClr val="FFF7E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086600" y="6324600"/>
            <a:ext cx="1981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latin typeface="Times New Roman" panose="02020603050405020304" pitchFamily="18" charset="0"/>
              </a:rPr>
              <a:t> 2003 Prentice Hall, Inc.</a:t>
            </a:r>
            <a:br>
              <a:rPr lang="en-US" altLang="en-US" sz="1200">
                <a:latin typeface="Times New Roman" panose="02020603050405020304" pitchFamily="18" charset="0"/>
              </a:rPr>
            </a:br>
            <a:r>
              <a:rPr lang="en-US" altLang="en-US" sz="1200">
                <a:latin typeface="Times New Roman" panose="02020603050405020304" pitchFamily="18" charset="0"/>
              </a:rPr>
              <a:t>All rights reserved.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u="sng">
                <a:solidFill>
                  <a:srgbClr val="000000"/>
                </a:solidFill>
                <a:latin typeface="AvantGarde" pitchFamily="34" charset="0"/>
              </a:rPr>
              <a:t>Outline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086600" y="76200"/>
            <a:ext cx="304800" cy="685800"/>
            <a:chOff x="4032" y="3840"/>
            <a:chExt cx="192" cy="432"/>
          </a:xfrm>
        </p:grpSpPr>
        <p:sp>
          <p:nvSpPr>
            <p:cNvPr id="7" name="AutoShape 5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8" name="AutoShape 6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4032" y="4080"/>
              <a:ext cx="192" cy="192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0A3D5182-3BCA-4F56-8572-1C449792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266248" name="Rectangle 8">
            <a:extLst>
              <a:ext uri="{FF2B5EF4-FFF2-40B4-BE49-F238E27FC236}">
                <a16:creationId xmlns:a16="http://schemas.microsoft.com/office/drawing/2014/main" id="{A5A3956B-4311-467B-982F-D2F561CA9B53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66250" name="Rectangle 10">
            <a:extLst>
              <a:ext uri="{FF2B5EF4-FFF2-40B4-BE49-F238E27FC236}">
                <a16:creationId xmlns:a16="http://schemas.microsoft.com/office/drawing/2014/main" id="{8F8CB530-D5BE-4BF2-BB3B-606A55AFE10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838200"/>
            <a:ext cx="2057400" cy="4800600"/>
          </a:xfrm>
        </p:spPr>
        <p:txBody>
          <a:bodyPr anchor="t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AEE089-C1DB-42A9-BCBA-4CB774E4F6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493463-253B-4AC9-A2ED-E80A0EB0C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76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80AA-FCD1-4F30-ADFA-E31061A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2271D-963A-4F68-8C13-62F3B9883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498D-5FA4-42AE-A3D3-A7468CBCD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EBF7CD-C22B-4C7C-96FC-14A2330DE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31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572C9-D3C4-473A-9D1D-478A0B533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BA9E3-27EB-4CBE-80C7-8EBB8198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674A-5A27-4F1D-96D1-B8D6A7462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310F49-2CA5-4E4E-AAB5-E7C38C419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62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6953-AFBD-43F6-B27E-429629C6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09D19-7437-48A1-BB89-640954C34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E7D9-AB44-4615-B53B-F2EFCB03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EE8E-E456-4408-A846-F59B996B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E750-F91B-4A11-9554-0465BB3F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7CC3BE-669D-4547-BA50-1AA34697B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5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1307-931C-4C63-A886-ECAF6359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D5DB-973B-4E13-9DA6-93BB4D34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6BFF0-94BC-4D46-9485-2C9C2389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32FB-80FD-499A-B390-C68896AD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4F20-3FC6-4463-891C-C19B9C87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6B8601-9597-4A0E-AEF9-BAF215A46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15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0663-6C02-4D2B-B6E5-741CE5AA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37E1-CBA0-4F25-869B-5416B098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E7C3-D6E3-4AE4-ADD2-0490A7A3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7E76-B8F0-484E-AFF6-7838C751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0408-61B9-44AD-9C30-3EDC1ECF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C37736-49A2-425A-90D8-BF0D9AB78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76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4D1B-3850-48BC-9194-F9339FED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576A-EC4B-4E77-A582-90FCD5123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0FD8-D187-4D83-8660-9F9F0572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4107-E0D3-4507-A187-47059A3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EEFE-2E2C-4556-8BC9-1C93737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8FE1C-1E86-4048-8C5C-134805F6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9B3C57-5256-4883-AB85-8363B6745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0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820D-CA79-4B1A-B737-268C751B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9A5A-7D3C-4E1D-B124-1F28EE5C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1CE0-48A9-41F5-8F67-0CDBD030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EF4FE-4CC8-4C2D-B633-87A6F8494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8FFB8-CF37-4AB1-9A83-698E79C24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A714D-321B-46AC-996A-C4B7C4E4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9A778-08B5-4D88-9C98-1AFFF9D3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E03D4-01B9-44BF-A77B-082F0C5B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89AB4E-C79D-43E5-9595-D7AE70586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73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3526-C9EA-48DE-9298-3586573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56282-9315-4999-B142-884ADBC9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9E2F2-26C5-46A9-806B-37C645C4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D57EF-F11C-4D3F-968C-8B5E498E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2C762E-53F5-4432-B216-2AC01403C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49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2B9C3-2D35-40C1-B2A5-5E3A66AB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F1E52-818C-4405-8202-9B29A83D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7B8BB-C01B-4B91-BE12-3309B7DE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FF6B41-5FF3-4A7E-8372-A03453E35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49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FEC5-E3F8-4574-8C97-A71281B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4A75-E9F3-4CA7-937D-BDEA02F2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DAD1A-20B5-44C6-9608-3875DDEE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91F04-38E2-4A0A-BDE3-3785B134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16E66-28E5-4336-B232-9827F90F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08DB-5387-4BCB-A411-F3A29BAD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E91A22-1C96-49C5-8A5D-766EE2AF0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5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C96-59EC-48FD-9C48-FE873ECA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DAFA-30FB-4A94-B504-EC97B952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003C-BFF4-489D-8BB7-A6325EF56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EA97F-0C72-4B22-82D0-3DBE314B8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084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927B-09CE-4CC4-96CB-CA8CE416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4AA3F-FE6E-43C3-A2B2-82541116F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C1ECC-1615-4F28-85A8-F44B55E1D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40279-D5A3-4315-B53B-31B421D5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0C58-3CCF-4A8E-9F57-62A7021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B8DD-8686-4FE8-9782-44EA1DFF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9E89C6-E803-4078-952C-B1F4B68C0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5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FFD5-6DC6-499B-AB63-3139DF84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01EB-10DF-4860-AEFF-727629BE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9098-3AAB-4890-8CB3-53EB3AEB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EA0B-9413-4D01-B03C-5781566D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E925-787B-4BDF-97F4-52E4DCF6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811753-D7BA-4E4B-AC64-BAD7990EF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2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EA510-4D35-4A12-AFB1-FA3694C5D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43641-25CE-45BE-8BF6-EEA5A5CE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E3CD-E7FB-4AD4-9C73-E771EC24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A68A-5D43-4FDF-9A6C-F816F28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0962-5CD1-4296-920A-C87E0DA2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F5E90C-12C8-4A56-BA26-AA64FD941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7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42D9-551E-46E0-AFD5-32C37040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577F8-DC1D-4B95-B250-339896F5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89773-72DC-4C0E-94AF-0621F2E89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E5F718-68BC-4EC1-A7F2-49F9E7D0E5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42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9A7C-9D99-450F-8D69-7237C87F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8667-787B-47D9-8398-C455F75F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7D951-D903-4689-94E2-E867FC1E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FBCD-FF80-474C-A94D-E0B786B5E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5F842-FF8B-452A-A086-C445734F2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8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313F-DB3A-44A0-B8B8-1AE8C236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C5D0-AB94-4ED6-B05C-A201CCD2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A3A5D-EE86-4042-9D95-C3A6087A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286C7-7A45-4CCC-8A34-05047164F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F2521-CD72-4DC6-87D1-B2C5BFF6F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2553-0065-4D5A-880B-7CC4E6C3E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672DC7-FDD3-45A2-81AB-44D95CC4A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40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3E28-FEB3-4E5F-844D-2748CDF8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B170E-8CBE-4D1C-B79E-723016913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3E9747-179E-427A-8DC7-C705C0C18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809E2-DC56-40E2-A7AA-FC1BCA9E6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F9CFB-853E-469B-A2A6-B04CDA4FC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1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5D8B-84FF-4073-B055-56EBDD36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F978-8420-464D-8A1C-3FEEF3D9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9B8F1-C0DB-4A1E-9E22-E2A27E1E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409AC-FD01-4664-8230-36090F432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2C52FB-0BDC-4749-B56F-231EF8E47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5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A151-ADA1-459E-9D54-71E1FAB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2103E-43DB-4971-8A0C-F30B8A013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B7455-8FBC-44AF-A044-9460643F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D5556-4971-4FF6-A017-8188864FB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A611D1-3CB9-4CD9-9B6F-6D3DB43D1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AFF"/>
            </a:gs>
            <a:gs pos="74001">
              <a:srgbClr val="8CD1FF"/>
            </a:gs>
            <a:gs pos="83000">
              <a:srgbClr val="8CD1FF"/>
            </a:gs>
            <a:gs pos="100000">
              <a:srgbClr val="B3E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hidden">
          <a:xfrm>
            <a:off x="381000" y="76200"/>
            <a:ext cx="8339138" cy="1066800"/>
          </a:xfrm>
          <a:prstGeom prst="rect">
            <a:avLst/>
          </a:prstGeom>
          <a:gradFill rotWithShape="1">
            <a:gsLst>
              <a:gs pos="0">
                <a:srgbClr val="CCCC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8" name="Oval 7"/>
          <p:cNvSpPr>
            <a:spLocks noChangeArrowheads="1"/>
          </p:cNvSpPr>
          <p:nvPr userDrawn="1"/>
        </p:nvSpPr>
        <p:spPr bwMode="auto">
          <a:xfrm>
            <a:off x="76200" y="990600"/>
            <a:ext cx="609600" cy="5334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9" name="Freeform 10"/>
          <p:cNvSpPr>
            <a:spLocks noChangeArrowheads="1"/>
          </p:cNvSpPr>
          <p:nvPr userDrawn="1"/>
        </p:nvSpPr>
        <p:spPr bwMode="auto">
          <a:xfrm>
            <a:off x="381000" y="76200"/>
            <a:ext cx="228600" cy="1066800"/>
          </a:xfrm>
          <a:custGeom>
            <a:avLst/>
            <a:gdLst>
              <a:gd name="T0" fmla="*/ 228600 w 1000"/>
              <a:gd name="T1" fmla="*/ 1066800 h 1000"/>
              <a:gd name="T2" fmla="*/ 0 w 1000"/>
              <a:gd name="T3" fmla="*/ 1066800 h 1000"/>
              <a:gd name="T4" fmla="*/ 0 w 1000"/>
              <a:gd name="T5" fmla="*/ 0 h 1000"/>
              <a:gd name="T6" fmla="*/ 2286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0" name="Freeform 11"/>
          <p:cNvSpPr>
            <a:spLocks noChangeArrowheads="1"/>
          </p:cNvSpPr>
          <p:nvPr userDrawn="1"/>
        </p:nvSpPr>
        <p:spPr bwMode="auto">
          <a:xfrm>
            <a:off x="8229600" y="76200"/>
            <a:ext cx="261938" cy="1066800"/>
          </a:xfrm>
          <a:custGeom>
            <a:avLst/>
            <a:gdLst>
              <a:gd name="T0" fmla="*/ 0 w 1000"/>
              <a:gd name="T1" fmla="*/ 0 h 1000"/>
              <a:gd name="T2" fmla="*/ 261938 w 1000"/>
              <a:gd name="T3" fmla="*/ 0 h 1000"/>
              <a:gd name="T4" fmla="*/ 261938 w 1000"/>
              <a:gd name="T5" fmla="*/ 1066800 h 1000"/>
              <a:gd name="T6" fmla="*/ 0 w 1000"/>
              <a:gd name="T7" fmla="*/ 10668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>
                <a:latin typeface="Times New Roman" panose="02020603050405020304" pitchFamily="18" charset="0"/>
              </a:rPr>
              <a:t> 2003 Prentice Hall, Inc.  All rights reserved.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D5D82E78-5B2A-40CB-8678-152D14DB2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0425" y="285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D538B882-F6B4-4484-8601-E8F553C55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" name="Oval 13"/>
          <p:cNvSpPr>
            <a:spLocks noChangeArrowheads="1"/>
          </p:cNvSpPr>
          <p:nvPr userDrawn="1"/>
        </p:nvSpPr>
        <p:spPr bwMode="auto">
          <a:xfrm>
            <a:off x="0" y="137160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8686800" y="0"/>
            <a:ext cx="457200" cy="3810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>
            <a:extLst>
              <a:ext uri="{FF2B5EF4-FFF2-40B4-BE49-F238E27FC236}">
                <a16:creationId xmlns:a16="http://schemas.microsoft.com/office/drawing/2014/main" id="{30C43779-3197-4832-9057-74F1657FA2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175FF359-F84A-457F-AD16-70C7764823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20F31A0C-123E-4D86-8BFD-3FAD545488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9E3887-300D-415A-AAB3-0CAAFB903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98347" name="Rectangle 11">
            <a:extLst>
              <a:ext uri="{FF2B5EF4-FFF2-40B4-BE49-F238E27FC236}">
                <a16:creationId xmlns:a16="http://schemas.microsoft.com/office/drawing/2014/main" id="{5DD8D9FD-20FD-4870-975F-8509DE14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Click to edit Master title style</a:t>
            </a:r>
          </a:p>
        </p:txBody>
      </p:sp>
      <p:sp>
        <p:nvSpPr>
          <p:cNvPr id="398348" name="Rectangle 12">
            <a:extLst>
              <a:ext uri="{FF2B5EF4-FFF2-40B4-BE49-F238E27FC236}">
                <a16:creationId xmlns:a16="http://schemas.microsoft.com/office/drawing/2014/main" id="{55584478-E3D0-4075-A48E-B7D0B394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Click to edit Master subtitle style</a:t>
            </a:r>
          </a:p>
        </p:txBody>
      </p:sp>
      <p:sp>
        <p:nvSpPr>
          <p:cNvPr id="2055" name="Freeform 13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6" name="Line 14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64B87ED-6546-489E-AE2B-8713BBB63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0E37A-152D-4D99-8FB1-1BB3136EC88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1200" smtClean="0">
                <a:solidFill>
                  <a:srgbClr val="009999"/>
                </a:solidFill>
                <a:latin typeface="Tahoma" panose="020B0604030504040204" pitchFamily="34" charset="0"/>
              </a:rPr>
              <a:t/>
            </a:r>
            <a:br>
              <a:rPr lang="en-US" altLang="en-US" sz="1200" smtClean="0">
                <a:solidFill>
                  <a:srgbClr val="009999"/>
                </a:solidFill>
                <a:latin typeface="Tahoma" panose="020B0604030504040204" pitchFamily="34" charset="0"/>
              </a:rPr>
            </a:br>
            <a:r>
              <a:rPr lang="en-US" altLang="en-US" smtClean="0">
                <a:solidFill>
                  <a:srgbClr val="009999"/>
                </a:solidFill>
                <a:latin typeface="Tahoma" panose="020B0604030504040204" pitchFamily="34" charset="0"/>
              </a:rPr>
              <a:t>Introduction to C++ Programming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962400"/>
            <a:ext cx="7848600" cy="1752600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rgbClr val="009999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Freeform 6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 Placeholder 3">
            <a:extLst>
              <a:ext uri="{FF2B5EF4-FFF2-40B4-BE49-F238E27FC236}">
                <a16:creationId xmlns:a16="http://schemas.microsoft.com/office/drawing/2014/main" id="{B390DBAE-4F04-4166-B32B-B8B02E2F71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2A841-69F7-40ED-B557-B74FBDE4E90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 of a Typical C++ Environment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3959225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Phases of C++ Programs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Edit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Preprocess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Compile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Link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Load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Execute </a:t>
            </a:r>
          </a:p>
          <a:p>
            <a:pPr>
              <a:spcBef>
                <a:spcPct val="50000"/>
              </a:spcBef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869" name="Group 157"/>
          <p:cNvGrpSpPr>
            <a:grpSpLocks/>
          </p:cNvGrpSpPr>
          <p:nvPr/>
        </p:nvGrpSpPr>
        <p:grpSpPr bwMode="auto">
          <a:xfrm>
            <a:off x="4187825" y="1209675"/>
            <a:ext cx="4656138" cy="5572125"/>
            <a:chOff x="2638" y="762"/>
            <a:chExt cx="2933" cy="3510"/>
          </a:xfrm>
        </p:grpSpPr>
        <p:sp>
          <p:nvSpPr>
            <p:cNvPr id="36870" name="Freeform 5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1" name="Freeform 6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2" name="Freeform 7"/>
            <p:cNvSpPr>
              <a:spLocks/>
            </p:cNvSpPr>
            <p:nvPr/>
          </p:nvSpPr>
          <p:spPr bwMode="auto">
            <a:xfrm>
              <a:off x="2638" y="2381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73" name="Rectangle 8"/>
            <p:cNvSpPr>
              <a:spLocks noChangeArrowheads="1"/>
            </p:cNvSpPr>
            <p:nvPr/>
          </p:nvSpPr>
          <p:spPr bwMode="auto">
            <a:xfrm>
              <a:off x="2844" y="2472"/>
              <a:ext cx="34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</a:rPr>
                <a:t>Loader</a:t>
              </a: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  <a:ea typeface="Mincho" charset="-128"/>
              </a:endParaRPr>
            </a:p>
          </p:txBody>
        </p:sp>
        <p:sp>
          <p:nvSpPr>
            <p:cNvPr id="36874" name="Freeform 9"/>
            <p:cNvSpPr>
              <a:spLocks/>
            </p:cNvSpPr>
            <p:nvPr/>
          </p:nvSpPr>
          <p:spPr bwMode="auto">
            <a:xfrm>
              <a:off x="3396" y="91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5" name="Freeform 10"/>
            <p:cNvSpPr>
              <a:spLocks/>
            </p:cNvSpPr>
            <p:nvPr/>
          </p:nvSpPr>
          <p:spPr bwMode="auto">
            <a:xfrm>
              <a:off x="3396" y="130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6" name="Freeform 11"/>
            <p:cNvSpPr>
              <a:spLocks/>
            </p:cNvSpPr>
            <p:nvPr/>
          </p:nvSpPr>
          <p:spPr bwMode="auto">
            <a:xfrm>
              <a:off x="3396" y="2525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3720" y="2310"/>
              <a:ext cx="48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solidFill>
                    <a:srgbClr val="000000"/>
                  </a:solidFill>
                  <a:latin typeface="AvantGarde" pitchFamily="34" charset="0"/>
                </a:rPr>
                <a:t>Primary</a:t>
              </a:r>
              <a:endParaRPr lang="en-US" altLang="en-US" sz="1000">
                <a:solidFill>
                  <a:srgbClr val="000000"/>
                </a:solidFill>
                <a:latin typeface="Times" panose="02020603050405020304" pitchFamily="18" charset="0"/>
              </a:endParaRPr>
            </a:p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AvantGarde" pitchFamily="34" charset="0"/>
                </a:rPr>
                <a:t>Memory</a:t>
              </a:r>
              <a:endParaRPr lang="en-US" altLang="en-US" sz="1000">
                <a:solidFill>
                  <a:srgbClr val="000000"/>
                </a:solidFill>
                <a:latin typeface="Times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8" name="Freeform 13"/>
            <p:cNvSpPr>
              <a:spLocks/>
            </p:cNvSpPr>
            <p:nvPr/>
          </p:nvSpPr>
          <p:spPr bwMode="auto">
            <a:xfrm>
              <a:off x="3396" y="3533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36879" name="Group 14"/>
            <p:cNvGrpSpPr>
              <a:grpSpLocks/>
            </p:cNvGrpSpPr>
            <p:nvPr/>
          </p:nvGrpSpPr>
          <p:grpSpPr bwMode="auto">
            <a:xfrm>
              <a:off x="4260" y="2304"/>
              <a:ext cx="108" cy="960"/>
              <a:chOff x="0" y="0"/>
              <a:chExt cx="19999" cy="19999"/>
            </a:xfrm>
          </p:grpSpPr>
          <p:sp>
            <p:nvSpPr>
              <p:cNvPr id="37014" name="Arc 15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5" name="Arc 16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6" name="Arc 17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7" name="Arc 18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36880" name="Group 19"/>
            <p:cNvGrpSpPr>
              <a:grpSpLocks/>
            </p:cNvGrpSpPr>
            <p:nvPr/>
          </p:nvGrpSpPr>
          <p:grpSpPr bwMode="auto">
            <a:xfrm>
              <a:off x="4260" y="3312"/>
              <a:ext cx="108" cy="960"/>
              <a:chOff x="0" y="0"/>
              <a:chExt cx="19999" cy="19999"/>
            </a:xfrm>
          </p:grpSpPr>
          <p:sp>
            <p:nvSpPr>
              <p:cNvPr id="37010" name="Arc 20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1" name="Arc 21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2" name="Arc 22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13" name="Arc 23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06 h 21600"/>
                  <a:gd name="T4" fmla="*/ 0 w 21600"/>
                  <a:gd name="T5" fmla="*/ 500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36881" name="Group 24"/>
            <p:cNvGrpSpPr>
              <a:grpSpLocks/>
            </p:cNvGrpSpPr>
            <p:nvPr/>
          </p:nvGrpSpPr>
          <p:grpSpPr bwMode="auto">
            <a:xfrm>
              <a:off x="4260" y="768"/>
              <a:ext cx="108" cy="288"/>
              <a:chOff x="0" y="0"/>
              <a:chExt cx="19999" cy="20001"/>
            </a:xfrm>
          </p:grpSpPr>
          <p:sp>
            <p:nvSpPr>
              <p:cNvPr id="37006" name="Arc 25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7" name="Arc 26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8" name="Arc 27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9" name="Arc 28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36882" name="Arc 29"/>
            <p:cNvSpPr>
              <a:spLocks/>
            </p:cNvSpPr>
            <p:nvPr/>
          </p:nvSpPr>
          <p:spPr bwMode="auto">
            <a:xfrm>
              <a:off x="4260" y="115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83" name="Arc 30"/>
            <p:cNvSpPr>
              <a:spLocks/>
            </p:cNvSpPr>
            <p:nvPr/>
          </p:nvSpPr>
          <p:spPr bwMode="auto">
            <a:xfrm flipV="1">
              <a:off x="4260" y="137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84" name="Arc 31"/>
            <p:cNvSpPr>
              <a:spLocks/>
            </p:cNvSpPr>
            <p:nvPr/>
          </p:nvSpPr>
          <p:spPr bwMode="auto">
            <a:xfrm flipH="1">
              <a:off x="4314" y="1299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85" name="Arc 32"/>
            <p:cNvSpPr>
              <a:spLocks/>
            </p:cNvSpPr>
            <p:nvPr/>
          </p:nvSpPr>
          <p:spPr bwMode="auto">
            <a:xfrm flipH="1" flipV="1">
              <a:off x="4314" y="122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86" name="Rectangle 33"/>
            <p:cNvSpPr>
              <a:spLocks noChangeArrowheads="1"/>
            </p:cNvSpPr>
            <p:nvPr/>
          </p:nvSpPr>
          <p:spPr bwMode="auto">
            <a:xfrm>
              <a:off x="4419" y="787"/>
              <a:ext cx="114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Program is created in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the editor and stored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on disk.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87" name="Rectangle 34"/>
            <p:cNvSpPr>
              <a:spLocks noChangeArrowheads="1"/>
            </p:cNvSpPr>
            <p:nvPr/>
          </p:nvSpPr>
          <p:spPr bwMode="auto">
            <a:xfrm>
              <a:off x="4419" y="1218"/>
              <a:ext cx="114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Preprocessor program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processes the code.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88" name="Rectangle 35"/>
            <p:cNvSpPr>
              <a:spLocks noChangeArrowheads="1"/>
            </p:cNvSpPr>
            <p:nvPr/>
          </p:nvSpPr>
          <p:spPr bwMode="auto">
            <a:xfrm>
              <a:off x="4422" y="2703"/>
              <a:ext cx="11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Loader puts program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in memory.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89" name="Rectangle 36"/>
            <p:cNvSpPr>
              <a:spLocks noChangeArrowheads="1"/>
            </p:cNvSpPr>
            <p:nvPr/>
          </p:nvSpPr>
          <p:spPr bwMode="auto">
            <a:xfrm>
              <a:off x="4419" y="3518"/>
              <a:ext cx="114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CPU takes each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instruction and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executes it, possibly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storing new data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values as the program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executes.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90" name="Freeform 37"/>
            <p:cNvSpPr>
              <a:spLocks/>
            </p:cNvSpPr>
            <p:nvPr/>
          </p:nvSpPr>
          <p:spPr bwMode="auto">
            <a:xfrm>
              <a:off x="2638" y="1545"/>
              <a:ext cx="756" cy="288"/>
            </a:xfrm>
            <a:custGeom>
              <a:avLst/>
              <a:gdLst>
                <a:gd name="T0" fmla="*/ 756 w 20000"/>
                <a:gd name="T1" fmla="*/ 0 h 20000"/>
                <a:gd name="T2" fmla="*/ 756 w 20000"/>
                <a:gd name="T3" fmla="*/ 288 h 20000"/>
                <a:gd name="T4" fmla="*/ 0 w 20000"/>
                <a:gd name="T5" fmla="*/ 288 h 20000"/>
                <a:gd name="T6" fmla="*/ 0 w 20000"/>
                <a:gd name="T7" fmla="*/ 0 h 20000"/>
                <a:gd name="T8" fmla="*/ 75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1" name="Rectangle 38"/>
            <p:cNvSpPr>
              <a:spLocks noChangeArrowheads="1"/>
            </p:cNvSpPr>
            <p:nvPr/>
          </p:nvSpPr>
          <p:spPr bwMode="auto">
            <a:xfrm>
              <a:off x="2790" y="1635"/>
              <a:ext cx="45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</a:rPr>
                <a:t>Compiler</a:t>
              </a:r>
              <a:endPara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  <a:ea typeface="Mincho" charset="-128"/>
              </a:endParaRPr>
            </a:p>
          </p:txBody>
        </p:sp>
        <p:sp>
          <p:nvSpPr>
            <p:cNvPr id="36892" name="Freeform 39"/>
            <p:cNvSpPr>
              <a:spLocks/>
            </p:cNvSpPr>
            <p:nvPr/>
          </p:nvSpPr>
          <p:spPr bwMode="auto">
            <a:xfrm>
              <a:off x="3396" y="1689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36893" name="Group 40"/>
            <p:cNvGrpSpPr>
              <a:grpSpLocks/>
            </p:cNvGrpSpPr>
            <p:nvPr/>
          </p:nvGrpSpPr>
          <p:grpSpPr bwMode="auto">
            <a:xfrm>
              <a:off x="4260" y="1538"/>
              <a:ext cx="108" cy="288"/>
              <a:chOff x="0" y="0"/>
              <a:chExt cx="19999" cy="20001"/>
            </a:xfrm>
          </p:grpSpPr>
          <p:sp>
            <p:nvSpPr>
              <p:cNvPr id="37002" name="Arc 41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3" name="Arc 42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4" name="Arc 43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5" name="Arc 44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10041 w 21600"/>
                  <a:gd name="T3" fmla="*/ 5021 h 21600"/>
                  <a:gd name="T4" fmla="*/ 0 w 21600"/>
                  <a:gd name="T5" fmla="*/ 502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36894" name="Rectangle 45"/>
            <p:cNvSpPr>
              <a:spLocks noChangeArrowheads="1"/>
            </p:cNvSpPr>
            <p:nvPr/>
          </p:nvSpPr>
          <p:spPr bwMode="auto">
            <a:xfrm>
              <a:off x="4419" y="1520"/>
              <a:ext cx="114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Compiler creates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object code and stores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it on disk.</a:t>
              </a:r>
            </a:p>
            <a:p>
              <a:endParaRPr lang="en-US" altLang="en-US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36895" name="Freeform 46"/>
            <p:cNvSpPr>
              <a:spLocks/>
            </p:cNvSpPr>
            <p:nvPr/>
          </p:nvSpPr>
          <p:spPr bwMode="auto">
            <a:xfrm>
              <a:off x="3396" y="2072"/>
              <a:ext cx="324" cy="0"/>
            </a:xfrm>
            <a:custGeom>
              <a:avLst/>
              <a:gdLst>
                <a:gd name="T0" fmla="*/ 32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6" name="Arc 47"/>
            <p:cNvSpPr>
              <a:spLocks/>
            </p:cNvSpPr>
            <p:nvPr/>
          </p:nvSpPr>
          <p:spPr bwMode="auto">
            <a:xfrm>
              <a:off x="4260" y="192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7" name="Arc 48"/>
            <p:cNvSpPr>
              <a:spLocks/>
            </p:cNvSpPr>
            <p:nvPr/>
          </p:nvSpPr>
          <p:spPr bwMode="auto">
            <a:xfrm flipV="1">
              <a:off x="4260" y="213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8" name="Arc 49"/>
            <p:cNvSpPr>
              <a:spLocks/>
            </p:cNvSpPr>
            <p:nvPr/>
          </p:nvSpPr>
          <p:spPr bwMode="auto">
            <a:xfrm flipH="1">
              <a:off x="4314" y="206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899" name="Arc 50"/>
            <p:cNvSpPr>
              <a:spLocks/>
            </p:cNvSpPr>
            <p:nvPr/>
          </p:nvSpPr>
          <p:spPr bwMode="auto">
            <a:xfrm flipH="1" flipV="1">
              <a:off x="4314" y="1993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54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6900" name="Rectangle 51"/>
            <p:cNvSpPr>
              <a:spLocks noChangeArrowheads="1"/>
            </p:cNvSpPr>
            <p:nvPr/>
          </p:nvSpPr>
          <p:spPr bwMode="auto">
            <a:xfrm>
              <a:off x="4419" y="1920"/>
              <a:ext cx="11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Linker links the object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code with the libraries,</a:t>
              </a:r>
            </a:p>
            <a:p>
              <a:pPr algn="just"/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creates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 executable file </a:t>
              </a:r>
              <a:r>
                <a:rPr lang="en-US" altLang="en-US" sz="1200" b="1">
                  <a:solidFill>
                    <a:srgbClr val="000000"/>
                  </a:solidFill>
                  <a:latin typeface="Times" panose="02020603050405020304" pitchFamily="18" charset="0"/>
                </a:rPr>
                <a:t>and stores it on disk</a:t>
              </a:r>
            </a:p>
            <a:p>
              <a:endParaRPr lang="en-US" altLang="en-US" sz="1200" b="1">
                <a:latin typeface="Times New Roman" panose="02020603050405020304" pitchFamily="18" charset="0"/>
                <a:cs typeface="Courier New" panose="02070309020205020404" pitchFamily="49" charset="0"/>
              </a:endParaRPr>
            </a:p>
          </p:txBody>
        </p:sp>
        <p:grpSp>
          <p:nvGrpSpPr>
            <p:cNvPr id="36901" name="Group 52"/>
            <p:cNvGrpSpPr>
              <a:grpSpLocks/>
            </p:cNvGrpSpPr>
            <p:nvPr/>
          </p:nvGrpSpPr>
          <p:grpSpPr bwMode="auto">
            <a:xfrm>
              <a:off x="2638" y="762"/>
              <a:ext cx="756" cy="288"/>
              <a:chOff x="0" y="0"/>
              <a:chExt cx="20000" cy="20000"/>
            </a:xfrm>
          </p:grpSpPr>
          <p:sp>
            <p:nvSpPr>
              <p:cNvPr id="36999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0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7001" name="Rectangle 55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Editor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</p:grpSp>
        <p:grpSp>
          <p:nvGrpSpPr>
            <p:cNvPr id="36902" name="Group 56"/>
            <p:cNvGrpSpPr>
              <a:grpSpLocks/>
            </p:cNvGrpSpPr>
            <p:nvPr/>
          </p:nvGrpSpPr>
          <p:grpSpPr bwMode="auto">
            <a:xfrm>
              <a:off x="2638" y="1161"/>
              <a:ext cx="756" cy="288"/>
              <a:chOff x="0" y="0"/>
              <a:chExt cx="20000" cy="20000"/>
            </a:xfrm>
          </p:grpSpPr>
          <p:sp>
            <p:nvSpPr>
              <p:cNvPr id="36995" name="Freeform 5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36996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36997" name="Freeform 5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98" name="Rectangle 60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</a:rPr>
                    <a:t>Preprocessor</a:t>
                  </a:r>
                  <a:endPara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36903" name="Group 61"/>
            <p:cNvGrpSpPr>
              <a:grpSpLocks/>
            </p:cNvGrpSpPr>
            <p:nvPr/>
          </p:nvGrpSpPr>
          <p:grpSpPr bwMode="auto">
            <a:xfrm>
              <a:off x="2638" y="1928"/>
              <a:ext cx="756" cy="288"/>
              <a:chOff x="0" y="0"/>
              <a:chExt cx="20000" cy="20000"/>
            </a:xfrm>
          </p:grpSpPr>
          <p:sp>
            <p:nvSpPr>
              <p:cNvPr id="36991" name="Freeform 6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36992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36993" name="Freeform 6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94" name="Rectangle 65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</a:rPr>
                    <a:t>Linker</a:t>
                  </a:r>
                  <a:endPara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  <a:ea typeface="Mincho" charset="-128"/>
                  </a:endParaRPr>
                </a:p>
              </p:txBody>
            </p:sp>
          </p:grpSp>
        </p:grpSp>
        <p:grpSp>
          <p:nvGrpSpPr>
            <p:cNvPr id="36904" name="Group 66"/>
            <p:cNvGrpSpPr>
              <a:grpSpLocks/>
            </p:cNvGrpSpPr>
            <p:nvPr/>
          </p:nvGrpSpPr>
          <p:grpSpPr bwMode="auto">
            <a:xfrm>
              <a:off x="2638" y="3389"/>
              <a:ext cx="756" cy="288"/>
              <a:chOff x="0" y="0"/>
              <a:chExt cx="20000" cy="20000"/>
            </a:xfrm>
          </p:grpSpPr>
          <p:grpSp>
            <p:nvGrpSpPr>
              <p:cNvPr id="3698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36989" name="Freeform 6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90" name="Rectangle 69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200">
                      <a:latin typeface="Times New Roman" panose="02020603050405020304" pitchFamily="18" charset="0"/>
                    </a:rPr>
                    <a:t> </a:t>
                  </a: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986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36987" name="Freeform 7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88" name="Rectangle 72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en-US" sz="1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</a:rPr>
                    <a:t>CPU</a:t>
                  </a:r>
                  <a:endParaRPr lang="en-US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  <a:ea typeface="Mincho" charset="-128"/>
                  </a:endParaRPr>
                </a:p>
              </p:txBody>
            </p:sp>
          </p:grpSp>
        </p:grpSp>
        <p:sp>
          <p:nvSpPr>
            <p:cNvPr id="36905" name="Rectangle 73"/>
            <p:cNvSpPr>
              <a:spLocks noChangeArrowheads="1"/>
            </p:cNvSpPr>
            <p:nvPr/>
          </p:nvSpPr>
          <p:spPr bwMode="auto">
            <a:xfrm>
              <a:off x="3720" y="3310"/>
              <a:ext cx="48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900">
                  <a:solidFill>
                    <a:srgbClr val="000000"/>
                  </a:solidFill>
                  <a:latin typeface="AvantGarde" pitchFamily="34" charset="0"/>
                </a:rPr>
                <a:t>Primary</a:t>
              </a:r>
              <a:endParaRPr lang="en-US" altLang="en-US" sz="1000">
                <a:solidFill>
                  <a:srgbClr val="000000"/>
                </a:solidFill>
                <a:latin typeface="Times" panose="02020603050405020304" pitchFamily="18" charset="0"/>
              </a:endParaRPr>
            </a:p>
            <a:p>
              <a:pPr algn="ctr"/>
              <a:r>
                <a:rPr lang="en-US" altLang="en-US" sz="900">
                  <a:solidFill>
                    <a:srgbClr val="000000"/>
                  </a:solidFill>
                  <a:latin typeface="AvantGarde" pitchFamily="34" charset="0"/>
                </a:rPr>
                <a:t>Memory</a:t>
              </a:r>
              <a:endParaRPr lang="en-US" altLang="en-US" sz="1000">
                <a:solidFill>
                  <a:srgbClr val="000000"/>
                </a:solidFill>
                <a:latin typeface="Times" panose="02020603050405020304" pitchFamily="18" charset="0"/>
              </a:endParaRPr>
            </a:p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6906" name="Group 74"/>
            <p:cNvGrpSpPr>
              <a:grpSpLocks/>
            </p:cNvGrpSpPr>
            <p:nvPr/>
          </p:nvGrpSpPr>
          <p:grpSpPr bwMode="auto">
            <a:xfrm>
              <a:off x="3720" y="3477"/>
              <a:ext cx="487" cy="764"/>
              <a:chOff x="-2" y="1"/>
              <a:chExt cx="20003" cy="19999"/>
            </a:xfrm>
          </p:grpSpPr>
          <p:sp>
            <p:nvSpPr>
              <p:cNvPr id="36975" name="Rectangle 75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76" name="Freeform 76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818 w 20000"/>
                  <a:gd name="T1" fmla="*/ 0 h 20000"/>
                  <a:gd name="T2" fmla="*/ 19818 w 20000"/>
                  <a:gd name="T3" fmla="*/ 19989 h 20000"/>
                  <a:gd name="T4" fmla="*/ 0 w 20000"/>
                  <a:gd name="T5" fmla="*/ 19989 h 20000"/>
                  <a:gd name="T6" fmla="*/ 0 w 20000"/>
                  <a:gd name="T7" fmla="*/ 0 h 20000"/>
                  <a:gd name="T8" fmla="*/ 1981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77" name="Freeform 77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78" name="Freeform 78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505 h 20000"/>
                  <a:gd name="T4" fmla="*/ 0 w 20000"/>
                  <a:gd name="T5" fmla="*/ 2505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79" name="Freeform 79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0" name="Freeform 80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4 h 20000"/>
                  <a:gd name="T4" fmla="*/ 0 w 20000"/>
                  <a:gd name="T5" fmla="*/ 2484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1" name="Freeform 81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2" name="Freeform 82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4987 h 20000"/>
                  <a:gd name="T4" fmla="*/ 0 w 20000"/>
                  <a:gd name="T5" fmla="*/ 4987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3" name="Freeform 83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947 w 20000"/>
                  <a:gd name="T1" fmla="*/ 0 h 20000"/>
                  <a:gd name="T2" fmla="*/ 19947 w 20000"/>
                  <a:gd name="T3" fmla="*/ 2483 h 20000"/>
                  <a:gd name="T4" fmla="*/ 0 w 20000"/>
                  <a:gd name="T5" fmla="*/ 2483 h 20000"/>
                  <a:gd name="T6" fmla="*/ 0 w 20000"/>
                  <a:gd name="T7" fmla="*/ 0 h 20000"/>
                  <a:gd name="T8" fmla="*/ 1994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84" name="Rectangle 84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pPr algn="ctr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907" name="Group 85"/>
            <p:cNvGrpSpPr>
              <a:grpSpLocks/>
            </p:cNvGrpSpPr>
            <p:nvPr/>
          </p:nvGrpSpPr>
          <p:grpSpPr bwMode="auto">
            <a:xfrm>
              <a:off x="3720" y="2477"/>
              <a:ext cx="487" cy="765"/>
              <a:chOff x="0" y="0"/>
              <a:chExt cx="20000" cy="20000"/>
            </a:xfrm>
          </p:grpSpPr>
          <p:sp>
            <p:nvSpPr>
              <p:cNvPr id="36964" name="Freeform 86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815 w 20000"/>
                  <a:gd name="T1" fmla="*/ 0 h 20000"/>
                  <a:gd name="T2" fmla="*/ 19815 w 20000"/>
                  <a:gd name="T3" fmla="*/ 19959 h 20000"/>
                  <a:gd name="T4" fmla="*/ 0 w 20000"/>
                  <a:gd name="T5" fmla="*/ 19959 h 20000"/>
                  <a:gd name="T6" fmla="*/ 0 w 20000"/>
                  <a:gd name="T7" fmla="*/ 0 h 20000"/>
                  <a:gd name="T8" fmla="*/ 198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65" name="Freeform 87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480 h 20000"/>
                  <a:gd name="T4" fmla="*/ 0 w 20000"/>
                  <a:gd name="T5" fmla="*/ 2480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66" name="Freeform 88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944 w 20000"/>
                  <a:gd name="T1" fmla="*/ 0 h 20000"/>
                  <a:gd name="T2" fmla="*/ 19944 w 20000"/>
                  <a:gd name="T3" fmla="*/ 2501 h 20000"/>
                  <a:gd name="T4" fmla="*/ 0 w 20000"/>
                  <a:gd name="T5" fmla="*/ 2501 h 20000"/>
                  <a:gd name="T6" fmla="*/ 0 w 20000"/>
                  <a:gd name="T7" fmla="*/ 0 h 20000"/>
                  <a:gd name="T8" fmla="*/ 1994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36967" name="Group 89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36968" name="Rectangle 90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69" name="Freeform 91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6 h 20000"/>
                    <a:gd name="T4" fmla="*/ 0 w 20000"/>
                    <a:gd name="T5" fmla="*/ 3316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0" name="Freeform 92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1" name="Freeform 93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5 h 20000"/>
                    <a:gd name="T4" fmla="*/ 0 w 20000"/>
                    <a:gd name="T5" fmla="*/ 3315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2" name="Freeform 94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6658 h 20000"/>
                    <a:gd name="T4" fmla="*/ 0 w 20000"/>
                    <a:gd name="T5" fmla="*/ 6658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3" name="Freeform 95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19989 w 20000"/>
                    <a:gd name="T1" fmla="*/ 0 h 20000"/>
                    <a:gd name="T2" fmla="*/ 19989 w 20000"/>
                    <a:gd name="T3" fmla="*/ 3314 h 20000"/>
                    <a:gd name="T4" fmla="*/ 0 w 20000"/>
                    <a:gd name="T5" fmla="*/ 3314 h 20000"/>
                    <a:gd name="T6" fmla="*/ 0 w 20000"/>
                    <a:gd name="T7" fmla="*/ 0 h 20000"/>
                    <a:gd name="T8" fmla="*/ 1998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74" name="Rectangle 96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pPr algn="ctr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6908" name="Group 97"/>
            <p:cNvGrpSpPr>
              <a:grpSpLocks/>
            </p:cNvGrpSpPr>
            <p:nvPr/>
          </p:nvGrpSpPr>
          <p:grpSpPr bwMode="auto">
            <a:xfrm>
              <a:off x="3720" y="815"/>
              <a:ext cx="486" cy="195"/>
              <a:chOff x="0" y="1"/>
              <a:chExt cx="20000" cy="19999"/>
            </a:xfrm>
          </p:grpSpPr>
          <p:grpSp>
            <p:nvGrpSpPr>
              <p:cNvPr id="36954" name="Group 98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36961" name="Oval 99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62" name="Freeform 100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63" name="Oval 101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55" name="Oval 10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56" name="Freeform 103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57" name="Freeform 10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58" name="Rectangle 105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59" name="Freeform 106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60" name="Oval 10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36909" name="Group 108"/>
            <p:cNvGrpSpPr>
              <a:grpSpLocks/>
            </p:cNvGrpSpPr>
            <p:nvPr/>
          </p:nvGrpSpPr>
          <p:grpSpPr bwMode="auto">
            <a:xfrm>
              <a:off x="3720" y="1207"/>
              <a:ext cx="486" cy="195"/>
              <a:chOff x="0" y="1"/>
              <a:chExt cx="20000" cy="19999"/>
            </a:xfrm>
          </p:grpSpPr>
          <p:grpSp>
            <p:nvGrpSpPr>
              <p:cNvPr id="36944" name="Group 10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36951" name="Oval 11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52" name="Freeform 11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53" name="Oval 11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45" name="Oval 11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46" name="Freeform 11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47" name="Freeform 11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48" name="Rectangle 11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49" name="Freeform 11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50" name="Oval 11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36910" name="Group 119"/>
            <p:cNvGrpSpPr>
              <a:grpSpLocks/>
            </p:cNvGrpSpPr>
            <p:nvPr/>
          </p:nvGrpSpPr>
          <p:grpSpPr bwMode="auto">
            <a:xfrm>
              <a:off x="3720" y="1595"/>
              <a:ext cx="486" cy="195"/>
              <a:chOff x="0" y="1"/>
              <a:chExt cx="20000" cy="19999"/>
            </a:xfrm>
          </p:grpSpPr>
          <p:grpSp>
            <p:nvGrpSpPr>
              <p:cNvPr id="36934" name="Group 12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36941" name="Oval 12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42" name="Freeform 12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43" name="Oval 12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35" name="Oval 12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36" name="Freeform 12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37" name="Freeform 12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38" name="Rectangle 12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39" name="Freeform 12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40" name="Oval 12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36911" name="Group 130"/>
            <p:cNvGrpSpPr>
              <a:grpSpLocks/>
            </p:cNvGrpSpPr>
            <p:nvPr/>
          </p:nvGrpSpPr>
          <p:grpSpPr bwMode="auto">
            <a:xfrm>
              <a:off x="3720" y="1975"/>
              <a:ext cx="486" cy="195"/>
              <a:chOff x="0" y="1"/>
              <a:chExt cx="20000" cy="19999"/>
            </a:xfrm>
          </p:grpSpPr>
          <p:grpSp>
            <p:nvGrpSpPr>
              <p:cNvPr id="36924" name="Group 131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36931" name="Oval 132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32" name="Freeform 133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62 w 20000"/>
                    <a:gd name="T1" fmla="*/ 0 h 20000"/>
                    <a:gd name="T2" fmla="*/ 19962 w 20000"/>
                    <a:gd name="T3" fmla="*/ 14802 h 20000"/>
                    <a:gd name="T4" fmla="*/ 0 w 20000"/>
                    <a:gd name="T5" fmla="*/ 14802 h 20000"/>
                    <a:gd name="T6" fmla="*/ 0 w 20000"/>
                    <a:gd name="T7" fmla="*/ 0 h 20000"/>
                    <a:gd name="T8" fmla="*/ 19962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33" name="Oval 13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25" name="Oval 135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26" name="Freeform 136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62 w 20000"/>
                  <a:gd name="T1" fmla="*/ 0 h 20000"/>
                  <a:gd name="T2" fmla="*/ 19962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6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27" name="Freeform 137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592 w 20000"/>
                  <a:gd name="T1" fmla="*/ 0 h 20000"/>
                  <a:gd name="T2" fmla="*/ 19592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9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28" name="Rectangle 138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29" name="Freeform 139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740 w 20000"/>
                  <a:gd name="T1" fmla="*/ 0 h 20000"/>
                  <a:gd name="T2" fmla="*/ 19740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4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30" name="Oval 14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36912" name="Group 141"/>
            <p:cNvGrpSpPr>
              <a:grpSpLocks/>
            </p:cNvGrpSpPr>
            <p:nvPr/>
          </p:nvGrpSpPr>
          <p:grpSpPr bwMode="auto">
            <a:xfrm>
              <a:off x="2775" y="2841"/>
              <a:ext cx="487" cy="195"/>
              <a:chOff x="0" y="1"/>
              <a:chExt cx="20000" cy="19999"/>
            </a:xfrm>
          </p:grpSpPr>
          <p:grpSp>
            <p:nvGrpSpPr>
              <p:cNvPr id="36914" name="Group 142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36921" name="Oval 143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  <p:sp>
              <p:nvSpPr>
                <p:cNvPr id="36922" name="Freeform 144"/>
                <p:cNvSpPr>
                  <a:spLocks/>
                </p:cNvSpPr>
                <p:nvPr/>
              </p:nvSpPr>
              <p:spPr bwMode="auto">
                <a:xfrm>
                  <a:off x="18" y="2553"/>
                  <a:ext cx="19982" cy="14814"/>
                </a:xfrm>
                <a:custGeom>
                  <a:avLst/>
                  <a:gdLst>
                    <a:gd name="T0" fmla="*/ 19963 w 20000"/>
                    <a:gd name="T1" fmla="*/ 0 h 20000"/>
                    <a:gd name="T2" fmla="*/ 19963 w 20000"/>
                    <a:gd name="T3" fmla="*/ 14773 h 20000"/>
                    <a:gd name="T4" fmla="*/ 0 w 20000"/>
                    <a:gd name="T5" fmla="*/ 14773 h 20000"/>
                    <a:gd name="T6" fmla="*/ 0 w 20000"/>
                    <a:gd name="T7" fmla="*/ 0 h 20000"/>
                    <a:gd name="T8" fmla="*/ 1996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36923" name="Oval 145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sp>
            <p:nvSpPr>
              <p:cNvPr id="36915" name="Oval 146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36916" name="Freeform 147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945 w 20000"/>
                  <a:gd name="T1" fmla="*/ 0 h 20000"/>
                  <a:gd name="T2" fmla="*/ 19945 w 20000"/>
                  <a:gd name="T3" fmla="*/ 14743 h 20000"/>
                  <a:gd name="T4" fmla="*/ 0 w 20000"/>
                  <a:gd name="T5" fmla="*/ 14743 h 20000"/>
                  <a:gd name="T6" fmla="*/ 0 w 20000"/>
                  <a:gd name="T7" fmla="*/ 0 h 20000"/>
                  <a:gd name="T8" fmla="*/ 1994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17" name="Freeform 148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9575 w 20000"/>
                  <a:gd name="T1" fmla="*/ 0 h 20000"/>
                  <a:gd name="T2" fmla="*/ 19575 w 20000"/>
                  <a:gd name="T3" fmla="*/ 2628 h 20000"/>
                  <a:gd name="T4" fmla="*/ 0 w 20000"/>
                  <a:gd name="T5" fmla="*/ 2628 h 20000"/>
                  <a:gd name="T6" fmla="*/ 0 w 20000"/>
                  <a:gd name="T7" fmla="*/ 0 h 20000"/>
                  <a:gd name="T8" fmla="*/ 1957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18" name="Rectangle 149"/>
              <p:cNvSpPr>
                <a:spLocks noChangeArrowheads="1"/>
              </p:cNvSpPr>
              <p:nvPr/>
            </p:nvSpPr>
            <p:spPr bwMode="auto">
              <a:xfrm>
                <a:off x="5176" y="6489"/>
                <a:ext cx="963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2400">
                  <a:latin typeface="Times New Roman" panose="02020603050405020304" pitchFamily="18" charset="0"/>
                  <a:ea typeface="Mincho" charset="-128"/>
                </a:endParaRPr>
              </a:p>
            </p:txBody>
          </p:sp>
          <p:sp>
            <p:nvSpPr>
              <p:cNvPr id="36919" name="Freeform 150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9723 w 20000"/>
                  <a:gd name="T1" fmla="*/ 0 h 20000"/>
                  <a:gd name="T2" fmla="*/ 19723 w 20000"/>
                  <a:gd name="T3" fmla="*/ 2711 h 20000"/>
                  <a:gd name="T4" fmla="*/ 0 w 20000"/>
                  <a:gd name="T5" fmla="*/ 2711 h 20000"/>
                  <a:gd name="T6" fmla="*/ 0 w 20000"/>
                  <a:gd name="T7" fmla="*/ 0 h 20000"/>
                  <a:gd name="T8" fmla="*/ 19723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6920" name="Oval 151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sp>
          <p:nvSpPr>
            <p:cNvPr id="36913" name="Freeform 152"/>
            <p:cNvSpPr>
              <a:spLocks/>
            </p:cNvSpPr>
            <p:nvPr/>
          </p:nvSpPr>
          <p:spPr bwMode="auto">
            <a:xfrm>
              <a:off x="3018" y="2669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2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E1DD3-AB6F-4686-BB98-41A65FE48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4D4BA3-C021-4128-80D0-DBB66460A9D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 of a Typical C++ Environment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Input/output functions</a:t>
            </a:r>
          </a:p>
          <a:p>
            <a:pPr lvl="1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cin</a:t>
            </a:r>
          </a:p>
          <a:p>
            <a:pPr lvl="2" eaLnBrk="1" hangingPunct="1"/>
            <a:r>
              <a:rPr lang="en-US" altLang="en-US" smtClean="0"/>
              <a:t>Standard input stream</a:t>
            </a:r>
          </a:p>
          <a:p>
            <a:pPr lvl="2" eaLnBrk="1" hangingPunct="1"/>
            <a:r>
              <a:rPr lang="en-US" altLang="en-US" smtClean="0"/>
              <a:t>Normally keyboard</a:t>
            </a:r>
          </a:p>
          <a:p>
            <a:pPr lvl="1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cout</a:t>
            </a:r>
          </a:p>
          <a:p>
            <a:pPr lvl="2" eaLnBrk="1" hangingPunct="1"/>
            <a:r>
              <a:rPr lang="en-US" altLang="en-US" smtClean="0"/>
              <a:t>Standard output stream</a:t>
            </a:r>
          </a:p>
          <a:p>
            <a:pPr lvl="2" eaLnBrk="1" hangingPunct="1"/>
            <a:r>
              <a:rPr lang="en-US" altLang="en-US" smtClean="0"/>
              <a:t>Normally computer screen</a:t>
            </a:r>
          </a:p>
          <a:p>
            <a:pPr lvl="1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cerr</a:t>
            </a:r>
          </a:p>
          <a:p>
            <a:pPr lvl="2" eaLnBrk="1" hangingPunct="1"/>
            <a:r>
              <a:rPr lang="en-US" altLang="en-US" smtClean="0"/>
              <a:t>Standard error stream</a:t>
            </a:r>
          </a:p>
          <a:p>
            <a:pPr lvl="2" eaLnBrk="1" hangingPunct="1"/>
            <a:r>
              <a:rPr lang="en-US" altLang="en-US" smtClean="0"/>
              <a:t>Display error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ABB31-8337-49CA-8EB8-436BC4867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8EE723-A25C-4869-A69A-56B8203305CC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Simple Program: Printing a Line of Text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Before writing the programs</a:t>
            </a:r>
          </a:p>
          <a:p>
            <a:pPr lvl="1" eaLnBrk="1" hangingPunct="1"/>
            <a:r>
              <a:rPr lang="en-US" altLang="en-US" smtClean="0"/>
              <a:t>Comments</a:t>
            </a:r>
          </a:p>
          <a:p>
            <a:pPr lvl="2" eaLnBrk="1" hangingPunct="1"/>
            <a:r>
              <a:rPr lang="en-US" altLang="en-US" smtClean="0"/>
              <a:t>Document programs</a:t>
            </a:r>
          </a:p>
          <a:p>
            <a:pPr lvl="2" eaLnBrk="1" hangingPunct="1"/>
            <a:r>
              <a:rPr lang="en-US" altLang="en-US" smtClean="0"/>
              <a:t>Improve program readability</a:t>
            </a:r>
          </a:p>
          <a:p>
            <a:pPr lvl="2" eaLnBrk="1" hangingPunct="1"/>
            <a:r>
              <a:rPr lang="en-US" altLang="en-US" smtClean="0"/>
              <a:t>Ignored by compiler</a:t>
            </a:r>
          </a:p>
          <a:p>
            <a:pPr lvl="2" eaLnBrk="1" hangingPunct="1"/>
            <a:r>
              <a:rPr lang="en-US" altLang="en-US" smtClean="0"/>
              <a:t>Single-line comment</a:t>
            </a:r>
          </a:p>
          <a:p>
            <a:pPr lvl="3" eaLnBrk="1" hangingPunct="1"/>
            <a:r>
              <a:rPr lang="en-US" altLang="en-US" smtClean="0"/>
              <a:t>Use C’s comment /* .. */ OR Begin with </a:t>
            </a:r>
            <a:r>
              <a:rPr lang="en-US" altLang="en-US" b="1" smtClean="0">
                <a:latin typeface="Courier New" panose="02070309020205020404" pitchFamily="49" charset="0"/>
              </a:rPr>
              <a:t>// or </a:t>
            </a:r>
          </a:p>
          <a:p>
            <a:pPr lvl="1" eaLnBrk="1" hangingPunct="1"/>
            <a:r>
              <a:rPr lang="en-US" altLang="en-US" smtClean="0"/>
              <a:t>Preprocessor directives</a:t>
            </a:r>
          </a:p>
          <a:p>
            <a:pPr lvl="2" eaLnBrk="1" hangingPunct="1"/>
            <a:r>
              <a:rPr lang="en-US" altLang="en-US" smtClean="0"/>
              <a:t>Processed by preprocessor before compiling</a:t>
            </a:r>
          </a:p>
          <a:p>
            <a:pPr lvl="2" eaLnBrk="1" hangingPunct="1"/>
            <a:r>
              <a:rPr lang="en-US" altLang="en-US" smtClean="0"/>
              <a:t>Begin with </a:t>
            </a:r>
            <a:r>
              <a:rPr lang="en-US" altLang="en-US" b="1" smtClean="0">
                <a:latin typeface="Courier New" panose="02070309020205020404" pitchFamily="49" charset="0"/>
              </a:rPr>
              <a:t>#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FC0710FE-2837-470B-91D3-B83977706B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768E2-2BE0-4D19-BCCA-7FB11C9DEA7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fig01_02.cpp</a:t>
            </a:r>
            <a:br>
              <a:rPr lang="en-US" altLang="en-US" smtClean="0"/>
            </a:br>
            <a:r>
              <a:rPr lang="en-US" altLang="en-US" smtClean="0"/>
              <a:t>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fig01_02.cpp</a:t>
            </a:r>
            <a:br>
              <a:rPr lang="en-US" altLang="en-US" smtClean="0"/>
            </a:br>
            <a:r>
              <a:rPr lang="en-US" altLang="en-US" smtClean="0"/>
              <a:t>output 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290036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1.2: fig01_02.cpp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A first program in C++.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std::cout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"Welcome to C++!\n"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that program ended successfully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895600"/>
            <a:ext cx="70104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Welcome to C++! </a:t>
            </a:r>
          </a:p>
        </p:txBody>
      </p:sp>
      <p:grpSp>
        <p:nvGrpSpPr>
          <p:cNvPr id="208904" name="Group 8"/>
          <p:cNvGrpSpPr>
            <a:grpSpLocks/>
          </p:cNvGrpSpPr>
          <p:nvPr/>
        </p:nvGrpSpPr>
        <p:grpSpPr bwMode="auto">
          <a:xfrm>
            <a:off x="2971800" y="228600"/>
            <a:ext cx="3505200" cy="346075"/>
            <a:chOff x="960" y="1776"/>
            <a:chExt cx="2208" cy="218"/>
          </a:xfrm>
        </p:grpSpPr>
        <p:sp>
          <p:nvSpPr>
            <p:cNvPr id="39970" name="Text Box 5"/>
            <p:cNvSpPr txBox="1">
              <a:spLocks noChangeArrowheads="1"/>
            </p:cNvSpPr>
            <p:nvPr/>
          </p:nvSpPr>
          <p:spPr bwMode="auto">
            <a:xfrm>
              <a:off x="1872" y="1776"/>
              <a:ext cx="1296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Single-line comments.</a:t>
              </a:r>
            </a:p>
          </p:txBody>
        </p:sp>
        <p:sp>
          <p:nvSpPr>
            <p:cNvPr id="39971" name="Line 6"/>
            <p:cNvSpPr>
              <a:spLocks noChangeShapeType="1"/>
            </p:cNvSpPr>
            <p:nvPr/>
          </p:nvSpPr>
          <p:spPr bwMode="auto">
            <a:xfrm flipH="1" flipV="1">
              <a:off x="960" y="1824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39972" name="Line 7"/>
            <p:cNvSpPr>
              <a:spLocks noChangeShapeType="1"/>
            </p:cNvSpPr>
            <p:nvPr/>
          </p:nvSpPr>
          <p:spPr bwMode="auto">
            <a:xfrm flipH="1">
              <a:off x="960" y="1872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07" name="Group 11"/>
          <p:cNvGrpSpPr>
            <a:grpSpLocks/>
          </p:cNvGrpSpPr>
          <p:nvPr/>
        </p:nvGrpSpPr>
        <p:grpSpPr bwMode="auto">
          <a:xfrm>
            <a:off x="2209800" y="665163"/>
            <a:ext cx="4114800" cy="835025"/>
            <a:chOff x="1392" y="419"/>
            <a:chExt cx="2592" cy="526"/>
          </a:xfrm>
        </p:grpSpPr>
        <p:sp>
          <p:nvSpPr>
            <p:cNvPr id="39968" name="Text Box 9"/>
            <p:cNvSpPr txBox="1">
              <a:spLocks noChangeArrowheads="1"/>
            </p:cNvSpPr>
            <p:nvPr/>
          </p:nvSpPr>
          <p:spPr bwMode="auto">
            <a:xfrm>
              <a:off x="2304" y="419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Preprocessor directive to include input/output stream header file </a:t>
              </a:r>
              <a:r>
                <a:rPr lang="en-US" altLang="en-US" sz="1600" b="1">
                  <a:latin typeface="Courier New" panose="02070309020205020404" pitchFamily="49" charset="0"/>
                </a:rPr>
                <a:t>&lt;iostream&gt;</a:t>
              </a:r>
              <a:r>
                <a:rPr lang="en-US" altLang="en-US" sz="16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9969" name="Line 10"/>
            <p:cNvSpPr>
              <a:spLocks noChangeShapeType="1"/>
            </p:cNvSpPr>
            <p:nvPr/>
          </p:nvSpPr>
          <p:spPr bwMode="auto">
            <a:xfrm flipH="1" flipV="1">
              <a:off x="1392" y="467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10" name="Group 14"/>
          <p:cNvGrpSpPr>
            <a:grpSpLocks/>
          </p:cNvGrpSpPr>
          <p:nvPr/>
        </p:nvGrpSpPr>
        <p:grpSpPr bwMode="auto">
          <a:xfrm>
            <a:off x="1447800" y="993775"/>
            <a:ext cx="4114800" cy="835025"/>
            <a:chOff x="864" y="624"/>
            <a:chExt cx="2592" cy="526"/>
          </a:xfrm>
        </p:grpSpPr>
        <p:sp>
          <p:nvSpPr>
            <p:cNvPr id="39966" name="Text Box 12"/>
            <p:cNvSpPr txBox="1">
              <a:spLocks noChangeArrowheads="1"/>
            </p:cNvSpPr>
            <p:nvPr/>
          </p:nvSpPr>
          <p:spPr bwMode="auto">
            <a:xfrm>
              <a:off x="1776" y="6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Function </a:t>
              </a:r>
              <a:r>
                <a:rPr lang="en-US" altLang="en-US" sz="1600" b="1">
                  <a:latin typeface="Courier New" panose="02070309020205020404" pitchFamily="49" charset="0"/>
                </a:rPr>
                <a:t>main</a:t>
              </a:r>
              <a:r>
                <a:rPr lang="en-US" altLang="en-US" sz="1600">
                  <a:latin typeface="Times New Roman" panose="02020603050405020304" pitchFamily="18" charset="0"/>
                </a:rPr>
                <a:t> appears exactly once in every C++ program..</a:t>
              </a:r>
            </a:p>
          </p:txBody>
        </p:sp>
        <p:sp>
          <p:nvSpPr>
            <p:cNvPr id="39967" name="Line 13"/>
            <p:cNvSpPr>
              <a:spLocks noChangeShapeType="1"/>
            </p:cNvSpPr>
            <p:nvPr/>
          </p:nvSpPr>
          <p:spPr bwMode="auto">
            <a:xfrm flipH="1">
              <a:off x="864" y="720"/>
              <a:ext cx="912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13" name="Group 17"/>
          <p:cNvGrpSpPr>
            <a:grpSpLocks/>
          </p:cNvGrpSpPr>
          <p:nvPr/>
        </p:nvGrpSpPr>
        <p:grpSpPr bwMode="auto">
          <a:xfrm>
            <a:off x="533400" y="457200"/>
            <a:ext cx="4114800" cy="838200"/>
            <a:chOff x="336" y="288"/>
            <a:chExt cx="2592" cy="528"/>
          </a:xfrm>
        </p:grpSpPr>
        <p:sp>
          <p:nvSpPr>
            <p:cNvPr id="39964" name="Text Box 15"/>
            <p:cNvSpPr txBox="1">
              <a:spLocks noChangeArrowheads="1"/>
            </p:cNvSpPr>
            <p:nvPr/>
          </p:nvSpPr>
          <p:spPr bwMode="auto">
            <a:xfrm>
              <a:off x="1248" y="28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Function </a:t>
              </a:r>
              <a:r>
                <a:rPr lang="en-US" altLang="en-US" sz="1600" b="1">
                  <a:latin typeface="Courier New" panose="02070309020205020404" pitchFamily="49" charset="0"/>
                </a:rPr>
                <a:t>main</a:t>
              </a:r>
              <a:r>
                <a:rPr lang="en-US" altLang="en-US" sz="1600">
                  <a:latin typeface="Times New Roman" panose="02020603050405020304" pitchFamily="18" charset="0"/>
                </a:rPr>
                <a:t> returns an integer value.</a:t>
              </a:r>
            </a:p>
          </p:txBody>
        </p:sp>
        <p:sp>
          <p:nvSpPr>
            <p:cNvPr id="39965" name="Line 16"/>
            <p:cNvSpPr>
              <a:spLocks noChangeShapeType="1"/>
            </p:cNvSpPr>
            <p:nvPr/>
          </p:nvSpPr>
          <p:spPr bwMode="auto">
            <a:xfrm flipH="1">
              <a:off x="336" y="38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16" name="Group 20"/>
          <p:cNvGrpSpPr>
            <a:grpSpLocks/>
          </p:cNvGrpSpPr>
          <p:nvPr/>
        </p:nvGrpSpPr>
        <p:grpSpPr bwMode="auto">
          <a:xfrm>
            <a:off x="609600" y="741363"/>
            <a:ext cx="4114800" cy="838200"/>
            <a:chOff x="384" y="467"/>
            <a:chExt cx="2592" cy="528"/>
          </a:xfrm>
        </p:grpSpPr>
        <p:sp>
          <p:nvSpPr>
            <p:cNvPr id="39962" name="Text Box 18"/>
            <p:cNvSpPr txBox="1">
              <a:spLocks noChangeArrowheads="1"/>
            </p:cNvSpPr>
            <p:nvPr/>
          </p:nvSpPr>
          <p:spPr bwMode="auto">
            <a:xfrm>
              <a:off x="1296" y="467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Left brace </a:t>
              </a:r>
              <a:r>
                <a:rPr lang="en-US" altLang="en-US" sz="1600" b="1">
                  <a:latin typeface="Courier New" panose="02070309020205020404" pitchFamily="49" charset="0"/>
                </a:rPr>
                <a:t>{</a:t>
              </a:r>
              <a:r>
                <a:rPr lang="en-US" altLang="en-US" sz="1600">
                  <a:latin typeface="Times New Roman" panose="02020603050405020304" pitchFamily="18" charset="0"/>
                </a:rPr>
                <a:t> begins function body.</a:t>
              </a:r>
            </a:p>
          </p:txBody>
        </p:sp>
        <p:sp>
          <p:nvSpPr>
            <p:cNvPr id="39963" name="Line 19"/>
            <p:cNvSpPr>
              <a:spLocks noChangeShapeType="1"/>
            </p:cNvSpPr>
            <p:nvPr/>
          </p:nvSpPr>
          <p:spPr bwMode="auto">
            <a:xfrm flipH="1">
              <a:off x="384" y="563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19" name="Group 23"/>
          <p:cNvGrpSpPr>
            <a:grpSpLocks/>
          </p:cNvGrpSpPr>
          <p:nvPr/>
        </p:nvGrpSpPr>
        <p:grpSpPr bwMode="auto">
          <a:xfrm>
            <a:off x="533400" y="1828800"/>
            <a:ext cx="4114800" cy="838200"/>
            <a:chOff x="336" y="1152"/>
            <a:chExt cx="2592" cy="528"/>
          </a:xfrm>
        </p:grpSpPr>
        <p:sp>
          <p:nvSpPr>
            <p:cNvPr id="39960" name="Text Box 21"/>
            <p:cNvSpPr txBox="1">
              <a:spLocks noChangeArrowheads="1"/>
            </p:cNvSpPr>
            <p:nvPr/>
          </p:nvSpPr>
          <p:spPr bwMode="auto">
            <a:xfrm>
              <a:off x="1248" y="115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Corresponding right brace </a:t>
              </a:r>
              <a:r>
                <a:rPr lang="en-US" altLang="en-US" sz="1600" b="1">
                  <a:latin typeface="Courier New" panose="02070309020205020404" pitchFamily="49" charset="0"/>
                </a:rPr>
                <a:t>}</a:t>
              </a:r>
              <a:r>
                <a:rPr lang="en-US" altLang="en-US" sz="1600">
                  <a:latin typeface="Times New Roman" panose="02020603050405020304" pitchFamily="18" charset="0"/>
                </a:rPr>
                <a:t> ends function body.</a:t>
              </a:r>
            </a:p>
          </p:txBody>
        </p:sp>
        <p:sp>
          <p:nvSpPr>
            <p:cNvPr id="39961" name="Line 22"/>
            <p:cNvSpPr>
              <a:spLocks noChangeShapeType="1"/>
            </p:cNvSpPr>
            <p:nvPr/>
          </p:nvSpPr>
          <p:spPr bwMode="auto">
            <a:xfrm flipH="1">
              <a:off x="336" y="124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22" name="Group 26"/>
          <p:cNvGrpSpPr>
            <a:grpSpLocks/>
          </p:cNvGrpSpPr>
          <p:nvPr/>
        </p:nvGrpSpPr>
        <p:grpSpPr bwMode="auto">
          <a:xfrm>
            <a:off x="3886200" y="990600"/>
            <a:ext cx="4114800" cy="838200"/>
            <a:chOff x="2976" y="660"/>
            <a:chExt cx="2592" cy="528"/>
          </a:xfrm>
        </p:grpSpPr>
        <p:sp>
          <p:nvSpPr>
            <p:cNvPr id="39958" name="Text Box 24"/>
            <p:cNvSpPr txBox="1">
              <a:spLocks noChangeArrowheads="1"/>
            </p:cNvSpPr>
            <p:nvPr/>
          </p:nvSpPr>
          <p:spPr bwMode="auto">
            <a:xfrm>
              <a:off x="3888" y="660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Statements end with a semicolon </a:t>
              </a:r>
              <a:r>
                <a:rPr lang="en-US" altLang="en-US" sz="1600" b="1">
                  <a:latin typeface="Courier New" panose="02070309020205020404" pitchFamily="49" charset="0"/>
                </a:rPr>
                <a:t>;</a:t>
              </a:r>
              <a:r>
                <a:rPr lang="en-US" altLang="en-US" sz="16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9959" name="Line 25"/>
            <p:cNvSpPr>
              <a:spLocks noChangeShapeType="1"/>
            </p:cNvSpPr>
            <p:nvPr/>
          </p:nvSpPr>
          <p:spPr bwMode="auto">
            <a:xfrm flipH="1">
              <a:off x="2976" y="75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25" name="Group 29"/>
          <p:cNvGrpSpPr>
            <a:grpSpLocks/>
          </p:cNvGrpSpPr>
          <p:nvPr/>
        </p:nvGrpSpPr>
        <p:grpSpPr bwMode="auto">
          <a:xfrm>
            <a:off x="1066800" y="1920875"/>
            <a:ext cx="4114800" cy="990600"/>
            <a:chOff x="960" y="1524"/>
            <a:chExt cx="2592" cy="624"/>
          </a:xfrm>
        </p:grpSpPr>
        <p:sp>
          <p:nvSpPr>
            <p:cNvPr id="39956" name="Text Box 27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Name </a:t>
              </a:r>
              <a:r>
                <a:rPr lang="en-US" altLang="en-US" sz="1600" b="1">
                  <a:latin typeface="Courier New" panose="02070309020205020404" pitchFamily="49" charset="0"/>
                </a:rPr>
                <a:t>cout</a:t>
              </a:r>
              <a:r>
                <a:rPr lang="en-US" altLang="en-US" sz="1600">
                  <a:latin typeface="Times New Roman" panose="02020603050405020304" pitchFamily="18" charset="0"/>
                </a:rPr>
                <a:t> belongs to namespace </a:t>
              </a:r>
              <a:r>
                <a:rPr lang="en-US" altLang="en-US" sz="1600" b="1">
                  <a:latin typeface="Courier New" panose="02070309020205020404" pitchFamily="49" charset="0"/>
                </a:rPr>
                <a:t>std</a:t>
              </a:r>
              <a:r>
                <a:rPr lang="en-US" altLang="en-US" sz="16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9957" name="Line 28"/>
            <p:cNvSpPr>
              <a:spLocks noChangeShapeType="1"/>
            </p:cNvSpPr>
            <p:nvPr/>
          </p:nvSpPr>
          <p:spPr bwMode="auto">
            <a:xfrm flipH="1" flipV="1">
              <a:off x="960" y="1524"/>
              <a:ext cx="912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28" name="Group 32"/>
          <p:cNvGrpSpPr>
            <a:grpSpLocks/>
          </p:cNvGrpSpPr>
          <p:nvPr/>
        </p:nvGrpSpPr>
        <p:grpSpPr bwMode="auto">
          <a:xfrm>
            <a:off x="1752600" y="1905000"/>
            <a:ext cx="4114800" cy="692150"/>
            <a:chOff x="1104" y="1200"/>
            <a:chExt cx="2592" cy="436"/>
          </a:xfrm>
        </p:grpSpPr>
        <p:sp>
          <p:nvSpPr>
            <p:cNvPr id="39954" name="Text Box 30"/>
            <p:cNvSpPr txBox="1">
              <a:spLocks noChangeArrowheads="1"/>
            </p:cNvSpPr>
            <p:nvPr/>
          </p:nvSpPr>
          <p:spPr bwMode="auto">
            <a:xfrm>
              <a:off x="2016" y="1418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Stream insertion operator.</a:t>
              </a:r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 flipH="1" flipV="1">
              <a:off x="1104" y="1200"/>
              <a:ext cx="912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08931" name="Group 35"/>
          <p:cNvGrpSpPr>
            <a:grpSpLocks/>
          </p:cNvGrpSpPr>
          <p:nvPr/>
        </p:nvGrpSpPr>
        <p:grpSpPr bwMode="auto">
          <a:xfrm>
            <a:off x="1447800" y="2403475"/>
            <a:ext cx="4191000" cy="1739900"/>
            <a:chOff x="912" y="1514"/>
            <a:chExt cx="2640" cy="1096"/>
          </a:xfrm>
        </p:grpSpPr>
        <p:sp>
          <p:nvSpPr>
            <p:cNvPr id="39952" name="Text Box 33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Keyword </a:t>
              </a:r>
              <a:r>
                <a:rPr lang="en-US" altLang="en-US" sz="1600" b="1">
                  <a:latin typeface="Courier New" panose="02070309020205020404" pitchFamily="49" charset="0"/>
                </a:rPr>
                <a:t>return</a:t>
              </a:r>
              <a:r>
                <a:rPr lang="en-US" altLang="en-US" sz="1600">
                  <a:latin typeface="Times New Roman" panose="02020603050405020304" pitchFamily="18" charset="0"/>
                </a:rPr>
                <a:t> is one of several means to exit function; value </a:t>
              </a:r>
              <a:r>
                <a:rPr lang="en-US" altLang="en-US" sz="1600" b="1">
                  <a:latin typeface="Courier New" panose="02070309020205020404" pitchFamily="49" charset="0"/>
                </a:rPr>
                <a:t>0</a:t>
              </a:r>
              <a:r>
                <a:rPr lang="en-US" altLang="en-US" sz="1600">
                  <a:latin typeface="Times New Roman" panose="02020603050405020304" pitchFamily="18" charset="0"/>
                </a:rPr>
                <a:t> indicates program terminated successfully.</a:t>
              </a:r>
            </a:p>
          </p:txBody>
        </p:sp>
        <p:sp>
          <p:nvSpPr>
            <p:cNvPr id="39953" name="Line 34"/>
            <p:cNvSpPr>
              <a:spLocks noChangeShapeType="1"/>
            </p:cNvSpPr>
            <p:nvPr/>
          </p:nvSpPr>
          <p:spPr bwMode="auto">
            <a:xfrm flipH="1" flipV="1">
              <a:off x="912" y="1514"/>
              <a:ext cx="960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1EDB7-4E38-4BB8-A153-FBADFB1FD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0531F-78A5-4841-A82B-B022CAFA4D5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Simple Program: Printing a Line of Text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Standard output stream object</a:t>
            </a:r>
            <a:endParaRPr lang="en-US" altLang="en-US" sz="24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std::cout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“Connected” to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 smtClean="0">
                <a:latin typeface="Courier New" panose="02070309020205020404" pitchFamily="49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Stream insertion operator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Value to right (right operand) inserted into output stream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Namespace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mtClean="0"/>
              <a:t> specifies using name that belongs to “namespace”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mtClean="0"/>
              <a:t> removed through use of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using</a:t>
            </a:r>
            <a:r>
              <a:rPr lang="en-US" altLang="en-US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Escape characters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\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Indicates “special” character output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08BA14-77A4-40B6-B868-F8DAE917A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F3624E-DD54-40CC-9E68-49C80CC69DD9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Simple Program: Printing a Line of Text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1063625" y="1879600"/>
          <a:ext cx="7089775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Document" r:id="rId3" imgW="5949696" imgH="3982212" progId="Word.Document.8">
                  <p:embed/>
                </p:oleObj>
              </mc:Choice>
              <mc:Fallback>
                <p:oleObj name="Document" r:id="rId3" imgW="5949696" imgH="39822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879600"/>
                        <a:ext cx="7089775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011FF-C764-463C-A0DA-87FBD4CAB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416D17-E348-49C7-8A5D-4AC6F8A1925D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Simple Program: Adding Two Integers 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</a:t>
            </a:r>
          </a:p>
          <a:p>
            <a:pPr lvl="1" eaLnBrk="1" hangingPunct="1"/>
            <a:r>
              <a:rPr lang="en-US" altLang="en-US" smtClean="0"/>
              <a:t>Location in memory where value can be stored</a:t>
            </a:r>
          </a:p>
          <a:p>
            <a:pPr lvl="1" eaLnBrk="1" hangingPunct="1"/>
            <a:r>
              <a:rPr lang="en-US" altLang="en-US" smtClean="0"/>
              <a:t>Common data types</a:t>
            </a:r>
          </a:p>
          <a:p>
            <a:pPr lvl="2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- integer numbers</a:t>
            </a:r>
          </a:p>
          <a:p>
            <a:pPr lvl="2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 - characters</a:t>
            </a:r>
          </a:p>
          <a:p>
            <a:pPr lvl="2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mtClean="0"/>
              <a:t> - floating point numbers</a:t>
            </a:r>
          </a:p>
          <a:p>
            <a:pPr lvl="1" eaLnBrk="1" hangingPunct="1"/>
            <a:r>
              <a:rPr lang="en-US" altLang="en-US" smtClean="0"/>
              <a:t>Declare variables with name and data type before use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 integer1</a:t>
            </a:r>
            <a:r>
              <a:rPr lang="en-US" altLang="en-US" b="1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 integer2</a:t>
            </a:r>
            <a:r>
              <a:rPr lang="en-US" altLang="en-US" b="1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 sum</a:t>
            </a:r>
            <a:r>
              <a:rPr lang="en-US" altLang="en-US" b="1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mtClean="0"/>
              <a:t>Can declare several variables of same type in one declaration</a:t>
            </a:r>
          </a:p>
          <a:p>
            <a:pPr lvl="2" eaLnBrk="1" hangingPunct="1"/>
            <a:r>
              <a:rPr lang="en-US" altLang="en-US" smtClean="0"/>
              <a:t>Comma-separated list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int integer1, integer2, sum;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EC8A0-AB1D-47E8-993D-7508BF347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3B4A39-E613-485C-92F7-CA57EDF42BF0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Simple Program: Adding Two Integers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stream object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&gt;&gt;</a:t>
            </a:r>
            <a:r>
              <a:rPr lang="en-US" altLang="en-US" smtClean="0"/>
              <a:t> (stream extraction operator) </a:t>
            </a:r>
          </a:p>
          <a:p>
            <a:pPr lvl="2" eaLnBrk="1" hangingPunct="1"/>
            <a:r>
              <a:rPr lang="en-US" altLang="en-US" smtClean="0"/>
              <a:t>Used with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std::cin</a:t>
            </a:r>
          </a:p>
          <a:p>
            <a:pPr lvl="2" eaLnBrk="1" hangingPunct="1"/>
            <a:r>
              <a:rPr lang="en-US" altLang="en-US" smtClean="0"/>
              <a:t>Waits for user to input value, then press </a:t>
            </a:r>
            <a:r>
              <a:rPr lang="en-US" altLang="en-US" i="1" smtClean="0"/>
              <a:t>Enter</a:t>
            </a:r>
            <a:r>
              <a:rPr lang="en-US" altLang="en-US" smtClean="0"/>
              <a:t> (Return) key</a:t>
            </a:r>
          </a:p>
          <a:p>
            <a:pPr lvl="2" eaLnBrk="1" hangingPunct="1"/>
            <a:r>
              <a:rPr lang="en-US" altLang="en-US" smtClean="0"/>
              <a:t>Stores value in variable to right of operator</a:t>
            </a:r>
          </a:p>
          <a:p>
            <a:pPr lvl="3" eaLnBrk="1" hangingPunct="1"/>
            <a:r>
              <a:rPr lang="en-US" altLang="en-US" smtClean="0"/>
              <a:t>Converts value to variable data type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b="1" smtClean="0">
                <a:latin typeface="Courier New" panose="02070309020205020404" pitchFamily="49" charset="0"/>
              </a:rPr>
              <a:t>=</a:t>
            </a:r>
            <a:r>
              <a:rPr lang="en-US" altLang="en-US" sz="2400" smtClean="0"/>
              <a:t> (assignment operator)</a:t>
            </a:r>
          </a:p>
          <a:p>
            <a:pPr lvl="1" eaLnBrk="1" hangingPunct="1"/>
            <a:r>
              <a:rPr lang="en-US" altLang="en-US" smtClean="0"/>
              <a:t>Assigns value to variable</a:t>
            </a:r>
          </a:p>
          <a:p>
            <a:pPr lvl="1" eaLnBrk="1" hangingPunct="1"/>
            <a:r>
              <a:rPr lang="en-US" altLang="en-US" smtClean="0"/>
              <a:t>Binary operator (two operands)</a:t>
            </a:r>
          </a:p>
          <a:p>
            <a:pPr lvl="1" eaLnBrk="1" hangingPunct="1"/>
            <a:r>
              <a:rPr lang="en-US" altLang="en-US" smtClean="0"/>
              <a:t>Example:</a:t>
            </a:r>
          </a:p>
          <a:p>
            <a:pPr lvl="3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sum = variable1 + variable2;</a:t>
            </a:r>
          </a:p>
          <a:p>
            <a:pPr lvl="1" eaLnBrk="1" hangingPunct="1"/>
            <a:endParaRPr lang="en-US" altLang="en-US" sz="1800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11FAFA8E-6BD3-4140-9DB5-E3BD5D160E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FEBDB-A0AD-4647-AC8E-359FB0BF8652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fig01_06.cpp</a:t>
            </a:r>
            <a:br>
              <a:rPr lang="en-US" altLang="en-US" smtClean="0"/>
            </a:br>
            <a:r>
              <a:rPr lang="en-US" altLang="en-US" smtClean="0"/>
              <a:t>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48481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1.6: fig01_06.cpp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Addition program.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integer1;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first number to be input by user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integer2;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second number to be input by user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sum;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variable in which sum will be stored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std::cout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first integer\n"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prompt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std::cin &gt;&gt; integer1;    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read an integer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std::cout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second integer\n"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prompt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std::cin &gt;&gt; integer2;     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read an integer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sum = integer1 + integer2;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assign result to sum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std::cout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"Sum is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sum &lt;&lt; std::endl;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print sum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that program ended successfully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/>
          </a:p>
        </p:txBody>
      </p:sp>
      <p:grpSp>
        <p:nvGrpSpPr>
          <p:cNvPr id="215048" name="Group 8"/>
          <p:cNvGrpSpPr>
            <a:grpSpLocks/>
          </p:cNvGrpSpPr>
          <p:nvPr/>
        </p:nvGrpSpPr>
        <p:grpSpPr bwMode="auto">
          <a:xfrm>
            <a:off x="1524000" y="1336675"/>
            <a:ext cx="4648200" cy="949325"/>
            <a:chOff x="960" y="842"/>
            <a:chExt cx="2928" cy="598"/>
          </a:xfrm>
        </p:grpSpPr>
        <p:sp>
          <p:nvSpPr>
            <p:cNvPr id="45076" name="Text Box 4"/>
            <p:cNvSpPr txBox="1">
              <a:spLocks noChangeArrowheads="1"/>
            </p:cNvSpPr>
            <p:nvPr/>
          </p:nvSpPr>
          <p:spPr bwMode="auto">
            <a:xfrm>
              <a:off x="2208" y="842"/>
              <a:ext cx="1680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Declare integer variables.</a:t>
              </a:r>
            </a:p>
          </p:txBody>
        </p:sp>
        <p:sp>
          <p:nvSpPr>
            <p:cNvPr id="45077" name="Line 5"/>
            <p:cNvSpPr>
              <a:spLocks noChangeShapeType="1"/>
            </p:cNvSpPr>
            <p:nvPr/>
          </p:nvSpPr>
          <p:spPr bwMode="auto">
            <a:xfrm flipH="1">
              <a:off x="1296" y="960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45078" name="Line 6"/>
            <p:cNvSpPr>
              <a:spLocks noChangeShapeType="1"/>
            </p:cNvSpPr>
            <p:nvPr/>
          </p:nvSpPr>
          <p:spPr bwMode="auto">
            <a:xfrm flipH="1">
              <a:off x="1296" y="960"/>
              <a:ext cx="91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45079" name="Line 7"/>
            <p:cNvSpPr>
              <a:spLocks noChangeShapeType="1"/>
            </p:cNvSpPr>
            <p:nvPr/>
          </p:nvSpPr>
          <p:spPr bwMode="auto">
            <a:xfrm flipH="1">
              <a:off x="960" y="960"/>
              <a:ext cx="12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5051" name="Group 11"/>
          <p:cNvGrpSpPr>
            <a:grpSpLocks/>
          </p:cNvGrpSpPr>
          <p:nvPr/>
        </p:nvGrpSpPr>
        <p:grpSpPr bwMode="auto">
          <a:xfrm>
            <a:off x="1676400" y="1981200"/>
            <a:ext cx="4114800" cy="838200"/>
            <a:chOff x="1056" y="1248"/>
            <a:chExt cx="2592" cy="528"/>
          </a:xfrm>
        </p:grpSpPr>
        <p:sp>
          <p:nvSpPr>
            <p:cNvPr id="45074" name="Text Box 9"/>
            <p:cNvSpPr txBox="1">
              <a:spLocks noChangeArrowheads="1"/>
            </p:cNvSpPr>
            <p:nvPr/>
          </p:nvSpPr>
          <p:spPr bwMode="auto">
            <a:xfrm>
              <a:off x="1968" y="1248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Use stream extraction operator with standard input stream to obtain user input.</a:t>
              </a:r>
            </a:p>
          </p:txBody>
        </p:sp>
        <p:sp>
          <p:nvSpPr>
            <p:cNvPr id="45075" name="Line 10"/>
            <p:cNvSpPr>
              <a:spLocks noChangeShapeType="1"/>
            </p:cNvSpPr>
            <p:nvPr/>
          </p:nvSpPr>
          <p:spPr bwMode="auto">
            <a:xfrm flipH="1">
              <a:off x="1056" y="134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5054" name="Group 14"/>
          <p:cNvGrpSpPr>
            <a:grpSpLocks/>
          </p:cNvGrpSpPr>
          <p:nvPr/>
        </p:nvGrpSpPr>
        <p:grpSpPr bwMode="auto">
          <a:xfrm>
            <a:off x="4343400" y="3484563"/>
            <a:ext cx="4114800" cy="1079500"/>
            <a:chOff x="2736" y="2195"/>
            <a:chExt cx="2592" cy="680"/>
          </a:xfrm>
        </p:grpSpPr>
        <p:sp>
          <p:nvSpPr>
            <p:cNvPr id="45072" name="Text Box 12"/>
            <p:cNvSpPr txBox="1">
              <a:spLocks noChangeArrowheads="1"/>
            </p:cNvSpPr>
            <p:nvPr/>
          </p:nvSpPr>
          <p:spPr bwMode="auto">
            <a:xfrm>
              <a:off x="3648" y="2195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Stream manipulator </a:t>
              </a:r>
              <a:r>
                <a:rPr lang="en-US" altLang="en-US" sz="1600" b="1">
                  <a:latin typeface="Courier New" panose="02070309020205020404" pitchFamily="49" charset="0"/>
                </a:rPr>
                <a:t>std::endl </a:t>
              </a:r>
              <a:r>
                <a:rPr lang="en-US" altLang="en-US" sz="1600">
                  <a:latin typeface="Times New Roman" panose="02020603050405020304" pitchFamily="18" charset="0"/>
                </a:rPr>
                <a:t>outputs a newline, then “flushes output buffer.”</a:t>
              </a:r>
            </a:p>
          </p:txBody>
        </p:sp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 flipH="1">
              <a:off x="2736" y="2291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5059" name="Group 19"/>
          <p:cNvGrpSpPr>
            <a:grpSpLocks/>
          </p:cNvGrpSpPr>
          <p:nvPr/>
        </p:nvGrpSpPr>
        <p:grpSpPr bwMode="auto">
          <a:xfrm>
            <a:off x="1828800" y="4543425"/>
            <a:ext cx="5676900" cy="1411288"/>
            <a:chOff x="1152" y="2862"/>
            <a:chExt cx="3576" cy="889"/>
          </a:xfrm>
        </p:grpSpPr>
        <p:sp>
          <p:nvSpPr>
            <p:cNvPr id="45068" name="Text Box 15"/>
            <p:cNvSpPr txBox="1">
              <a:spLocks noChangeArrowheads="1"/>
            </p:cNvSpPr>
            <p:nvPr/>
          </p:nvSpPr>
          <p:spPr bwMode="auto">
            <a:xfrm>
              <a:off x="3048" y="3225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Concatenating, chaining or cascading stream insertion operations.</a:t>
              </a:r>
            </a:p>
          </p:txBody>
        </p:sp>
        <p:sp>
          <p:nvSpPr>
            <p:cNvPr id="45069" name="Line 16"/>
            <p:cNvSpPr>
              <a:spLocks noChangeShapeType="1"/>
            </p:cNvSpPr>
            <p:nvPr/>
          </p:nvSpPr>
          <p:spPr bwMode="auto">
            <a:xfrm flipH="1" flipV="1">
              <a:off x="2232" y="2862"/>
              <a:ext cx="81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45070" name="Line 17"/>
            <p:cNvSpPr>
              <a:spLocks noChangeShapeType="1"/>
            </p:cNvSpPr>
            <p:nvPr/>
          </p:nvSpPr>
          <p:spPr bwMode="auto">
            <a:xfrm flipH="1" flipV="1">
              <a:off x="1872" y="2862"/>
              <a:ext cx="117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45071" name="Line 18"/>
            <p:cNvSpPr>
              <a:spLocks noChangeShapeType="1"/>
            </p:cNvSpPr>
            <p:nvPr/>
          </p:nvSpPr>
          <p:spPr bwMode="auto">
            <a:xfrm flipH="1" flipV="1">
              <a:off x="1152" y="2862"/>
              <a:ext cx="1896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5063" name="Group 23"/>
          <p:cNvGrpSpPr>
            <a:grpSpLocks/>
          </p:cNvGrpSpPr>
          <p:nvPr/>
        </p:nvGrpSpPr>
        <p:grpSpPr bwMode="auto">
          <a:xfrm>
            <a:off x="1676400" y="3400425"/>
            <a:ext cx="7086600" cy="1017588"/>
            <a:chOff x="1056" y="2142"/>
            <a:chExt cx="4464" cy="641"/>
          </a:xfrm>
        </p:grpSpPr>
        <p:sp>
          <p:nvSpPr>
            <p:cNvPr id="45066" name="Text Box 20"/>
            <p:cNvSpPr txBox="1">
              <a:spLocks noChangeArrowheads="1"/>
            </p:cNvSpPr>
            <p:nvPr/>
          </p:nvSpPr>
          <p:spPr bwMode="auto">
            <a:xfrm>
              <a:off x="1968" y="2142"/>
              <a:ext cx="3552" cy="64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Calculations can be performed in output statements: alternative for lines 18 and 20:</a:t>
              </a:r>
            </a:p>
            <a:p>
              <a:endParaRPr lang="en-US" altLang="en-US" sz="1600">
                <a:latin typeface="Times New Roman" panose="02020603050405020304" pitchFamily="18" charset="0"/>
              </a:endParaRPr>
            </a:p>
            <a:p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std::cout &lt;&lt; </a:t>
              </a:r>
              <a:r>
                <a:rPr lang="en-US" altLang="en-US" sz="1200" b="1">
                  <a:solidFill>
                    <a:srgbClr val="0099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is "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&lt;&lt; integer1 + integer2 &lt;&lt; std::endl;</a:t>
              </a:r>
            </a:p>
          </p:txBody>
        </p:sp>
        <p:sp>
          <p:nvSpPr>
            <p:cNvPr id="45067" name="Line 21"/>
            <p:cNvSpPr>
              <a:spLocks noChangeShapeType="1"/>
            </p:cNvSpPr>
            <p:nvPr/>
          </p:nvSpPr>
          <p:spPr bwMode="auto">
            <a:xfrm flipH="1">
              <a:off x="1056" y="223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70DF369B-D55A-4B53-BA59-B13049766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9DD5A-DF27-483D-AF4D-5996E2C3FCE9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Concepts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Variable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Correspond to actual locations in computer's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Every variable has name, type, size and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When new value placed into variable, overwrites previous value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std::cin &gt;&gt; integer1;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Assume user entered 45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std::cin &gt;&gt; integer2;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Assume user entered 72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sum = integer1 + integer2;</a:t>
            </a:r>
          </a:p>
        </p:txBody>
      </p:sp>
      <p:sp>
        <p:nvSpPr>
          <p:cNvPr id="46085" name="Rectangle 15"/>
          <p:cNvSpPr>
            <a:spLocks noChangeArrowheads="1"/>
          </p:cNvSpPr>
          <p:nvPr/>
        </p:nvSpPr>
        <p:spPr bwMode="auto">
          <a:xfrm>
            <a:off x="6629400" y="4119563"/>
            <a:ext cx="1574800" cy="8699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46086" name="Rectangle 16"/>
          <p:cNvSpPr>
            <a:spLocks noChangeArrowheads="1"/>
          </p:cNvSpPr>
          <p:nvPr/>
        </p:nvSpPr>
        <p:spPr bwMode="auto">
          <a:xfrm>
            <a:off x="6629400" y="3429000"/>
            <a:ext cx="1574800" cy="5191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46087" name="Rectangle 17"/>
          <p:cNvSpPr>
            <a:spLocks noChangeArrowheads="1"/>
          </p:cNvSpPr>
          <p:nvPr/>
        </p:nvSpPr>
        <p:spPr bwMode="auto">
          <a:xfrm>
            <a:off x="6629400" y="5167313"/>
            <a:ext cx="1574800" cy="12588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grpSp>
        <p:nvGrpSpPr>
          <p:cNvPr id="46088" name="Group 18"/>
          <p:cNvGrpSpPr>
            <a:grpSpLocks/>
          </p:cNvGrpSpPr>
          <p:nvPr/>
        </p:nvGrpSpPr>
        <p:grpSpPr bwMode="auto">
          <a:xfrm>
            <a:off x="6686550" y="3559175"/>
            <a:ext cx="1460500" cy="258763"/>
            <a:chOff x="880" y="1488"/>
            <a:chExt cx="1233" cy="192"/>
          </a:xfrm>
        </p:grpSpPr>
        <p:sp>
          <p:nvSpPr>
            <p:cNvPr id="46114" name="Rectangle 1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15" name="Rectangle 2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16" name="Rectangle 21"/>
            <p:cNvSpPr>
              <a:spLocks noChangeArrowheads="1"/>
            </p:cNvSpPr>
            <p:nvPr/>
          </p:nvSpPr>
          <p:spPr bwMode="auto">
            <a:xfrm>
              <a:off x="880" y="1499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integer1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17" name="Rectangle 22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89" name="Group 23"/>
          <p:cNvGrpSpPr>
            <a:grpSpLocks/>
          </p:cNvGrpSpPr>
          <p:nvPr/>
        </p:nvGrpSpPr>
        <p:grpSpPr bwMode="auto">
          <a:xfrm>
            <a:off x="6686550" y="4222750"/>
            <a:ext cx="1460500" cy="258763"/>
            <a:chOff x="880" y="1488"/>
            <a:chExt cx="1233" cy="192"/>
          </a:xfrm>
        </p:grpSpPr>
        <p:sp>
          <p:nvSpPr>
            <p:cNvPr id="46110" name="Rectangle 24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11" name="Rectangle 25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12" name="Rectangle 26"/>
            <p:cNvSpPr>
              <a:spLocks noChangeArrowheads="1"/>
            </p:cNvSpPr>
            <p:nvPr/>
          </p:nvSpPr>
          <p:spPr bwMode="auto">
            <a:xfrm>
              <a:off x="880" y="1499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integer1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13" name="Rectangle 27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90" name="Group 28"/>
          <p:cNvGrpSpPr>
            <a:grpSpLocks/>
          </p:cNvGrpSpPr>
          <p:nvPr/>
        </p:nvGrpSpPr>
        <p:grpSpPr bwMode="auto">
          <a:xfrm>
            <a:off x="6686550" y="4624388"/>
            <a:ext cx="1460500" cy="257175"/>
            <a:chOff x="880" y="1488"/>
            <a:chExt cx="1233" cy="190"/>
          </a:xfrm>
        </p:grpSpPr>
        <p:sp>
          <p:nvSpPr>
            <p:cNvPr id="46106" name="Rectangle 2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7" name="Rectangle 3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8" name="Rectangle 31"/>
            <p:cNvSpPr>
              <a:spLocks noChangeArrowheads="1"/>
            </p:cNvSpPr>
            <p:nvPr/>
          </p:nvSpPr>
          <p:spPr bwMode="auto">
            <a:xfrm>
              <a:off x="880" y="1497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integer2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09" name="Rectangle 32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72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91" name="Group 33"/>
          <p:cNvGrpSpPr>
            <a:grpSpLocks/>
          </p:cNvGrpSpPr>
          <p:nvPr/>
        </p:nvGrpSpPr>
        <p:grpSpPr bwMode="auto">
          <a:xfrm>
            <a:off x="6686550" y="5270500"/>
            <a:ext cx="1460500" cy="257175"/>
            <a:chOff x="880" y="1488"/>
            <a:chExt cx="1233" cy="190"/>
          </a:xfrm>
        </p:grpSpPr>
        <p:sp>
          <p:nvSpPr>
            <p:cNvPr id="46102" name="Rectangle 34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3" name="Rectangle 35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4" name="Rectangle 36"/>
            <p:cNvSpPr>
              <a:spLocks noChangeArrowheads="1"/>
            </p:cNvSpPr>
            <p:nvPr/>
          </p:nvSpPr>
          <p:spPr bwMode="auto">
            <a:xfrm>
              <a:off x="880" y="1497"/>
              <a:ext cx="8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integer1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05" name="Rectangle 37"/>
            <p:cNvSpPr>
              <a:spLocks noChangeArrowheads="1"/>
            </p:cNvSpPr>
            <p:nvPr/>
          </p:nvSpPr>
          <p:spPr bwMode="auto">
            <a:xfrm>
              <a:off x="1824" y="1488"/>
              <a:ext cx="2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45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92" name="Group 38"/>
          <p:cNvGrpSpPr>
            <a:grpSpLocks/>
          </p:cNvGrpSpPr>
          <p:nvPr/>
        </p:nvGrpSpPr>
        <p:grpSpPr bwMode="auto">
          <a:xfrm>
            <a:off x="6686550" y="5659438"/>
            <a:ext cx="1460500" cy="257175"/>
            <a:chOff x="880" y="1488"/>
            <a:chExt cx="1233" cy="191"/>
          </a:xfrm>
        </p:grpSpPr>
        <p:sp>
          <p:nvSpPr>
            <p:cNvPr id="46098" name="Rectangle 39"/>
            <p:cNvSpPr>
              <a:spLocks noChangeArrowheads="1"/>
            </p:cNvSpPr>
            <p:nvPr/>
          </p:nvSpPr>
          <p:spPr bwMode="auto">
            <a:xfrm>
              <a:off x="1737" y="1488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099" name="Rectangle 40"/>
            <p:cNvSpPr>
              <a:spLocks noChangeArrowheads="1"/>
            </p:cNvSpPr>
            <p:nvPr/>
          </p:nvSpPr>
          <p:spPr bwMode="auto">
            <a:xfrm>
              <a:off x="1237" y="1499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100" name="Rectangle 41"/>
            <p:cNvSpPr>
              <a:spLocks noChangeArrowheads="1"/>
            </p:cNvSpPr>
            <p:nvPr/>
          </p:nvSpPr>
          <p:spPr bwMode="auto">
            <a:xfrm>
              <a:off x="880" y="1499"/>
              <a:ext cx="8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integer2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101" name="Rectangle 42"/>
            <p:cNvSpPr>
              <a:spLocks noChangeArrowheads="1"/>
            </p:cNvSpPr>
            <p:nvPr/>
          </p:nvSpPr>
          <p:spPr bwMode="auto">
            <a:xfrm>
              <a:off x="1824" y="1488"/>
              <a:ext cx="20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72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6093" name="Group 43"/>
          <p:cNvGrpSpPr>
            <a:grpSpLocks/>
          </p:cNvGrpSpPr>
          <p:nvPr/>
        </p:nvGrpSpPr>
        <p:grpSpPr bwMode="auto">
          <a:xfrm>
            <a:off x="7108825" y="6061075"/>
            <a:ext cx="1062038" cy="258763"/>
            <a:chOff x="3813" y="3514"/>
            <a:chExt cx="896" cy="191"/>
          </a:xfrm>
        </p:grpSpPr>
        <p:sp>
          <p:nvSpPr>
            <p:cNvPr id="46094" name="Rectangle 44"/>
            <p:cNvSpPr>
              <a:spLocks noChangeArrowheads="1"/>
            </p:cNvSpPr>
            <p:nvPr/>
          </p:nvSpPr>
          <p:spPr bwMode="auto">
            <a:xfrm>
              <a:off x="4313" y="3514"/>
              <a:ext cx="376" cy="19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095" name="Rectangle 45"/>
            <p:cNvSpPr>
              <a:spLocks noChangeArrowheads="1"/>
            </p:cNvSpPr>
            <p:nvPr/>
          </p:nvSpPr>
          <p:spPr bwMode="auto">
            <a:xfrm>
              <a:off x="3813" y="3525"/>
              <a:ext cx="39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46096" name="Rectangle 46"/>
            <p:cNvSpPr>
              <a:spLocks noChangeArrowheads="1"/>
            </p:cNvSpPr>
            <p:nvPr/>
          </p:nvSpPr>
          <p:spPr bwMode="auto">
            <a:xfrm>
              <a:off x="3888" y="3525"/>
              <a:ext cx="32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sum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6097" name="Rectangle 47"/>
            <p:cNvSpPr>
              <a:spLocks noChangeArrowheads="1"/>
            </p:cNvSpPr>
            <p:nvPr/>
          </p:nvSpPr>
          <p:spPr bwMode="auto">
            <a:xfrm>
              <a:off x="4400" y="3514"/>
              <a:ext cx="3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117</a:t>
              </a:r>
              <a:endParaRPr lang="en-US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39D66-CE5F-4A35-B59F-9BBDA0406E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EC8FBE-319B-4E14-B529-BE55ED18445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Languages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mtClean="0"/>
              <a:t>Machine language</a:t>
            </a:r>
          </a:p>
          <a:p>
            <a:pPr marL="1295400" lvl="2" indent="-381000" eaLnBrk="1" hangingPunct="1"/>
            <a:r>
              <a:rPr lang="en-US" altLang="en-US" smtClean="0"/>
              <a:t>Only language computer directly understands</a:t>
            </a:r>
          </a:p>
          <a:p>
            <a:pPr marL="1295400" lvl="2" indent="-381000" eaLnBrk="1" hangingPunct="1"/>
            <a:r>
              <a:rPr lang="en-US" altLang="en-US" smtClean="0"/>
              <a:t>Defined by hardware design</a:t>
            </a:r>
          </a:p>
          <a:p>
            <a:pPr marL="1752600" lvl="3" indent="-381000" eaLnBrk="1" hangingPunct="1"/>
            <a:r>
              <a:rPr lang="en-US" altLang="en-US" smtClean="0"/>
              <a:t>Machine-dependent</a:t>
            </a:r>
          </a:p>
          <a:p>
            <a:pPr marL="1295400" lvl="2" indent="-381000" eaLnBrk="1" hangingPunct="1"/>
            <a:r>
              <a:rPr lang="en-US" altLang="en-US" smtClean="0"/>
              <a:t>Generally consist of strings of numbers</a:t>
            </a:r>
          </a:p>
          <a:p>
            <a:pPr marL="1752600" lvl="3" indent="-381000" eaLnBrk="1" hangingPunct="1"/>
            <a:r>
              <a:rPr lang="en-US" altLang="en-US" smtClean="0"/>
              <a:t>Ultimately 0s and 1s</a:t>
            </a:r>
          </a:p>
          <a:p>
            <a:pPr marL="1295400" lvl="2" indent="-381000" eaLnBrk="1" hangingPunct="1"/>
            <a:r>
              <a:rPr lang="en-US" altLang="en-US" smtClean="0"/>
              <a:t>Instruct computers to perform elementary operations</a:t>
            </a:r>
          </a:p>
          <a:p>
            <a:pPr marL="1752600" lvl="3" indent="-381000" eaLnBrk="1" hangingPunct="1"/>
            <a:r>
              <a:rPr lang="en-US" altLang="en-US" smtClean="0"/>
              <a:t>One at a time</a:t>
            </a:r>
          </a:p>
          <a:p>
            <a:pPr marL="1295400" lvl="2" indent="-381000" eaLnBrk="1" hangingPunct="1"/>
            <a:r>
              <a:rPr lang="en-US" altLang="en-US" smtClean="0"/>
              <a:t>Cumbersome for humans</a:t>
            </a:r>
          </a:p>
          <a:p>
            <a:pPr marL="1295400" lvl="2" indent="-381000" eaLnBrk="1" hangingPunct="1"/>
            <a:r>
              <a:rPr lang="en-US" altLang="en-US" smtClean="0"/>
              <a:t>Example: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+1300042774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+1400593419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+1200274027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C8F1663-5A97-45D3-9DB9-63AC46ACE5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43F49-C2A9-417B-8ABB-791C41E933DB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30788"/>
          </a:xfrm>
        </p:spPr>
        <p:txBody>
          <a:bodyPr/>
          <a:lstStyle/>
          <a:p>
            <a:pPr eaLnBrk="1" hangingPunct="1"/>
            <a:r>
              <a:rPr lang="en-US" altLang="en-US" smtClean="0"/>
              <a:t>Arithmetic calculations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*</a:t>
            </a:r>
            <a:r>
              <a:rPr lang="en-US" altLang="en-US" smtClean="0"/>
              <a:t> : Multiplication 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: Division</a:t>
            </a:r>
          </a:p>
          <a:p>
            <a:pPr lvl="2" eaLnBrk="1" hangingPunct="1"/>
            <a:r>
              <a:rPr lang="en-US" altLang="en-US" smtClean="0"/>
              <a:t>Integer division truncates remainder</a:t>
            </a:r>
          </a:p>
          <a:p>
            <a:pPr lvl="3" eaLnBrk="1" hangingPunct="1"/>
            <a:r>
              <a:rPr lang="en-US" altLang="en-US" b="1" smtClean="0">
                <a:latin typeface="Courier New" panose="02070309020205020404" pitchFamily="49" charset="0"/>
              </a:rPr>
              <a:t>7 / 5</a:t>
            </a:r>
            <a:r>
              <a:rPr lang="en-US" altLang="en-US" smtClean="0"/>
              <a:t> evaluates to 1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%</a:t>
            </a:r>
            <a:r>
              <a:rPr lang="en-US" altLang="en-US" smtClean="0"/>
              <a:t> : Modulus operator returns remainder </a:t>
            </a:r>
          </a:p>
          <a:p>
            <a:pPr lvl="3" eaLnBrk="1" hangingPunct="1"/>
            <a:r>
              <a:rPr lang="en-US" altLang="en-US" b="1" smtClean="0">
                <a:latin typeface="Courier New" panose="02070309020205020404" pitchFamily="49" charset="0"/>
              </a:rPr>
              <a:t>7 % 5</a:t>
            </a:r>
            <a:r>
              <a:rPr lang="en-US" altLang="en-US" smtClean="0"/>
              <a:t> evaluates to 2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633413" y="4108450"/>
          <a:ext cx="7824787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Document" r:id="rId3" imgW="7802880" imgH="3604260" progId="Word.Document.8">
                  <p:embed/>
                </p:oleObj>
              </mc:Choice>
              <mc:Fallback>
                <p:oleObj name="Document" r:id="rId3" imgW="7802880" imgH="36042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108450"/>
                        <a:ext cx="7824787" cy="360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391A-3FFD-4BD0-8ADF-6D3CCBCEAD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2B1B92-CC6F-46A3-9B7D-88A9BCB4EC4A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Making: Equality and Relational Operators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Make decision based on truth or falsity of condition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If condition met, body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Else, body not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Equality and relational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Equality operators 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Same level of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Relational operators &lt; 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Same level of precedence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using</a:t>
            </a:r>
            <a:r>
              <a:rPr lang="en-US" altLang="en-US" dirty="0" smtClean="0"/>
              <a:t>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Eliminate use of </a:t>
            </a:r>
            <a:r>
              <a:rPr lang="en-US" altLang="en-US" b="1" dirty="0" err="1" smtClean="0">
                <a:solidFill>
                  <a:srgbClr val="009999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dirty="0" smtClean="0"/>
              <a:t> prefix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Write </a:t>
            </a:r>
            <a:r>
              <a:rPr lang="en-US" altLang="en-US" b="1" dirty="0" err="1" smtClean="0">
                <a:solidFill>
                  <a:srgbClr val="009999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instead of </a:t>
            </a:r>
            <a:r>
              <a:rPr lang="en-US" altLang="en-US" b="1" dirty="0" err="1" smtClean="0">
                <a:solidFill>
                  <a:srgbClr val="009999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b="1" dirty="0" err="1" smtClean="0">
                <a:solidFill>
                  <a:srgbClr val="009999"/>
                </a:solidFill>
                <a:latin typeface="Courier New" panose="02070309020205020404" pitchFamily="49" charset="0"/>
              </a:rPr>
              <a:t>cout</a:t>
            </a:r>
            <a:endParaRPr lang="en-US" altLang="en-US" dirty="0" smtClean="0">
              <a:solidFill>
                <a:srgbClr val="009999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D3E4-85E8-41D4-BE0E-F2A1B4740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5D2B17-A096-4B32-8A33-F9DCCCF054AB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Making: Equality and Relational Operators</a:t>
            </a:r>
          </a:p>
        </p:txBody>
      </p:sp>
      <p:graphicFrame>
        <p:nvGraphicFramePr>
          <p:cNvPr id="4915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-1293813" y="1974850"/>
          <a:ext cx="11693526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3" imgW="6283792" imgH="2377479" progId="Word.Document.8">
                  <p:embed/>
                </p:oleObj>
              </mc:Choice>
              <mc:Fallback>
                <p:oleObj name="Document" r:id="rId3" imgW="6283792" imgH="237747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93813" y="1974850"/>
                        <a:ext cx="11693526" cy="442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3E752289-0BEB-47C4-8FA7-055EA7B3D2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3CA3A9-63AE-489A-9D3A-D04F43615EB4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fig01_14.cpp</a:t>
            </a:r>
            <a:br>
              <a:rPr lang="en-US" altLang="en-US" smtClean="0"/>
            </a:br>
            <a:r>
              <a:rPr lang="en-US" altLang="en-US" smtClean="0"/>
              <a:t>(1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1.14: fig01_14.cpp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Using if statements, relational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operators, and equality operators.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std::cout;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program uses cout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std::cin;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program uses cin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std::endl;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program uses endl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num1;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first number to be read from user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num2;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second number to be read from user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two integers, and I will tell you\n"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 "the relationships they satisfy: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cin &gt;&gt; num1 &gt;&gt; num2;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read two integers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== num2 )         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is equal to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!= num2 )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is not equal to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endParaRPr lang="en-US" altLang="en-US" smtClean="0"/>
          </a:p>
        </p:txBody>
      </p:sp>
      <p:grpSp>
        <p:nvGrpSpPr>
          <p:cNvPr id="217096" name="Group 8"/>
          <p:cNvGrpSpPr>
            <a:grpSpLocks/>
          </p:cNvGrpSpPr>
          <p:nvPr/>
        </p:nvGrpSpPr>
        <p:grpSpPr bwMode="auto">
          <a:xfrm>
            <a:off x="1905000" y="1371600"/>
            <a:ext cx="4991100" cy="666750"/>
            <a:chOff x="1200" y="864"/>
            <a:chExt cx="3144" cy="420"/>
          </a:xfrm>
        </p:grpSpPr>
        <p:sp>
          <p:nvSpPr>
            <p:cNvPr id="50202" name="Text Box 4"/>
            <p:cNvSpPr txBox="1">
              <a:spLocks noChangeArrowheads="1"/>
            </p:cNvSpPr>
            <p:nvPr/>
          </p:nvSpPr>
          <p:spPr bwMode="auto">
            <a:xfrm>
              <a:off x="2664" y="91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</a:rPr>
                <a:t>using</a:t>
              </a:r>
              <a:r>
                <a:rPr lang="en-US" altLang="en-US" sz="1600">
                  <a:latin typeface="Times New Roman" panose="02020603050405020304" pitchFamily="18" charset="0"/>
                </a:rPr>
                <a:t> statements eliminate need for </a:t>
              </a:r>
              <a:r>
                <a:rPr lang="en-US" altLang="en-US" sz="1600" b="1">
                  <a:latin typeface="Courier New" panose="02070309020205020404" pitchFamily="49" charset="0"/>
                </a:rPr>
                <a:t>std::</a:t>
              </a:r>
              <a:r>
                <a:rPr lang="en-US" altLang="en-US" sz="1600">
                  <a:latin typeface="Times New Roman" panose="02020603050405020304" pitchFamily="18" charset="0"/>
                </a:rPr>
                <a:t> prefix.</a:t>
              </a:r>
            </a:p>
          </p:txBody>
        </p:sp>
        <p:sp>
          <p:nvSpPr>
            <p:cNvPr id="50203" name="Line 5"/>
            <p:cNvSpPr>
              <a:spLocks noChangeShapeType="1"/>
            </p:cNvSpPr>
            <p:nvPr/>
          </p:nvSpPr>
          <p:spPr bwMode="auto">
            <a:xfrm flipH="1">
              <a:off x="1200" y="1008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50204" name="Line 6"/>
            <p:cNvSpPr>
              <a:spLocks noChangeShapeType="1"/>
            </p:cNvSpPr>
            <p:nvPr/>
          </p:nvSpPr>
          <p:spPr bwMode="auto">
            <a:xfrm flipH="1" flipV="1">
              <a:off x="1200" y="864"/>
              <a:ext cx="146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50205" name="Line 7"/>
            <p:cNvSpPr>
              <a:spLocks noChangeShapeType="1"/>
            </p:cNvSpPr>
            <p:nvPr/>
          </p:nvSpPr>
          <p:spPr bwMode="auto">
            <a:xfrm flipH="1">
              <a:off x="1200" y="1008"/>
              <a:ext cx="1464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00" name="Group 12"/>
          <p:cNvGrpSpPr>
            <a:grpSpLocks/>
          </p:cNvGrpSpPr>
          <p:nvPr/>
        </p:nvGrpSpPr>
        <p:grpSpPr bwMode="auto">
          <a:xfrm>
            <a:off x="990600" y="2670175"/>
            <a:ext cx="4305300" cy="1292225"/>
            <a:chOff x="624" y="1682"/>
            <a:chExt cx="2712" cy="814"/>
          </a:xfrm>
        </p:grpSpPr>
        <p:sp>
          <p:nvSpPr>
            <p:cNvPr id="50199" name="Text Box 9"/>
            <p:cNvSpPr txBox="1">
              <a:spLocks noChangeArrowheads="1"/>
            </p:cNvSpPr>
            <p:nvPr/>
          </p:nvSpPr>
          <p:spPr bwMode="auto">
            <a:xfrm>
              <a:off x="1656" y="168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Can write </a:t>
              </a:r>
              <a:r>
                <a:rPr lang="en-US" altLang="en-US" sz="1600" b="1">
                  <a:latin typeface="Courier New" panose="02070309020205020404" pitchFamily="49" charset="0"/>
                </a:rPr>
                <a:t>cout</a:t>
              </a:r>
              <a:r>
                <a:rPr lang="en-US" altLang="en-US" sz="1600">
                  <a:latin typeface="Times New Roman" panose="02020603050405020304" pitchFamily="18" charset="0"/>
                </a:rPr>
                <a:t> and </a:t>
              </a:r>
              <a:r>
                <a:rPr lang="en-US" altLang="en-US" sz="1600" b="1">
                  <a:latin typeface="Courier New" panose="02070309020205020404" pitchFamily="49" charset="0"/>
                </a:rPr>
                <a:t>cin</a:t>
              </a:r>
              <a:r>
                <a:rPr lang="en-US" altLang="en-US" sz="1600">
                  <a:latin typeface="Times New Roman" panose="02020603050405020304" pitchFamily="18" charset="0"/>
                </a:rPr>
                <a:t> without </a:t>
              </a:r>
              <a:r>
                <a:rPr lang="en-US" altLang="en-US" sz="1600" b="1">
                  <a:latin typeface="Courier New" panose="02070309020205020404" pitchFamily="49" charset="0"/>
                </a:rPr>
                <a:t>std::</a:t>
              </a:r>
              <a:r>
                <a:rPr lang="en-US" altLang="en-US" sz="1600">
                  <a:latin typeface="Times New Roman" panose="02020603050405020304" pitchFamily="18" charset="0"/>
                </a:rPr>
                <a:t> prefix.</a:t>
              </a:r>
            </a:p>
          </p:txBody>
        </p:sp>
        <p:sp>
          <p:nvSpPr>
            <p:cNvPr id="50200" name="Line 10"/>
            <p:cNvSpPr>
              <a:spLocks noChangeShapeType="1"/>
            </p:cNvSpPr>
            <p:nvPr/>
          </p:nvSpPr>
          <p:spPr bwMode="auto">
            <a:xfrm flipH="1">
              <a:off x="744" y="177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  <p:sp>
          <p:nvSpPr>
            <p:cNvPr id="50201" name="Line 11"/>
            <p:cNvSpPr>
              <a:spLocks noChangeShapeType="1"/>
            </p:cNvSpPr>
            <p:nvPr/>
          </p:nvSpPr>
          <p:spPr bwMode="auto">
            <a:xfrm flipH="1">
              <a:off x="624" y="1778"/>
              <a:ext cx="1032" cy="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04" name="Group 16"/>
          <p:cNvGrpSpPr>
            <a:grpSpLocks/>
          </p:cNvGrpSpPr>
          <p:nvPr/>
        </p:nvGrpSpPr>
        <p:grpSpPr bwMode="auto">
          <a:xfrm>
            <a:off x="1600200" y="2038350"/>
            <a:ext cx="3200400" cy="1085850"/>
            <a:chOff x="1008" y="1284"/>
            <a:chExt cx="2016" cy="684"/>
          </a:xfrm>
        </p:grpSpPr>
        <p:sp>
          <p:nvSpPr>
            <p:cNvPr id="50196" name="Text Box 13"/>
            <p:cNvSpPr txBox="1">
              <a:spLocks noChangeArrowheads="1"/>
            </p:cNvSpPr>
            <p:nvPr/>
          </p:nvSpPr>
          <p:spPr bwMode="auto">
            <a:xfrm>
              <a:off x="1968" y="1284"/>
              <a:ext cx="1056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Declare variables.</a:t>
              </a:r>
            </a:p>
          </p:txBody>
        </p:sp>
        <p:sp>
          <p:nvSpPr>
            <p:cNvPr id="50197" name="Line 14"/>
            <p:cNvSpPr>
              <a:spLocks noChangeShapeType="1"/>
            </p:cNvSpPr>
            <p:nvPr/>
          </p:nvSpPr>
          <p:spPr bwMode="auto">
            <a:xfrm flipH="1">
              <a:off x="1056" y="138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  <p:sp>
          <p:nvSpPr>
            <p:cNvPr id="50198" name="Line 15"/>
            <p:cNvSpPr>
              <a:spLocks noChangeShapeType="1"/>
            </p:cNvSpPr>
            <p:nvPr/>
          </p:nvSpPr>
          <p:spPr bwMode="auto">
            <a:xfrm flipH="1">
              <a:off x="1008" y="1380"/>
              <a:ext cx="960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07" name="Group 19"/>
          <p:cNvGrpSpPr>
            <a:grpSpLocks/>
          </p:cNvGrpSpPr>
          <p:nvPr/>
        </p:nvGrpSpPr>
        <p:grpSpPr bwMode="auto">
          <a:xfrm>
            <a:off x="1676400" y="3508375"/>
            <a:ext cx="4114800" cy="838200"/>
            <a:chOff x="1056" y="2210"/>
            <a:chExt cx="2592" cy="528"/>
          </a:xfrm>
        </p:grpSpPr>
        <p:sp>
          <p:nvSpPr>
            <p:cNvPr id="50194" name="Text Box 17"/>
            <p:cNvSpPr txBox="1">
              <a:spLocks noChangeArrowheads="1"/>
            </p:cNvSpPr>
            <p:nvPr/>
          </p:nvSpPr>
          <p:spPr bwMode="auto">
            <a:xfrm>
              <a:off x="1968" y="221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</a:rPr>
                <a:t>if</a:t>
              </a:r>
              <a:r>
                <a:rPr lang="en-US" altLang="en-US" sz="1600">
                  <a:latin typeface="Times New Roman" panose="02020603050405020304" pitchFamily="18" charset="0"/>
                </a:rPr>
                <a:t> structure compares values of </a:t>
              </a:r>
              <a:r>
                <a:rPr lang="en-US" altLang="en-US" sz="1600" b="1">
                  <a:latin typeface="Courier New" panose="02070309020205020404" pitchFamily="49" charset="0"/>
                </a:rPr>
                <a:t>num1</a:t>
              </a:r>
              <a:r>
                <a:rPr lang="en-US" altLang="en-US" sz="1600">
                  <a:latin typeface="Times New Roman" panose="02020603050405020304" pitchFamily="18" charset="0"/>
                </a:rPr>
                <a:t> and </a:t>
              </a:r>
              <a:r>
                <a:rPr lang="en-US" altLang="en-US" sz="1600" b="1">
                  <a:latin typeface="Courier New" panose="02070309020205020404" pitchFamily="49" charset="0"/>
                </a:rPr>
                <a:t>num2</a:t>
              </a:r>
              <a:r>
                <a:rPr lang="en-US" altLang="en-US" sz="1600">
                  <a:latin typeface="Times New Roman" panose="02020603050405020304" pitchFamily="18" charset="0"/>
                </a:rPr>
                <a:t> to test for equality.</a:t>
              </a:r>
            </a:p>
          </p:txBody>
        </p:sp>
        <p:sp>
          <p:nvSpPr>
            <p:cNvPr id="50195" name="Line 18"/>
            <p:cNvSpPr>
              <a:spLocks noChangeShapeType="1"/>
            </p:cNvSpPr>
            <p:nvPr/>
          </p:nvSpPr>
          <p:spPr bwMode="auto">
            <a:xfrm flipH="1">
              <a:off x="1056" y="230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10" name="Group 22"/>
          <p:cNvGrpSpPr>
            <a:grpSpLocks/>
          </p:cNvGrpSpPr>
          <p:nvPr/>
        </p:nvGrpSpPr>
        <p:grpSpPr bwMode="auto">
          <a:xfrm>
            <a:off x="2895600" y="3768725"/>
            <a:ext cx="4114800" cy="838200"/>
            <a:chOff x="1824" y="2374"/>
            <a:chExt cx="2592" cy="528"/>
          </a:xfrm>
        </p:grpSpPr>
        <p:sp>
          <p:nvSpPr>
            <p:cNvPr id="50192" name="Text Box 20"/>
            <p:cNvSpPr txBox="1">
              <a:spLocks noChangeArrowheads="1"/>
            </p:cNvSpPr>
            <p:nvPr/>
          </p:nvSpPr>
          <p:spPr bwMode="auto">
            <a:xfrm>
              <a:off x="2736" y="237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If condition is true (i.e., values are equal), execute this statement.</a:t>
              </a:r>
            </a:p>
          </p:txBody>
        </p:sp>
        <p:sp>
          <p:nvSpPr>
            <p:cNvPr id="50193" name="Line 21"/>
            <p:cNvSpPr>
              <a:spLocks noChangeShapeType="1"/>
            </p:cNvSpPr>
            <p:nvPr/>
          </p:nvSpPr>
          <p:spPr bwMode="auto">
            <a:xfrm flipH="1">
              <a:off x="1824" y="247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11" name="Group 23"/>
          <p:cNvGrpSpPr>
            <a:grpSpLocks/>
          </p:cNvGrpSpPr>
          <p:nvPr/>
        </p:nvGrpSpPr>
        <p:grpSpPr bwMode="auto">
          <a:xfrm>
            <a:off x="1676400" y="4191000"/>
            <a:ext cx="4114800" cy="838200"/>
            <a:chOff x="1056" y="2210"/>
            <a:chExt cx="2592" cy="528"/>
          </a:xfrm>
        </p:grpSpPr>
        <p:sp>
          <p:nvSpPr>
            <p:cNvPr id="50190" name="Text Box 24"/>
            <p:cNvSpPr txBox="1">
              <a:spLocks noChangeArrowheads="1"/>
            </p:cNvSpPr>
            <p:nvPr/>
          </p:nvSpPr>
          <p:spPr bwMode="auto">
            <a:xfrm>
              <a:off x="1968" y="221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</a:rPr>
                <a:t>if</a:t>
              </a:r>
              <a:r>
                <a:rPr lang="en-US" altLang="en-US" sz="1600">
                  <a:latin typeface="Times New Roman" panose="02020603050405020304" pitchFamily="18" charset="0"/>
                </a:rPr>
                <a:t> structure compares values of </a:t>
              </a:r>
              <a:r>
                <a:rPr lang="en-US" altLang="en-US" sz="1600" b="1">
                  <a:latin typeface="Courier New" panose="02070309020205020404" pitchFamily="49" charset="0"/>
                </a:rPr>
                <a:t>num1</a:t>
              </a:r>
              <a:r>
                <a:rPr lang="en-US" altLang="en-US" sz="1600">
                  <a:latin typeface="Times New Roman" panose="02020603050405020304" pitchFamily="18" charset="0"/>
                </a:rPr>
                <a:t> and </a:t>
              </a:r>
              <a:r>
                <a:rPr lang="en-US" altLang="en-US" sz="1600" b="1">
                  <a:latin typeface="Courier New" panose="02070309020205020404" pitchFamily="49" charset="0"/>
                </a:rPr>
                <a:t>num2</a:t>
              </a:r>
              <a:r>
                <a:rPr lang="en-US" altLang="en-US" sz="1600">
                  <a:latin typeface="Times New Roman" panose="02020603050405020304" pitchFamily="18" charset="0"/>
                </a:rPr>
                <a:t> to test for inequality.</a:t>
              </a:r>
            </a:p>
          </p:txBody>
        </p:sp>
        <p:sp>
          <p:nvSpPr>
            <p:cNvPr id="50191" name="Line 25"/>
            <p:cNvSpPr>
              <a:spLocks noChangeShapeType="1"/>
            </p:cNvSpPr>
            <p:nvPr/>
          </p:nvSpPr>
          <p:spPr bwMode="auto">
            <a:xfrm flipH="1">
              <a:off x="1056" y="230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217114" name="Group 26"/>
          <p:cNvGrpSpPr>
            <a:grpSpLocks/>
          </p:cNvGrpSpPr>
          <p:nvPr/>
        </p:nvGrpSpPr>
        <p:grpSpPr bwMode="auto">
          <a:xfrm>
            <a:off x="2895600" y="4419600"/>
            <a:ext cx="4114800" cy="838200"/>
            <a:chOff x="1824" y="2374"/>
            <a:chExt cx="2592" cy="528"/>
          </a:xfrm>
        </p:grpSpPr>
        <p:sp>
          <p:nvSpPr>
            <p:cNvPr id="50188" name="Text Box 27"/>
            <p:cNvSpPr txBox="1">
              <a:spLocks noChangeArrowheads="1"/>
            </p:cNvSpPr>
            <p:nvPr/>
          </p:nvSpPr>
          <p:spPr bwMode="auto">
            <a:xfrm>
              <a:off x="2736" y="237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If condition is true (i.e., values are not equal), execute this statement.</a:t>
              </a:r>
            </a:p>
          </p:txBody>
        </p:sp>
        <p:sp>
          <p:nvSpPr>
            <p:cNvPr id="50189" name="Line 28"/>
            <p:cNvSpPr>
              <a:spLocks noChangeShapeType="1"/>
            </p:cNvSpPr>
            <p:nvPr/>
          </p:nvSpPr>
          <p:spPr bwMode="auto">
            <a:xfrm flipH="1">
              <a:off x="1824" y="247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68678A77-4AB4-41EF-855A-BC5DD47711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45E1B8-B625-46BB-A5EB-74D99A05A563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1203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fig01_14.cpp</a:t>
            </a:r>
            <a:br>
              <a:rPr lang="en-US" altLang="en-US" smtClean="0"/>
            </a:br>
            <a:r>
              <a:rPr lang="en-US" altLang="en-US" smtClean="0"/>
              <a:t>(2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fig01_14.cpp</a:t>
            </a:r>
            <a:br>
              <a:rPr lang="en-US" altLang="en-US" smtClean="0"/>
            </a:br>
            <a:r>
              <a:rPr lang="en-US" altLang="en-US" smtClean="0"/>
              <a:t>output (1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120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397351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&lt; num2 )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is less than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&gt; num2 )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is greater than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&lt;= num2 )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is less than or equal to "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num1 &gt;= num2 )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num1 &lt;&lt;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 " is greater than or equal to "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&lt;&lt; num2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39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that program ended successfully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51205" name="Rectangle 1029"/>
          <p:cNvSpPr>
            <a:spLocks noChangeArrowheads="1"/>
          </p:cNvSpPr>
          <p:nvPr/>
        </p:nvSpPr>
        <p:spPr bwMode="auto">
          <a:xfrm>
            <a:off x="0" y="3886200"/>
            <a:ext cx="7010400" cy="1371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two integers, and I will tell you 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relationships they satisfy: 22 12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is not equal to 12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is greater than 12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22 is greater than or equal to 12</a:t>
            </a:r>
            <a:r>
              <a:rPr lang="en-US" alt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218120" name="Group 1032"/>
          <p:cNvGrpSpPr>
            <a:grpSpLocks/>
          </p:cNvGrpSpPr>
          <p:nvPr/>
        </p:nvGrpSpPr>
        <p:grpSpPr bwMode="auto">
          <a:xfrm>
            <a:off x="4953000" y="1066800"/>
            <a:ext cx="4114800" cy="838200"/>
            <a:chOff x="3264" y="672"/>
            <a:chExt cx="2592" cy="528"/>
          </a:xfrm>
        </p:grpSpPr>
        <p:sp>
          <p:nvSpPr>
            <p:cNvPr id="51207" name="Text Box 1030"/>
            <p:cNvSpPr txBox="1">
              <a:spLocks noChangeArrowheads="1"/>
            </p:cNvSpPr>
            <p:nvPr/>
          </p:nvSpPr>
          <p:spPr bwMode="auto">
            <a:xfrm>
              <a:off x="4176" y="67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Statements may be split over several lines.</a:t>
              </a:r>
            </a:p>
          </p:txBody>
        </p:sp>
        <p:sp>
          <p:nvSpPr>
            <p:cNvPr id="51208" name="Line 1031"/>
            <p:cNvSpPr>
              <a:spLocks noChangeShapeType="1"/>
            </p:cNvSpPr>
            <p:nvPr/>
          </p:nvSpPr>
          <p:spPr bwMode="auto">
            <a:xfrm flipH="1">
              <a:off x="3264" y="76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86B16-A167-4062-93D9-F91E86427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54D1CD-EDA4-4D05-9165-D5CD6BF3118F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Pseudocode	</a:t>
            </a:r>
            <a:endParaRPr lang="en-US" altLang="en-US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</a:t>
            </a:r>
          </a:p>
          <a:p>
            <a:pPr lvl="1" eaLnBrk="1" hangingPunct="1"/>
            <a:r>
              <a:rPr lang="en-US" altLang="en-US" smtClean="0"/>
              <a:t>Artificial, informal language used to develop algorithms</a:t>
            </a:r>
          </a:p>
          <a:p>
            <a:pPr lvl="1" eaLnBrk="1" hangingPunct="1"/>
            <a:r>
              <a:rPr lang="en-US" altLang="en-US" smtClean="0"/>
              <a:t>Similar to everyday English</a:t>
            </a:r>
          </a:p>
          <a:p>
            <a:pPr eaLnBrk="1" hangingPunct="1"/>
            <a:r>
              <a:rPr lang="en-US" altLang="en-US" smtClean="0"/>
              <a:t>Not executed on computers </a:t>
            </a:r>
          </a:p>
          <a:p>
            <a:pPr lvl="1" eaLnBrk="1" hangingPunct="1"/>
            <a:r>
              <a:rPr lang="en-US" altLang="en-US" smtClean="0"/>
              <a:t>Used to think out program before coding</a:t>
            </a:r>
          </a:p>
          <a:p>
            <a:pPr lvl="2" eaLnBrk="1" hangingPunct="1"/>
            <a:r>
              <a:rPr lang="en-US" altLang="en-US" smtClean="0"/>
              <a:t>Easy to convert into C++ program</a:t>
            </a:r>
          </a:p>
          <a:p>
            <a:pPr lvl="1" eaLnBrk="1" hangingPunct="1"/>
            <a:r>
              <a:rPr lang="en-US" altLang="en-US" smtClean="0"/>
              <a:t>Only executable statements</a:t>
            </a:r>
          </a:p>
          <a:p>
            <a:pPr lvl="2" eaLnBrk="1" hangingPunct="1"/>
            <a:r>
              <a:rPr lang="en-US" altLang="en-US" smtClean="0"/>
              <a:t>No need to declare variables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17C5-00BF-4A24-A28E-F67858CA66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FD63B-EE7F-41B8-B37B-89D06F8C1051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Control Structures</a:t>
            </a:r>
            <a:endParaRPr lang="en-US" altLang="en-US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Sequential execution</a:t>
            </a:r>
          </a:p>
          <a:p>
            <a:pPr lvl="1" eaLnBrk="1" hangingPunct="1"/>
            <a:r>
              <a:rPr lang="en-US" altLang="en-US" dirty="0" smtClean="0"/>
              <a:t>Statements executed in order</a:t>
            </a:r>
          </a:p>
          <a:p>
            <a:pPr eaLnBrk="1" hangingPunct="1"/>
            <a:r>
              <a:rPr lang="en-US" altLang="en-US" dirty="0" smtClean="0"/>
              <a:t>3 control structures to build any program</a:t>
            </a:r>
          </a:p>
          <a:p>
            <a:pPr lvl="1" eaLnBrk="1" hangingPunct="1"/>
            <a:r>
              <a:rPr lang="en-US" altLang="en-US" dirty="0" smtClean="0"/>
              <a:t>Sequence structure</a:t>
            </a:r>
          </a:p>
          <a:p>
            <a:pPr lvl="2" eaLnBrk="1" hangingPunct="1"/>
            <a:r>
              <a:rPr lang="en-US" altLang="en-US" dirty="0" smtClean="0"/>
              <a:t>Programs executed sequentially by default</a:t>
            </a:r>
          </a:p>
          <a:p>
            <a:pPr lvl="1" eaLnBrk="1" hangingPunct="1"/>
            <a:r>
              <a:rPr lang="en-US" altLang="en-US" dirty="0" smtClean="0"/>
              <a:t>Selection structures</a:t>
            </a:r>
          </a:p>
          <a:p>
            <a:pPr lvl="2" eaLnBrk="1" hangingPunct="1"/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 dirty="0" smtClean="0">
                <a:latin typeface="Courier New" panose="02070309020205020404" pitchFamily="49" charset="0"/>
              </a:rPr>
              <a:t>/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Iteration (repetition) structures</a:t>
            </a:r>
          </a:p>
          <a:p>
            <a:pPr lvl="2" eaLnBrk="1" hangingPunct="1"/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b="1" dirty="0" smtClean="0">
                <a:latin typeface="Courier New" panose="02070309020205020404" pitchFamily="49" charset="0"/>
              </a:rPr>
              <a:t>/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for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C9E621F-05AD-46D6-9B88-F4555D53B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2618B-DB75-42C0-A92F-9288DCB9AD43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Keywords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keywords</a:t>
            </a:r>
          </a:p>
          <a:p>
            <a:pPr lvl="1" eaLnBrk="1" hangingPunct="1"/>
            <a:r>
              <a:rPr lang="en-US" altLang="en-US" smtClean="0"/>
              <a:t>Cannot be used as identifiers or variable names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914400" y="2133600"/>
          <a:ext cx="7453313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Document" r:id="rId3" imgW="7418832" imgH="5664708" progId="Word.Document.8">
                  <p:embed/>
                </p:oleObj>
              </mc:Choice>
              <mc:Fallback>
                <p:oleObj name="Document" r:id="rId3" imgW="7418832" imgH="56647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7453313" cy="566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3695E-1505-429A-9D92-2A5877E97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E77AA-397B-4074-8077-FD1EC44F6521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Control Structures</a:t>
            </a:r>
            <a:endParaRPr lang="en-US" altLang="en-US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Flowchart</a:t>
            </a:r>
          </a:p>
          <a:p>
            <a:pPr lvl="1" eaLnBrk="1" hangingPunct="1"/>
            <a:r>
              <a:rPr lang="en-US" altLang="en-US" smtClean="0"/>
              <a:t>Graphical representation of an algorithm</a:t>
            </a:r>
          </a:p>
          <a:p>
            <a:pPr lvl="1" eaLnBrk="1" hangingPunct="1"/>
            <a:r>
              <a:rPr lang="en-US" altLang="en-US" smtClean="0"/>
              <a:t>Special-purpose symbols connected by arrows (flowlines)</a:t>
            </a:r>
          </a:p>
          <a:p>
            <a:pPr lvl="1" eaLnBrk="1" hangingPunct="1"/>
            <a:r>
              <a:rPr lang="en-US" altLang="en-US" smtClean="0"/>
              <a:t>Rectangle symbol (action symbol)</a:t>
            </a:r>
          </a:p>
          <a:p>
            <a:pPr lvl="2" eaLnBrk="1" hangingPunct="1"/>
            <a:r>
              <a:rPr lang="en-US" altLang="en-US" smtClean="0"/>
              <a:t>Any type of action</a:t>
            </a:r>
          </a:p>
          <a:p>
            <a:pPr lvl="1" eaLnBrk="1" hangingPunct="1"/>
            <a:r>
              <a:rPr lang="en-US" altLang="en-US" smtClean="0"/>
              <a:t>Oval symbol</a:t>
            </a:r>
          </a:p>
          <a:p>
            <a:pPr lvl="2" eaLnBrk="1" hangingPunct="1"/>
            <a:r>
              <a:rPr lang="en-US" altLang="en-US" smtClean="0"/>
              <a:t>Beginning or end of a program, or a section of code (circles) </a:t>
            </a:r>
          </a:p>
          <a:p>
            <a:pPr eaLnBrk="1" hangingPunct="1"/>
            <a:r>
              <a:rPr lang="en-US" altLang="en-US" smtClean="0"/>
              <a:t>Single-entry/single-exit control structures </a:t>
            </a:r>
          </a:p>
          <a:p>
            <a:pPr lvl="1" eaLnBrk="1" hangingPunct="1"/>
            <a:r>
              <a:rPr lang="en-US" altLang="en-US" smtClean="0"/>
              <a:t>Connect exit point of one to entry point of the next</a:t>
            </a:r>
          </a:p>
          <a:p>
            <a:pPr lvl="1" eaLnBrk="1" hangingPunct="1"/>
            <a:r>
              <a:rPr lang="en-US" altLang="en-US" smtClean="0"/>
              <a:t>Control structure stacking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C9C28-3F94-4838-A053-CFFEC0EF2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F8CBD-9FF3-4AD5-85C5-F4C4E0E0B8FA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if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 structure</a:t>
            </a:r>
          </a:p>
          <a:p>
            <a:pPr lvl="1" eaLnBrk="1" hangingPunct="1"/>
            <a:r>
              <a:rPr lang="en-US" altLang="en-US" smtClean="0"/>
              <a:t>Choose among alternative courses of action</a:t>
            </a:r>
          </a:p>
          <a:p>
            <a:pPr lvl="1" eaLnBrk="1" hangingPunct="1"/>
            <a:r>
              <a:rPr lang="en-US" altLang="en-US" smtClean="0"/>
              <a:t>Pseudocode example: </a:t>
            </a:r>
          </a:p>
          <a:p>
            <a:pPr lvl="3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If student’s grade is greater than or equal to 60</a:t>
            </a:r>
          </a:p>
          <a:p>
            <a:pPr lvl="3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	Print “Passed”</a:t>
            </a:r>
          </a:p>
          <a:p>
            <a:pPr lvl="1" eaLnBrk="1" hangingPunct="1"/>
            <a:r>
              <a:rPr lang="en-US" altLang="en-US" smtClean="0"/>
              <a:t>If the condition is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true</a:t>
            </a:r>
          </a:p>
          <a:p>
            <a:pPr lvl="2" eaLnBrk="1" hangingPunct="1"/>
            <a:r>
              <a:rPr lang="en-US" altLang="en-US" smtClean="0"/>
              <a:t>Print statement executed, program continues to next statement</a:t>
            </a:r>
          </a:p>
          <a:p>
            <a:pPr lvl="1" eaLnBrk="1" hangingPunct="1"/>
            <a:r>
              <a:rPr lang="en-US" altLang="en-US" smtClean="0"/>
              <a:t>If the condition is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false</a:t>
            </a:r>
          </a:p>
          <a:p>
            <a:pPr lvl="2" eaLnBrk="1" hangingPunct="1"/>
            <a:r>
              <a:rPr lang="en-US" altLang="en-US" smtClean="0"/>
              <a:t>Print statement ignored, program continues</a:t>
            </a:r>
          </a:p>
          <a:p>
            <a:pPr lvl="1" eaLnBrk="1" hangingPunct="1"/>
            <a:r>
              <a:rPr lang="en-US" altLang="en-US" smtClean="0"/>
              <a:t>Indenting makes programs easier to read</a:t>
            </a:r>
          </a:p>
          <a:p>
            <a:pPr lvl="2" eaLnBrk="1" hangingPunct="1"/>
            <a:r>
              <a:rPr lang="en-US" altLang="en-US" smtClean="0"/>
              <a:t>C++ ignores whitespace characters (tabs, spaces,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61A8E-70A0-4777-85DC-83BD06350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E3A106-AAF8-4B20-8CC5-4C61D2DD0B1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Languages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mtClean="0"/>
              <a:t>Assembly language</a:t>
            </a:r>
          </a:p>
          <a:p>
            <a:pPr marL="1295400" lvl="2" indent="-381000" eaLnBrk="1" hangingPunct="1"/>
            <a:r>
              <a:rPr lang="en-US" altLang="en-US" smtClean="0"/>
              <a:t>English-like abbreviations representing elementary computer operations </a:t>
            </a:r>
          </a:p>
          <a:p>
            <a:pPr marL="1295400" lvl="2" indent="-381000" eaLnBrk="1" hangingPunct="1"/>
            <a:r>
              <a:rPr lang="en-US" altLang="en-US" smtClean="0"/>
              <a:t>Clearer to humans</a:t>
            </a:r>
          </a:p>
          <a:p>
            <a:pPr marL="1295400" lvl="2" indent="-381000" eaLnBrk="1" hangingPunct="1"/>
            <a:r>
              <a:rPr lang="en-US" altLang="en-US" smtClean="0"/>
              <a:t>Incomprehensible to computers</a:t>
            </a:r>
          </a:p>
          <a:p>
            <a:pPr marL="1752600" lvl="3" indent="-381000" eaLnBrk="1" hangingPunct="1"/>
            <a:r>
              <a:rPr lang="en-US" altLang="en-US" smtClean="0"/>
              <a:t>Translator programs (assemblers)</a:t>
            </a:r>
          </a:p>
          <a:p>
            <a:pPr marL="2209800" lvl="4" indent="-381000" eaLnBrk="1" hangingPunct="1"/>
            <a:r>
              <a:rPr lang="en-US" altLang="en-US" smtClean="0"/>
              <a:t>Convert to machine language</a:t>
            </a:r>
          </a:p>
          <a:p>
            <a:pPr marL="1295400" lvl="2" indent="-381000" eaLnBrk="1" hangingPunct="1"/>
            <a:r>
              <a:rPr lang="en-US" altLang="en-US" smtClean="0"/>
              <a:t>Example:</a:t>
            </a:r>
            <a:r>
              <a:rPr lang="en-US" altLang="en-US" b="1" smtClean="0">
                <a:latin typeface="Times" panose="02020603050405020304" pitchFamily="18" charset="0"/>
              </a:rPr>
              <a:t> 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LOAD	BASEPAY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ADD 	OVERPAY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STORE 	GROSSPAY</a:t>
            </a:r>
          </a:p>
          <a:p>
            <a:pPr marL="533400" indent="-5334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E555E84-DC96-41CC-86C9-D407600C28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007FA-752D-40F4-97A4-FB8A54A93B91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if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Translation into C++</a:t>
            </a:r>
          </a:p>
          <a:p>
            <a:pPr lvl="3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If student’s grade is greater than or equal to 60</a:t>
            </a:r>
          </a:p>
          <a:p>
            <a:pPr lvl="3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	Print “Passed”</a:t>
            </a:r>
            <a:br>
              <a:rPr lang="en-US" altLang="en-US" i="1" smtClean="0">
                <a:solidFill>
                  <a:schemeClr val="accent2"/>
                </a:solidFill>
              </a:rPr>
            </a:br>
            <a:endParaRPr lang="en-US" altLang="en-US" smtClean="0"/>
          </a:p>
          <a:p>
            <a:pPr lvl="3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</a:rPr>
              <a:t>if ( grade &gt;= 60 ) 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   cout &lt;&lt; "Passed"; </a:t>
            </a:r>
          </a:p>
          <a:p>
            <a:pPr eaLnBrk="1" hangingPunct="1"/>
            <a:r>
              <a:rPr lang="en-US" altLang="en-US" smtClean="0"/>
              <a:t>Diamond symbol (decision symbol)</a:t>
            </a:r>
          </a:p>
          <a:p>
            <a:pPr lvl="1" eaLnBrk="1" hangingPunct="1"/>
            <a:r>
              <a:rPr lang="en-US" altLang="en-US" smtClean="0"/>
              <a:t>Indicates decision is to be made</a:t>
            </a:r>
          </a:p>
          <a:p>
            <a:pPr lvl="1" eaLnBrk="1" hangingPunct="1"/>
            <a:r>
              <a:rPr lang="en-US" altLang="en-US" smtClean="0"/>
              <a:t>Contains an expression that can be true or false</a:t>
            </a:r>
          </a:p>
          <a:p>
            <a:pPr lvl="2" eaLnBrk="1" hangingPunct="1"/>
            <a:r>
              <a:rPr lang="en-US" altLang="en-US" smtClean="0"/>
              <a:t>Test condition, follow path</a:t>
            </a:r>
          </a:p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structure </a:t>
            </a:r>
          </a:p>
          <a:p>
            <a:pPr lvl="1" eaLnBrk="1" hangingPunct="1"/>
            <a:r>
              <a:rPr lang="en-US" altLang="en-US" smtClean="0"/>
              <a:t>Single-entry/single-exit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altLang="en-US" sz="1200">
              <a:latin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124AF70-C09F-4336-8345-CB365D2F5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B7723-05C0-46C3-875C-E875625C8CCC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if </a:t>
            </a:r>
            <a:r>
              <a:rPr lang="en-AU" altLang="en-US" noProof="1" smtClean="0"/>
              <a:t>Selection Structure</a:t>
            </a:r>
            <a:endParaRPr lang="en-US" alt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Flowchart of pseudocode statement</a:t>
            </a:r>
          </a:p>
        </p:txBody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762000" y="2133600"/>
            <a:ext cx="7467600" cy="2798763"/>
            <a:chOff x="672" y="2016"/>
            <a:chExt cx="4704" cy="1763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672" y="2016"/>
              <a:ext cx="2760" cy="1763"/>
              <a:chOff x="696" y="2523"/>
              <a:chExt cx="1488" cy="824"/>
            </a:xfrm>
          </p:grpSpPr>
          <p:sp>
            <p:nvSpPr>
              <p:cNvPr id="58376" name="Freeform 6"/>
              <p:cNvSpPr>
                <a:spLocks/>
              </p:cNvSpPr>
              <p:nvPr/>
            </p:nvSpPr>
            <p:spPr bwMode="auto">
              <a:xfrm>
                <a:off x="1080" y="2571"/>
                <a:ext cx="0" cy="192"/>
              </a:xfrm>
              <a:custGeom>
                <a:avLst/>
                <a:gdLst>
                  <a:gd name="T0" fmla="*/ 0 w 20000"/>
                  <a:gd name="T1" fmla="*/ 192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77" name="Freeform 7"/>
              <p:cNvSpPr>
                <a:spLocks/>
              </p:cNvSpPr>
              <p:nvPr/>
            </p:nvSpPr>
            <p:spPr bwMode="auto">
              <a:xfrm>
                <a:off x="1080" y="3107"/>
                <a:ext cx="0" cy="192"/>
              </a:xfrm>
              <a:custGeom>
                <a:avLst/>
                <a:gdLst>
                  <a:gd name="T0" fmla="*/ 0 w 20000"/>
                  <a:gd name="T1" fmla="*/ 192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78" name="Oval 8"/>
              <p:cNvSpPr>
                <a:spLocks noChangeArrowheads="1"/>
              </p:cNvSpPr>
              <p:nvPr/>
            </p:nvSpPr>
            <p:spPr bwMode="auto">
              <a:xfrm>
                <a:off x="1056" y="2523"/>
                <a:ext cx="48" cy="4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58379" name="Oval 9"/>
              <p:cNvSpPr>
                <a:spLocks noChangeArrowheads="1"/>
              </p:cNvSpPr>
              <p:nvPr/>
            </p:nvSpPr>
            <p:spPr bwMode="auto">
              <a:xfrm>
                <a:off x="1056" y="3299"/>
                <a:ext cx="48" cy="4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58380" name="Freeform 10"/>
              <p:cNvSpPr>
                <a:spLocks/>
              </p:cNvSpPr>
              <p:nvPr/>
            </p:nvSpPr>
            <p:spPr bwMode="auto">
              <a:xfrm>
                <a:off x="1464" y="2935"/>
                <a:ext cx="192" cy="0"/>
              </a:xfrm>
              <a:custGeom>
                <a:avLst/>
                <a:gdLst>
                  <a:gd name="T0" fmla="*/ 192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81" name="Freeform 11"/>
              <p:cNvSpPr>
                <a:spLocks/>
              </p:cNvSpPr>
              <p:nvPr/>
            </p:nvSpPr>
            <p:spPr bwMode="auto">
              <a:xfrm>
                <a:off x="1086" y="3152"/>
                <a:ext cx="864" cy="0"/>
              </a:xfrm>
              <a:custGeom>
                <a:avLst/>
                <a:gdLst>
                  <a:gd name="T0" fmla="*/ 864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91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82" name="Freeform 12"/>
              <p:cNvSpPr>
                <a:spLocks/>
              </p:cNvSpPr>
              <p:nvPr/>
            </p:nvSpPr>
            <p:spPr bwMode="auto">
              <a:xfrm>
                <a:off x="1944" y="2984"/>
                <a:ext cx="0" cy="16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68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5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58383" name="Rectangle 13"/>
              <p:cNvSpPr>
                <a:spLocks noChangeArrowheads="1"/>
              </p:cNvSpPr>
              <p:nvPr/>
            </p:nvSpPr>
            <p:spPr bwMode="auto">
              <a:xfrm>
                <a:off x="1474" y="2854"/>
                <a:ext cx="17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00"/>
                    </a:solidFill>
                    <a:latin typeface="AvantGarde" pitchFamily="34" charset="0"/>
                  </a:rPr>
                  <a:t>true</a:t>
                </a:r>
                <a:endPara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4" name="Rectangle 14"/>
              <p:cNvSpPr>
                <a:spLocks noChangeArrowheads="1"/>
              </p:cNvSpPr>
              <p:nvPr/>
            </p:nvSpPr>
            <p:spPr bwMode="auto">
              <a:xfrm>
                <a:off x="930" y="3170"/>
                <a:ext cx="20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rgbClr val="000000"/>
                    </a:solidFill>
                    <a:latin typeface="AvantGarde" pitchFamily="34" charset="0"/>
                  </a:rPr>
                  <a:t>false</a:t>
                </a:r>
                <a:endPara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8385" name="Group 15"/>
              <p:cNvGrpSpPr>
                <a:grpSpLocks/>
              </p:cNvGrpSpPr>
              <p:nvPr/>
            </p:nvGrpSpPr>
            <p:grpSpPr bwMode="auto">
              <a:xfrm>
                <a:off x="696" y="2763"/>
                <a:ext cx="768" cy="344"/>
                <a:chOff x="0" y="0"/>
                <a:chExt cx="20000" cy="20000"/>
              </a:xfrm>
            </p:grpSpPr>
            <p:sp>
              <p:nvSpPr>
                <p:cNvPr id="58389" name="Freeform 16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90 w 20000"/>
                    <a:gd name="T1" fmla="*/ 10000 h 20000"/>
                    <a:gd name="T2" fmla="*/ 9990 w 20000"/>
                    <a:gd name="T3" fmla="*/ 19977 h 20000"/>
                    <a:gd name="T4" fmla="*/ 0 w 20000"/>
                    <a:gd name="T5" fmla="*/ 10000 h 20000"/>
                    <a:gd name="T6" fmla="*/ 9990 w 20000"/>
                    <a:gd name="T7" fmla="*/ 0 h 20000"/>
                    <a:gd name="T8" fmla="*/ 19990 w 20000"/>
                    <a:gd name="T9" fmla="*/ 1000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90" y="10000"/>
                      </a:moveTo>
                      <a:lnTo>
                        <a:pt x="9990" y="19977"/>
                      </a:lnTo>
                      <a:lnTo>
                        <a:pt x="0" y="10000"/>
                      </a:lnTo>
                      <a:lnTo>
                        <a:pt x="9990" y="0"/>
                      </a:lnTo>
                      <a:lnTo>
                        <a:pt x="19990" y="10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5839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65" y="8372"/>
                  <a:ext cx="11260" cy="4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600">
                      <a:solidFill>
                        <a:srgbClr val="000000"/>
                      </a:solidFill>
                      <a:latin typeface="AvantGarde" pitchFamily="34" charset="0"/>
                    </a:rPr>
                    <a:t>grade &gt;= 60</a:t>
                  </a:r>
                  <a:endParaRPr lang="en-US" altLang="en-US" sz="16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386" name="Group 18"/>
              <p:cNvGrpSpPr>
                <a:grpSpLocks/>
              </p:cNvGrpSpPr>
              <p:nvPr/>
            </p:nvGrpSpPr>
            <p:grpSpPr bwMode="auto">
              <a:xfrm>
                <a:off x="1656" y="2887"/>
                <a:ext cx="528" cy="96"/>
                <a:chOff x="0" y="0"/>
                <a:chExt cx="20000" cy="20000"/>
              </a:xfrm>
            </p:grpSpPr>
            <p:sp>
              <p:nvSpPr>
                <p:cNvPr id="58387" name="Freeform 1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9917 h 20000"/>
                    <a:gd name="T4" fmla="*/ 0 w 20000"/>
                    <a:gd name="T5" fmla="*/ 19917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5" y="0"/>
                      </a:moveTo>
                      <a:lnTo>
                        <a:pt x="19985" y="19917"/>
                      </a:lnTo>
                      <a:lnTo>
                        <a:pt x="0" y="19917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58388" name="Rectangle 20"/>
                <p:cNvSpPr>
                  <a:spLocks noChangeArrowheads="1"/>
                </p:cNvSpPr>
                <p:nvPr/>
              </p:nvSpPr>
              <p:spPr bwMode="auto">
                <a:xfrm>
                  <a:off x="1258" y="4583"/>
                  <a:ext cx="17469" cy="14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solidFill>
                        <a:srgbClr val="000000"/>
                      </a:solidFill>
                      <a:latin typeface="AvantGarde" pitchFamily="34" charset="0"/>
                    </a:rPr>
                    <a:t>print “Passed”</a:t>
                  </a:r>
                  <a:endParaRPr lang="en-US" altLang="en-US" sz="1400">
                    <a:solidFill>
                      <a:srgbClr val="000000"/>
                    </a:solidFill>
                    <a:latin typeface="Times" panose="02020603050405020304" pitchFamily="18" charset="0"/>
                  </a:endParaRPr>
                </a:p>
                <a:p>
                  <a:endParaRPr lang="en-US" altLang="en-US" sz="1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8375" name="Text Box 21"/>
            <p:cNvSpPr txBox="1">
              <a:spLocks noChangeArrowheads="1"/>
            </p:cNvSpPr>
            <p:nvPr/>
          </p:nvSpPr>
          <p:spPr bwMode="auto">
            <a:xfrm>
              <a:off x="3696" y="2208"/>
              <a:ext cx="1680" cy="14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A decision can be made on any expression. 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zero -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nonzero -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Example: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3 - 4</a:t>
              </a: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is</a:t>
              </a: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70A26-24B0-43D9-A4FB-7E78F061E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BD51C-4B2D-44B3-B6DD-5C907F3A2470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Performs action if condition true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if/else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Different actions if conditions true or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Pseudocode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if student’s grade is greater than or equal to 60</a:t>
            </a:r>
            <a:br>
              <a:rPr lang="en-US" altLang="en-US" i="1" smtClean="0">
                <a:solidFill>
                  <a:schemeClr val="accent2"/>
                </a:solidFill>
              </a:rPr>
            </a:br>
            <a:r>
              <a:rPr lang="en-US" altLang="en-US" i="1" smtClean="0">
                <a:solidFill>
                  <a:schemeClr val="accent2"/>
                </a:solidFill>
              </a:rPr>
              <a:t>print “Passed”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else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	print “Failed”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C++ code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</a:rPr>
              <a:t>if ( grade &gt;= 60 ) 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   cout &lt;&lt; "Passed";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else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   cout &lt;&lt; "Failed";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AE4B79B5-A1D1-46A6-8E23-A5C2A2318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B12AF-72CA-4410-801F-1B274E0DF17F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Ternary conditional operator (</a:t>
            </a:r>
            <a:r>
              <a:rPr lang="en-US" altLang="en-US" b="1" smtClean="0">
                <a:latin typeface="Courier New" panose="02070309020205020404" pitchFamily="49" charset="0"/>
              </a:rPr>
              <a:t>?: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Three arguments (condition, value if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, value if </a:t>
            </a:r>
            <a:r>
              <a:rPr lang="en-US" altLang="en-US" b="1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Code could be written:</a:t>
            </a:r>
          </a:p>
          <a:p>
            <a:pPr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	cout &lt;&lt; ( grade &gt;= 60 ? “Passed” : “Failed” );</a:t>
            </a:r>
          </a:p>
          <a:p>
            <a:pPr eaLnBrk="1" hangingPunct="1"/>
            <a:endParaRPr lang="en-US" altLang="en-US" sz="1800" smtClean="0"/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381000" y="3962400"/>
            <a:ext cx="8458200" cy="2438400"/>
            <a:chOff x="312" y="2345"/>
            <a:chExt cx="2256" cy="954"/>
          </a:xfrm>
        </p:grpSpPr>
        <p:sp>
          <p:nvSpPr>
            <p:cNvPr id="60429" name="Freeform 5"/>
            <p:cNvSpPr>
              <a:spLocks/>
            </p:cNvSpPr>
            <p:nvPr/>
          </p:nvSpPr>
          <p:spPr bwMode="auto">
            <a:xfrm>
              <a:off x="1471" y="3072"/>
              <a:ext cx="836" cy="0"/>
            </a:xfrm>
            <a:custGeom>
              <a:avLst/>
              <a:gdLst>
                <a:gd name="T0" fmla="*/ 836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90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0" name="Rectangle 6"/>
            <p:cNvSpPr>
              <a:spLocks noChangeArrowheads="1"/>
            </p:cNvSpPr>
            <p:nvPr/>
          </p:nvSpPr>
          <p:spPr bwMode="auto">
            <a:xfrm>
              <a:off x="1841" y="2630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400">
                <a:latin typeface="Courier New" panose="02070309020205020404" pitchFamily="49" charset="0"/>
              </a:endParaRPr>
            </a:p>
          </p:txBody>
        </p:sp>
        <p:sp>
          <p:nvSpPr>
            <p:cNvPr id="60431" name="Freeform 7"/>
            <p:cNvSpPr>
              <a:spLocks/>
            </p:cNvSpPr>
            <p:nvPr/>
          </p:nvSpPr>
          <p:spPr bwMode="auto">
            <a:xfrm>
              <a:off x="580" y="3072"/>
              <a:ext cx="843" cy="0"/>
            </a:xfrm>
            <a:custGeom>
              <a:avLst/>
              <a:gdLst>
                <a:gd name="T0" fmla="*/ 843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2" name="Freeform 8"/>
            <p:cNvSpPr>
              <a:spLocks/>
            </p:cNvSpPr>
            <p:nvPr/>
          </p:nvSpPr>
          <p:spPr bwMode="auto">
            <a:xfrm>
              <a:off x="578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17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3" name="Rectangle 9"/>
            <p:cNvSpPr>
              <a:spLocks noChangeArrowheads="1"/>
            </p:cNvSpPr>
            <p:nvPr/>
          </p:nvSpPr>
          <p:spPr bwMode="auto">
            <a:xfrm>
              <a:off x="891" y="2630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400">
                <a:latin typeface="Courier New" panose="02070309020205020404" pitchFamily="49" charset="0"/>
              </a:endParaRPr>
            </a:p>
          </p:txBody>
        </p:sp>
        <p:sp>
          <p:nvSpPr>
            <p:cNvPr id="60434" name="Freeform 10"/>
            <p:cNvSpPr>
              <a:spLocks/>
            </p:cNvSpPr>
            <p:nvPr/>
          </p:nvSpPr>
          <p:spPr bwMode="auto">
            <a:xfrm>
              <a:off x="2304" y="2717"/>
              <a:ext cx="0" cy="141"/>
            </a:xfrm>
            <a:custGeom>
              <a:avLst/>
              <a:gdLst>
                <a:gd name="T0" fmla="*/ 0 w 20000"/>
                <a:gd name="T1" fmla="*/ 141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5" name="Freeform 11"/>
            <p:cNvSpPr>
              <a:spLocks/>
            </p:cNvSpPr>
            <p:nvPr/>
          </p:nvSpPr>
          <p:spPr bwMode="auto">
            <a:xfrm>
              <a:off x="576" y="2717"/>
              <a:ext cx="0" cy="141"/>
            </a:xfrm>
            <a:custGeom>
              <a:avLst/>
              <a:gdLst>
                <a:gd name="T0" fmla="*/ 0 w 20000"/>
                <a:gd name="T1" fmla="*/ 141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0436" name="Freeform 12"/>
            <p:cNvSpPr>
              <a:spLocks/>
            </p:cNvSpPr>
            <p:nvPr/>
          </p:nvSpPr>
          <p:spPr bwMode="auto">
            <a:xfrm>
              <a:off x="2306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17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0437" name="Group 13"/>
            <p:cNvGrpSpPr>
              <a:grpSpLocks/>
            </p:cNvGrpSpPr>
            <p:nvPr/>
          </p:nvGrpSpPr>
          <p:grpSpPr bwMode="auto">
            <a:xfrm>
              <a:off x="312" y="2859"/>
              <a:ext cx="528" cy="96"/>
              <a:chOff x="0" y="0"/>
              <a:chExt cx="20000" cy="20000"/>
            </a:xfrm>
          </p:grpSpPr>
          <p:sp>
            <p:nvSpPr>
              <p:cNvPr id="60454" name="Rectangle 14"/>
              <p:cNvSpPr>
                <a:spLocks noChangeArrowheads="1"/>
              </p:cNvSpPr>
              <p:nvPr/>
            </p:nvSpPr>
            <p:spPr bwMode="auto">
              <a:xfrm>
                <a:off x="1985" y="4583"/>
                <a:ext cx="16000" cy="14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 “Failed”</a:t>
                </a:r>
              </a:p>
              <a:p>
                <a:endParaRPr lang="en-US" altLang="en-US" sz="1400">
                  <a:latin typeface="Courier New" panose="02070309020205020404" pitchFamily="49" charset="0"/>
                </a:endParaRPr>
              </a:p>
            </p:txBody>
          </p:sp>
          <p:sp>
            <p:nvSpPr>
              <p:cNvPr id="60455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60438" name="Rectangle 16"/>
            <p:cNvSpPr>
              <a:spLocks noChangeArrowheads="1"/>
            </p:cNvSpPr>
            <p:nvPr/>
          </p:nvSpPr>
          <p:spPr bwMode="auto">
            <a:xfrm>
              <a:off x="2090" y="2881"/>
              <a:ext cx="4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Courier New" panose="02070309020205020404" pitchFamily="49" charset="0"/>
                </a:rPr>
                <a:t>print “Passed”</a:t>
              </a:r>
            </a:p>
            <a:p>
              <a:endParaRPr lang="en-US" altLang="en-US" sz="1400">
                <a:latin typeface="Courier New" panose="02070309020205020404" pitchFamily="49" charset="0"/>
              </a:endParaRPr>
            </a:p>
          </p:txBody>
        </p:sp>
        <p:sp>
          <p:nvSpPr>
            <p:cNvPr id="60439" name="Freeform 17"/>
            <p:cNvSpPr>
              <a:spLocks/>
            </p:cNvSpPr>
            <p:nvPr/>
          </p:nvSpPr>
          <p:spPr bwMode="auto">
            <a:xfrm>
              <a:off x="2040" y="2859"/>
              <a:ext cx="528" cy="96"/>
            </a:xfrm>
            <a:custGeom>
              <a:avLst/>
              <a:gdLst>
                <a:gd name="T0" fmla="*/ 528 w 20000"/>
                <a:gd name="T1" fmla="*/ 0 h 20000"/>
                <a:gd name="T2" fmla="*/ 528 w 20000"/>
                <a:gd name="T3" fmla="*/ 96 h 20000"/>
                <a:gd name="T4" fmla="*/ 0 w 20000"/>
                <a:gd name="T5" fmla="*/ 96 h 20000"/>
                <a:gd name="T6" fmla="*/ 0 w 20000"/>
                <a:gd name="T7" fmla="*/ 0 h 20000"/>
                <a:gd name="T8" fmla="*/ 528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85" y="0"/>
                  </a:moveTo>
                  <a:lnTo>
                    <a:pt x="19985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0440" name="Group 18"/>
            <p:cNvGrpSpPr>
              <a:grpSpLocks/>
            </p:cNvGrpSpPr>
            <p:nvPr/>
          </p:nvGrpSpPr>
          <p:grpSpPr bwMode="auto">
            <a:xfrm>
              <a:off x="1422" y="3050"/>
              <a:ext cx="49" cy="249"/>
              <a:chOff x="-25" y="0"/>
              <a:chExt cx="20049" cy="20000"/>
            </a:xfrm>
          </p:grpSpPr>
          <p:sp>
            <p:nvSpPr>
              <p:cNvPr id="60451" name="Freeform 19"/>
              <p:cNvSpPr>
                <a:spLocks/>
              </p:cNvSpPr>
              <p:nvPr/>
            </p:nvSpPr>
            <p:spPr bwMode="auto">
              <a:xfrm>
                <a:off x="10081" y="3981"/>
                <a:ext cx="163" cy="12135"/>
              </a:xfrm>
              <a:custGeom>
                <a:avLst/>
                <a:gdLst>
                  <a:gd name="T0" fmla="*/ 0 w 20000"/>
                  <a:gd name="T1" fmla="*/ 12103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47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0452" name="Oval 20"/>
              <p:cNvSpPr>
                <a:spLocks noChangeArrowheads="1"/>
              </p:cNvSpPr>
              <p:nvPr/>
            </p:nvSpPr>
            <p:spPr bwMode="auto">
              <a:xfrm>
                <a:off x="-25" y="16116"/>
                <a:ext cx="19723" cy="388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  <p:sp>
            <p:nvSpPr>
              <p:cNvPr id="60453" name="Oval 21"/>
              <p:cNvSpPr>
                <a:spLocks noChangeArrowheads="1"/>
              </p:cNvSpPr>
              <p:nvPr/>
            </p:nvSpPr>
            <p:spPr bwMode="auto">
              <a:xfrm>
                <a:off x="301" y="0"/>
                <a:ext cx="19723" cy="388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endParaRPr lang="en-AU" altLang="en-US"/>
              </a:p>
            </p:txBody>
          </p:sp>
        </p:grpSp>
        <p:grpSp>
          <p:nvGrpSpPr>
            <p:cNvPr id="60441" name="Group 22"/>
            <p:cNvGrpSpPr>
              <a:grpSpLocks/>
            </p:cNvGrpSpPr>
            <p:nvPr/>
          </p:nvGrpSpPr>
          <p:grpSpPr bwMode="auto">
            <a:xfrm>
              <a:off x="576" y="2345"/>
              <a:ext cx="1728" cy="542"/>
              <a:chOff x="1363" y="0"/>
              <a:chExt cx="17280" cy="20001"/>
            </a:xfrm>
          </p:grpSpPr>
          <p:grpSp>
            <p:nvGrpSpPr>
              <p:cNvPr id="60442" name="Group 23"/>
              <p:cNvGrpSpPr>
                <a:grpSpLocks/>
              </p:cNvGrpSpPr>
              <p:nvPr/>
            </p:nvGrpSpPr>
            <p:grpSpPr bwMode="auto">
              <a:xfrm>
                <a:off x="9779" y="0"/>
                <a:ext cx="484" cy="7257"/>
                <a:chOff x="1409" y="0"/>
                <a:chExt cx="17182" cy="20000"/>
              </a:xfrm>
            </p:grpSpPr>
            <p:sp>
              <p:nvSpPr>
                <p:cNvPr id="60449" name="Freeform 24"/>
                <p:cNvSpPr>
                  <a:spLocks/>
                </p:cNvSpPr>
                <p:nvPr/>
              </p:nvSpPr>
              <p:spPr bwMode="auto">
                <a:xfrm>
                  <a:off x="9929" y="5041"/>
                  <a:ext cx="142" cy="14959"/>
                </a:xfrm>
                <a:custGeom>
                  <a:avLst/>
                  <a:gdLst>
                    <a:gd name="T0" fmla="*/ 0 w 20000"/>
                    <a:gd name="T1" fmla="*/ 14919 h 20000"/>
                    <a:gd name="T2" fmla="*/ 0 w 20000"/>
                    <a:gd name="T3" fmla="*/ 0 h 200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0000" h="20000">
                      <a:moveTo>
                        <a:pt x="0" y="199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 type="triangle" w="med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0450" name="Oval 25"/>
                <p:cNvSpPr>
                  <a:spLocks noChangeArrowheads="1"/>
                </p:cNvSpPr>
                <p:nvPr/>
              </p:nvSpPr>
              <p:spPr bwMode="auto">
                <a:xfrm>
                  <a:off x="1409" y="0"/>
                  <a:ext cx="17182" cy="4920"/>
                </a:xfrm>
                <a:prstGeom prst="ellips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cs typeface="Times New Roman" panose="02020603050405020304" pitchFamily="18" charset="0"/>
                    </a:defRPr>
                  </a:lvl9pPr>
                </a:lstStyle>
                <a:p>
                  <a:endParaRPr lang="en-AU" altLang="en-US"/>
                </a:p>
              </p:txBody>
            </p:sp>
          </p:grpSp>
          <p:grpSp>
            <p:nvGrpSpPr>
              <p:cNvPr id="60443" name="Group 26"/>
              <p:cNvGrpSpPr>
                <a:grpSpLocks/>
              </p:cNvGrpSpPr>
              <p:nvPr/>
            </p:nvGrpSpPr>
            <p:grpSpPr bwMode="auto">
              <a:xfrm>
                <a:off x="1363" y="7257"/>
                <a:ext cx="17280" cy="12744"/>
                <a:chOff x="-2" y="-195"/>
                <a:chExt cx="20002" cy="20390"/>
              </a:xfrm>
            </p:grpSpPr>
            <p:sp>
              <p:nvSpPr>
                <p:cNvPr id="60444" name="Freeform 27"/>
                <p:cNvSpPr>
                  <a:spLocks/>
                </p:cNvSpPr>
                <p:nvPr/>
              </p:nvSpPr>
              <p:spPr bwMode="auto">
                <a:xfrm>
                  <a:off x="14444" y="10000"/>
                  <a:ext cx="5556" cy="24"/>
                </a:xfrm>
                <a:custGeom>
                  <a:avLst/>
                  <a:gdLst>
                    <a:gd name="T0" fmla="*/ 5551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0445" name="Freeform 28"/>
                <p:cNvSpPr>
                  <a:spLocks/>
                </p:cNvSpPr>
                <p:nvPr/>
              </p:nvSpPr>
              <p:spPr bwMode="auto">
                <a:xfrm>
                  <a:off x="-2" y="10000"/>
                  <a:ext cx="5556" cy="24"/>
                </a:xfrm>
                <a:custGeom>
                  <a:avLst/>
                  <a:gdLst>
                    <a:gd name="T0" fmla="*/ 5551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grpSp>
              <p:nvGrpSpPr>
                <p:cNvPr id="60446" name="Group 29"/>
                <p:cNvGrpSpPr>
                  <a:grpSpLocks/>
                </p:cNvGrpSpPr>
                <p:nvPr/>
              </p:nvGrpSpPr>
              <p:grpSpPr bwMode="auto">
                <a:xfrm>
                  <a:off x="5536" y="-195"/>
                  <a:ext cx="8889" cy="20390"/>
                  <a:chOff x="0" y="0"/>
                  <a:chExt cx="20000" cy="20000"/>
                </a:xfrm>
              </p:grpSpPr>
              <p:sp>
                <p:nvSpPr>
                  <p:cNvPr id="60447" name="Freeform 3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10000 h 20000"/>
                      <a:gd name="T2" fmla="*/ 9990 w 20000"/>
                      <a:gd name="T3" fmla="*/ 19977 h 20000"/>
                      <a:gd name="T4" fmla="*/ 0 w 20000"/>
                      <a:gd name="T5" fmla="*/ 10000 h 20000"/>
                      <a:gd name="T6" fmla="*/ 9990 w 20000"/>
                      <a:gd name="T7" fmla="*/ 0 h 20000"/>
                      <a:gd name="T8" fmla="*/ 19990 w 20000"/>
                      <a:gd name="T9" fmla="*/ 1000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90" y="10000"/>
                        </a:moveTo>
                        <a:lnTo>
                          <a:pt x="9990" y="19977"/>
                        </a:lnTo>
                        <a:lnTo>
                          <a:pt x="0" y="10000"/>
                        </a:lnTo>
                        <a:lnTo>
                          <a:pt x="9990" y="0"/>
                        </a:lnTo>
                        <a:lnTo>
                          <a:pt x="19990" y="10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6044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5" y="8287"/>
                    <a:ext cx="11261" cy="43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>
                        <a:solidFill>
                          <a:srgbClr val="000000"/>
                        </a:solidFill>
                        <a:latin typeface="Courier New" panose="02070309020205020404" pitchFamily="49" charset="0"/>
                      </a:rPr>
                      <a:t>grade &gt;= 60</a:t>
                    </a:r>
                  </a:p>
                  <a:p>
                    <a:endParaRPr lang="en-US" altLang="en-US" sz="1400">
                      <a:latin typeface="Courier New" panose="020703090202050204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60422" name="Group 32"/>
          <p:cNvGrpSpPr>
            <a:grpSpLocks/>
          </p:cNvGrpSpPr>
          <p:nvPr/>
        </p:nvGrpSpPr>
        <p:grpSpPr bwMode="auto">
          <a:xfrm>
            <a:off x="2133600" y="2940050"/>
            <a:ext cx="5562600" cy="793750"/>
            <a:chOff x="1344" y="1852"/>
            <a:chExt cx="3504" cy="500"/>
          </a:xfrm>
        </p:grpSpPr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1344" y="214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latin typeface="Helvetica" panose="020B0604020202020204" pitchFamily="34" charset="0"/>
                </a:rPr>
                <a:t>Condition</a:t>
              </a:r>
            </a:p>
          </p:txBody>
        </p:sp>
        <p:sp>
          <p:nvSpPr>
            <p:cNvPr id="60424" name="Text Box 34"/>
            <p:cNvSpPr txBox="1">
              <a:spLocks noChangeArrowheads="1"/>
            </p:cNvSpPr>
            <p:nvPr/>
          </p:nvSpPr>
          <p:spPr bwMode="auto">
            <a:xfrm>
              <a:off x="2496" y="214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latin typeface="Helvetica" panose="020B0604020202020204" pitchFamily="34" charset="0"/>
                </a:rPr>
                <a:t>Value if true</a:t>
              </a:r>
            </a:p>
          </p:txBody>
        </p:sp>
        <p:sp>
          <p:nvSpPr>
            <p:cNvPr id="60425" name="Text Box 35"/>
            <p:cNvSpPr txBox="1">
              <a:spLocks noChangeArrowheads="1"/>
            </p:cNvSpPr>
            <p:nvPr/>
          </p:nvSpPr>
          <p:spPr bwMode="auto">
            <a:xfrm>
              <a:off x="3696" y="214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latin typeface="Helvetica" panose="020B0604020202020204" pitchFamily="34" charset="0"/>
                </a:rPr>
                <a:t>Value if false</a:t>
              </a:r>
            </a:p>
          </p:txBody>
        </p:sp>
        <p:sp>
          <p:nvSpPr>
            <p:cNvPr id="60426" name="Line 36"/>
            <p:cNvSpPr>
              <a:spLocks noChangeShapeType="1"/>
            </p:cNvSpPr>
            <p:nvPr/>
          </p:nvSpPr>
          <p:spPr bwMode="auto">
            <a:xfrm flipV="1">
              <a:off x="1872" y="18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3120" y="18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60428" name="Line 38"/>
            <p:cNvSpPr>
              <a:spLocks noChangeShapeType="1"/>
            </p:cNvSpPr>
            <p:nvPr/>
          </p:nvSpPr>
          <p:spPr bwMode="auto">
            <a:xfrm flipV="1">
              <a:off x="4176" y="18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F5D4-940E-4278-B749-D3FFC6258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A19DFB-3657-4D46-BB5C-41BE6DFB0F74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</a:t>
            </a:r>
            <a:r>
              <a:rPr lang="en-US" altLang="en-US" b="1" smtClean="0">
                <a:latin typeface="Courier New" panose="02070309020205020404" pitchFamily="49" charset="0"/>
              </a:rPr>
              <a:t>if/else</a:t>
            </a:r>
            <a:r>
              <a:rPr lang="en-US" altLang="en-US" smtClean="0"/>
              <a:t> structures</a:t>
            </a:r>
          </a:p>
          <a:p>
            <a:pPr lvl="1" eaLnBrk="1" hangingPunct="1"/>
            <a:r>
              <a:rPr lang="en-US" altLang="en-US" smtClean="0"/>
              <a:t>One inside another, test for multiple cases </a:t>
            </a:r>
          </a:p>
          <a:p>
            <a:pPr lvl="1" eaLnBrk="1" hangingPunct="1"/>
            <a:r>
              <a:rPr lang="en-US" altLang="en-US" smtClean="0"/>
              <a:t>Once condition met, other statements skipped</a:t>
            </a:r>
          </a:p>
          <a:p>
            <a:pPr lvl="1" eaLnBrk="1" hangingPunct="1">
              <a:buFontTx/>
              <a:buNone/>
            </a:pPr>
            <a:r>
              <a:rPr lang="en-US" altLang="en-US" sz="1800" i="1" smtClean="0">
                <a:solidFill>
                  <a:schemeClr val="accent2"/>
                </a:solidFill>
              </a:rPr>
              <a:t>if student’s grade is greater than or equal to 90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   Print “A”</a:t>
            </a:r>
          </a:p>
          <a:p>
            <a:pPr lvl="1" eaLnBrk="1" hangingPunct="1">
              <a:buFontTx/>
              <a:buNone/>
            </a:pPr>
            <a:r>
              <a:rPr lang="en-US" altLang="en-US" sz="1800" i="1" smtClean="0">
                <a:solidFill>
                  <a:schemeClr val="accent2"/>
                </a:solidFill>
              </a:rPr>
              <a:t>else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   if student’s grade is greater than or equal to 80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Print “B”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else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      if student’s grade is greater than or equal to 70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   Print “C”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else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   if student’s grade is greater than or equal to 60 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	         Print “D”</a:t>
            </a:r>
            <a:br>
              <a:rPr lang="en-US" altLang="en-US" sz="1800" i="1" smtClean="0">
                <a:solidFill>
                  <a:schemeClr val="accent2"/>
                </a:solidFill>
              </a:rPr>
            </a:br>
            <a:r>
              <a:rPr lang="en-US" altLang="en-US" sz="1800" i="1" smtClean="0">
                <a:solidFill>
                  <a:schemeClr val="accent2"/>
                </a:solidFill>
              </a:rPr>
              <a:t>         else</a:t>
            </a:r>
          </a:p>
          <a:p>
            <a:pPr lvl="2" eaLnBrk="1" hangingPunct="1">
              <a:buFontTx/>
              <a:buNone/>
            </a:pPr>
            <a:r>
              <a:rPr lang="en-US" altLang="en-US" sz="1800" i="1" smtClean="0">
                <a:solidFill>
                  <a:schemeClr val="accent2"/>
                </a:solidFill>
              </a:rPr>
              <a:t>                Print “F”</a:t>
            </a:r>
            <a:endParaRPr lang="en-US" altLang="en-US" sz="1800" smtClean="0"/>
          </a:p>
          <a:p>
            <a:pPr lvl="1" eaLnBrk="1" hangingPunct="1">
              <a:buFontTx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A0694-2528-4ABF-9CA4-68FB1D39B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7F9272-D6F3-479C-A1B6-55A8906E8C28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spcAft>
                <a:spcPts val="800"/>
              </a:spcAft>
            </a:pPr>
            <a:r>
              <a:rPr lang="en-US" altLang="en-US" smtClean="0"/>
              <a:t>Example</a:t>
            </a:r>
            <a:r>
              <a:rPr lang="en-US" altLang="en-US" sz="2000" b="1" smtClean="0">
                <a:latin typeface="Courier" pitchFamily="49" charset="0"/>
              </a:rPr>
              <a:t>	</a:t>
            </a:r>
          </a:p>
          <a:p>
            <a:pPr eaLnBrk="1" hangingPunct="1">
              <a:spcBef>
                <a:spcPts val="800"/>
              </a:spcBef>
              <a:spcAft>
                <a:spcPts val="800"/>
              </a:spcAft>
              <a:buFontTx/>
              <a:buNone/>
            </a:pPr>
            <a:r>
              <a:rPr lang="en-US" altLang="en-US" sz="2000" b="1" smtClean="0">
                <a:latin typeface="Courier" pitchFamily="49" charset="0"/>
              </a:rPr>
              <a:t>	</a:t>
            </a:r>
            <a:r>
              <a:rPr lang="en-US" altLang="en-US" sz="2000" b="1" smtClean="0">
                <a:latin typeface="Courier New" panose="02070309020205020404" pitchFamily="49" charset="0"/>
              </a:rPr>
              <a:t>if ( grade &gt;= 90 )       // 90 and above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"A";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else if ( grade &gt;= 80 )  // 80-89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"B";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else if ( grade &gt;= 70 )  // 70-79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"C";  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else if ( grade &gt;= 60 )  // 60-69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"D";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else                     // less than 60</a:t>
            </a:r>
            <a:br>
              <a:rPr lang="en-US" altLang="en-US" sz="20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   cout &lt;&lt; "F";</a:t>
            </a:r>
          </a:p>
          <a:p>
            <a:pPr eaLnBrk="1" hangingPunct="1"/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9FB99-1FB1-4AE2-97C0-C3B0B3117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023CF6-78DC-4624-8A81-CE8D7354AC46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>
                <a:latin typeface="Courier New" panose="02070309020205020404" pitchFamily="49" charset="0"/>
              </a:rPr>
              <a:t>if/else</a:t>
            </a:r>
            <a:r>
              <a:rPr lang="en-AU" altLang="en-US" noProof="1" smtClean="0"/>
              <a:t> Selection Structure</a:t>
            </a:r>
            <a:endParaRPr lang="en-US" altLang="en-US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statement</a:t>
            </a:r>
          </a:p>
          <a:p>
            <a:pPr lvl="1" eaLnBrk="1" hangingPunct="1"/>
            <a:r>
              <a:rPr lang="en-US" altLang="en-US" smtClean="0"/>
              <a:t>Set of statements within a pair of braces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if ( grade &gt;= 60 )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 cout &lt;&lt; "Passed.\n";	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else {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 cout &lt;&lt; "Failed.\n";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</a:rPr>
              <a:t>   cout &lt;&lt; "You must take this course again.\n";</a:t>
            </a:r>
            <a:br>
              <a:rPr lang="en-US" altLang="en-US" sz="1800" b="1" smtClean="0">
                <a:latin typeface="Courier New" panose="02070309020205020404" pitchFamily="49" charset="0"/>
              </a:rPr>
            </a:br>
            <a:r>
              <a:rPr lang="en-US" altLang="en-US" sz="2000" b="1" smtClean="0">
                <a:latin typeface="Courier New" panose="02070309020205020404" pitchFamily="49" charset="0"/>
              </a:rPr>
              <a:t>} </a:t>
            </a:r>
          </a:p>
          <a:p>
            <a:pPr lvl="1" eaLnBrk="1" hangingPunct="1"/>
            <a:r>
              <a:rPr lang="en-US" altLang="en-US" smtClean="0"/>
              <a:t>Without braces,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cout &lt;&lt; "You must take this course again.\n";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always executed</a:t>
            </a:r>
          </a:p>
          <a:p>
            <a:pPr eaLnBrk="1" hangingPunct="1"/>
            <a:r>
              <a:rPr lang="en-US" altLang="en-US" smtClean="0"/>
              <a:t>Block</a:t>
            </a:r>
          </a:p>
          <a:p>
            <a:pPr lvl="1" eaLnBrk="1" hangingPunct="1"/>
            <a:r>
              <a:rPr lang="en-US" altLang="en-US" smtClean="0"/>
              <a:t>Set of statements within braces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B1A91C1-BFE8-4FEA-B933-648A0C206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C4970C-7371-4C1D-B798-7A1119A2B5A9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while</a:t>
            </a:r>
            <a:r>
              <a:rPr lang="en-AU" altLang="en-US" noProof="1" smtClean="0"/>
              <a:t> Repetition Structure</a:t>
            </a:r>
            <a:endParaRPr lang="en-US" altLang="en-US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Repetition structure</a:t>
            </a:r>
          </a:p>
          <a:p>
            <a:pPr lvl="1" eaLnBrk="1" hangingPunct="1"/>
            <a:r>
              <a:rPr lang="en-US" altLang="en-US" smtClean="0"/>
              <a:t>Action repeated while some condition remains true</a:t>
            </a:r>
          </a:p>
          <a:p>
            <a:pPr lvl="1" eaLnBrk="1" hangingPunct="1"/>
            <a:r>
              <a:rPr lang="en-US" altLang="en-US" smtClean="0"/>
              <a:t>Psuedocode</a:t>
            </a:r>
          </a:p>
          <a:p>
            <a:pPr lvl="2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while there are more items on my shopping list</a:t>
            </a:r>
          </a:p>
          <a:p>
            <a:pPr lvl="2" eaLnBrk="1" hangingPunct="1">
              <a:buFontTx/>
              <a:buNone/>
            </a:pPr>
            <a:r>
              <a:rPr lang="en-US" altLang="en-US" i="1" smtClean="0">
                <a:solidFill>
                  <a:schemeClr val="accent2"/>
                </a:solidFill>
              </a:rPr>
              <a:t>   Purchase next item and cross it off my list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 repeated until condition becomes false</a:t>
            </a:r>
          </a:p>
          <a:p>
            <a:pPr eaLnBrk="1" hangingPunct="1"/>
            <a:r>
              <a:rPr lang="en-US" altLang="en-US" smtClean="0"/>
              <a:t>Example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int product = 2;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while ( product &lt;= 1000 )</a:t>
            </a:r>
          </a:p>
          <a:p>
            <a:pPr lvl="3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product = 2 * product;</a:t>
            </a:r>
            <a:endParaRPr lang="en-US" altLang="en-US" smtClean="0"/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2184400"/>
            <a:ext cx="5486400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3262313"/>
            <a:ext cx="5486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 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0" y="3567113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/>
            </a:r>
            <a:br>
              <a:rPr lang="en-US" altLang="en-US" sz="14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5C93FCC-C30E-4962-B3D8-EFB743DF4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65354-1AF9-406F-BAC4-8BA1A1265546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while</a:t>
            </a:r>
            <a:r>
              <a:rPr lang="en-AU" altLang="en-US" noProof="1" smtClean="0"/>
              <a:t> Repetition Structure</a:t>
            </a:r>
            <a:endParaRPr lang="en-US" altLang="en-US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Flowchart of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loop</a:t>
            </a:r>
          </a:p>
        </p:txBody>
      </p:sp>
      <p:grpSp>
        <p:nvGrpSpPr>
          <p:cNvPr id="65541" name="Group 4"/>
          <p:cNvGrpSpPr>
            <a:grpSpLocks/>
          </p:cNvGrpSpPr>
          <p:nvPr/>
        </p:nvGrpSpPr>
        <p:grpSpPr bwMode="auto">
          <a:xfrm>
            <a:off x="1600200" y="2057400"/>
            <a:ext cx="4876800" cy="2047875"/>
            <a:chOff x="545" y="2231"/>
            <a:chExt cx="1791" cy="714"/>
          </a:xfrm>
        </p:grpSpPr>
        <p:sp>
          <p:nvSpPr>
            <p:cNvPr id="65542" name="Freeform 5"/>
            <p:cNvSpPr>
              <a:spLocks/>
            </p:cNvSpPr>
            <p:nvPr/>
          </p:nvSpPr>
          <p:spPr bwMode="auto">
            <a:xfrm>
              <a:off x="545" y="2424"/>
              <a:ext cx="768" cy="349"/>
            </a:xfrm>
            <a:custGeom>
              <a:avLst/>
              <a:gdLst>
                <a:gd name="T0" fmla="*/ 768 w 20000"/>
                <a:gd name="T1" fmla="*/ 174 h 20000"/>
                <a:gd name="T2" fmla="*/ 384 w 20000"/>
                <a:gd name="T3" fmla="*/ 349 h 20000"/>
                <a:gd name="T4" fmla="*/ 0 w 20000"/>
                <a:gd name="T5" fmla="*/ 174 h 20000"/>
                <a:gd name="T6" fmla="*/ 384 w 20000"/>
                <a:gd name="T7" fmla="*/ 0 h 20000"/>
                <a:gd name="T8" fmla="*/ 768 w 20000"/>
                <a:gd name="T9" fmla="*/ 174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637" y="2569"/>
              <a:ext cx="583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product &lt;= 1000</a:t>
              </a:r>
            </a:p>
            <a:p>
              <a:endParaRPr lang="en-US" altLang="en-US" sz="1200" b="1">
                <a:latin typeface="Courier New" panose="02070309020205020404" pitchFamily="49" charset="0"/>
              </a:endParaRPr>
            </a:p>
          </p:txBody>
        </p:sp>
        <p:sp>
          <p:nvSpPr>
            <p:cNvPr id="65544" name="Freeform 7"/>
            <p:cNvSpPr>
              <a:spLocks/>
            </p:cNvSpPr>
            <p:nvPr/>
          </p:nvSpPr>
          <p:spPr bwMode="auto">
            <a:xfrm>
              <a:off x="928" y="2280"/>
              <a:ext cx="0" cy="146"/>
            </a:xfrm>
            <a:custGeom>
              <a:avLst/>
              <a:gdLst>
                <a:gd name="T0" fmla="*/ 0 w 20000"/>
                <a:gd name="T1" fmla="*/ 146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45" name="Freeform 8"/>
            <p:cNvSpPr>
              <a:spLocks/>
            </p:cNvSpPr>
            <p:nvPr/>
          </p:nvSpPr>
          <p:spPr bwMode="auto">
            <a:xfrm>
              <a:off x="928" y="2773"/>
              <a:ext cx="0" cy="123"/>
            </a:xfrm>
            <a:custGeom>
              <a:avLst/>
              <a:gdLst>
                <a:gd name="T0" fmla="*/ 0 w 20000"/>
                <a:gd name="T1" fmla="*/ 123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3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46" name="Oval 9"/>
            <p:cNvSpPr>
              <a:spLocks noChangeArrowheads="1"/>
            </p:cNvSpPr>
            <p:nvPr/>
          </p:nvSpPr>
          <p:spPr bwMode="auto">
            <a:xfrm>
              <a:off x="904" y="2231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65547" name="Oval 10"/>
            <p:cNvSpPr>
              <a:spLocks noChangeArrowheads="1"/>
            </p:cNvSpPr>
            <p:nvPr/>
          </p:nvSpPr>
          <p:spPr bwMode="auto">
            <a:xfrm>
              <a:off x="904" y="2897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65548" name="Freeform 11"/>
            <p:cNvSpPr>
              <a:spLocks/>
            </p:cNvSpPr>
            <p:nvPr/>
          </p:nvSpPr>
          <p:spPr bwMode="auto">
            <a:xfrm>
              <a:off x="1313" y="2601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1520" y="2570"/>
              <a:ext cx="80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product = 2 * product</a:t>
              </a:r>
            </a:p>
            <a:p>
              <a:endParaRPr lang="en-US" altLang="en-US" sz="1200" b="1">
                <a:latin typeface="Courier New" panose="02070309020205020404" pitchFamily="49" charset="0"/>
              </a:endParaRPr>
            </a:p>
          </p:txBody>
        </p:sp>
        <p:sp>
          <p:nvSpPr>
            <p:cNvPr id="65550" name="Freeform 13"/>
            <p:cNvSpPr>
              <a:spLocks/>
            </p:cNvSpPr>
            <p:nvPr/>
          </p:nvSpPr>
          <p:spPr bwMode="auto">
            <a:xfrm>
              <a:off x="1505" y="2548"/>
              <a:ext cx="831" cy="106"/>
            </a:xfrm>
            <a:custGeom>
              <a:avLst/>
              <a:gdLst>
                <a:gd name="T0" fmla="*/ 831 w 20000"/>
                <a:gd name="T1" fmla="*/ 0 h 20000"/>
                <a:gd name="T2" fmla="*/ 831 w 20000"/>
                <a:gd name="T3" fmla="*/ 106 h 20000"/>
                <a:gd name="T4" fmla="*/ 0 w 20000"/>
                <a:gd name="T5" fmla="*/ 106 h 20000"/>
                <a:gd name="T6" fmla="*/ 0 w 20000"/>
                <a:gd name="T7" fmla="*/ 0 h 20000"/>
                <a:gd name="T8" fmla="*/ 831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51" name="Rectangle 14"/>
            <p:cNvSpPr>
              <a:spLocks noChangeArrowheads="1"/>
            </p:cNvSpPr>
            <p:nvPr/>
          </p:nvSpPr>
          <p:spPr bwMode="auto">
            <a:xfrm>
              <a:off x="1320" y="2510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200" b="1">
                <a:latin typeface="Courier New" panose="02070309020205020404" pitchFamily="49" charset="0"/>
              </a:endParaRPr>
            </a:p>
          </p:txBody>
        </p:sp>
        <p:sp>
          <p:nvSpPr>
            <p:cNvPr id="65552" name="Rectangle 15"/>
            <p:cNvSpPr>
              <a:spLocks noChangeArrowheads="1"/>
            </p:cNvSpPr>
            <p:nvPr/>
          </p:nvSpPr>
          <p:spPr bwMode="auto">
            <a:xfrm>
              <a:off x="976" y="2775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200" b="1">
                <a:latin typeface="Courier New" panose="02070309020205020404" pitchFamily="49" charset="0"/>
              </a:endParaRPr>
            </a:p>
          </p:txBody>
        </p:sp>
        <p:sp>
          <p:nvSpPr>
            <p:cNvPr id="65553" name="Freeform 16"/>
            <p:cNvSpPr>
              <a:spLocks/>
            </p:cNvSpPr>
            <p:nvPr/>
          </p:nvSpPr>
          <p:spPr bwMode="auto">
            <a:xfrm>
              <a:off x="934" y="2336"/>
              <a:ext cx="991" cy="0"/>
            </a:xfrm>
            <a:custGeom>
              <a:avLst/>
              <a:gdLst>
                <a:gd name="T0" fmla="*/ 991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9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5554" name="Freeform 17"/>
            <p:cNvSpPr>
              <a:spLocks/>
            </p:cNvSpPr>
            <p:nvPr/>
          </p:nvSpPr>
          <p:spPr bwMode="auto">
            <a:xfrm>
              <a:off x="1922" y="2336"/>
              <a:ext cx="0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208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A517-DB76-4CB6-BD34-2745C2F82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7A968A-3A65-4C3D-B4BF-3201C59092BA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Counter-Controlled Repetition</a:t>
            </a:r>
            <a:endParaRPr lang="en-US" altLang="en-US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Counter-controlled repetition</a:t>
            </a:r>
          </a:p>
          <a:p>
            <a:pPr lvl="1" eaLnBrk="1" hangingPunct="1"/>
            <a:r>
              <a:rPr lang="en-US" altLang="en-US" smtClean="0"/>
              <a:t>Loop repeated until counter reaches certain value</a:t>
            </a:r>
          </a:p>
          <a:p>
            <a:pPr eaLnBrk="1" hangingPunct="1"/>
            <a:r>
              <a:rPr lang="en-US" altLang="en-US" smtClean="0"/>
              <a:t>Definite repetition</a:t>
            </a:r>
          </a:p>
          <a:p>
            <a:pPr lvl="1" eaLnBrk="1" hangingPunct="1"/>
            <a:r>
              <a:rPr lang="en-US" altLang="en-US" smtClean="0"/>
              <a:t>Number of repetitions known </a:t>
            </a:r>
          </a:p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en-US" i="1" smtClean="0"/>
              <a:t>    A class of ten students took a quiz. The grades (integers in the range 0 to 100) for this quiz are available to you. Determine the class average on the quiz.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0A9A8-14DF-41A7-8103-E93BF1B1C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45229-AD89-46FC-92BD-2F9AA4E2EF3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Languages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mtClean="0"/>
              <a:t>High-level languages </a:t>
            </a:r>
          </a:p>
          <a:p>
            <a:pPr marL="1295400" lvl="2" indent="-381000" eaLnBrk="1" hangingPunct="1"/>
            <a:r>
              <a:rPr lang="en-US" altLang="en-US" smtClean="0"/>
              <a:t>Similar to everyday English, use common mathematical notations</a:t>
            </a:r>
          </a:p>
          <a:p>
            <a:pPr marL="1295400" lvl="2" indent="-381000" eaLnBrk="1" hangingPunct="1"/>
            <a:r>
              <a:rPr lang="en-US" altLang="en-US" smtClean="0"/>
              <a:t>Single statements accomplish substantial tasks</a:t>
            </a:r>
          </a:p>
          <a:p>
            <a:pPr marL="1752600" lvl="3" indent="-381000" eaLnBrk="1" hangingPunct="1"/>
            <a:r>
              <a:rPr lang="en-US" altLang="en-US" smtClean="0"/>
              <a:t>Assembly language requires many instructions to accomplish simple tasks</a:t>
            </a:r>
          </a:p>
          <a:p>
            <a:pPr marL="1295400" lvl="2" indent="-381000" eaLnBrk="1" hangingPunct="1"/>
            <a:r>
              <a:rPr lang="en-US" altLang="en-US" smtClean="0"/>
              <a:t>Translator programs (compilers)</a:t>
            </a:r>
          </a:p>
          <a:p>
            <a:pPr marL="1752600" lvl="3" indent="-381000" eaLnBrk="1" hangingPunct="1"/>
            <a:r>
              <a:rPr lang="en-US" altLang="en-US" smtClean="0"/>
              <a:t>Convert to machine language</a:t>
            </a:r>
          </a:p>
          <a:p>
            <a:pPr marL="1295400" lvl="2" indent="-381000" eaLnBrk="1" hangingPunct="1"/>
            <a:r>
              <a:rPr lang="en-US" altLang="en-US" smtClean="0"/>
              <a:t>Interpreter programs</a:t>
            </a:r>
          </a:p>
          <a:p>
            <a:pPr marL="1752600" lvl="3" indent="-381000" eaLnBrk="1" hangingPunct="1"/>
            <a:r>
              <a:rPr lang="en-US" altLang="en-US" smtClean="0"/>
              <a:t>Directly execute high-level language programs</a:t>
            </a:r>
          </a:p>
          <a:p>
            <a:pPr marL="1295400" lvl="2" indent="-381000" eaLnBrk="1" hangingPunct="1"/>
            <a:r>
              <a:rPr lang="en-US" altLang="en-US" smtClean="0"/>
              <a:t>Example:</a:t>
            </a:r>
          </a:p>
          <a:p>
            <a:pPr marL="1752600" lvl="3" indent="-381000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grossPay = basePay + overTimePay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79E289D-3055-42A8-8A73-D7165CF483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26C53-52A9-46D5-8EBE-A6BD9EE1226F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fig02_07.cpp</a:t>
            </a:r>
            <a:br>
              <a:rPr lang="en-US" altLang="en-US" smtClean="0"/>
            </a:br>
            <a:r>
              <a:rPr lang="en-US" altLang="en-US" smtClean="0"/>
              <a:t>(1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457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Fig. 2.7: fig02_07.cpp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Class average program with counter-controlled repetition.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std::cout;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std::cin;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std::endl;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total;  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sum of grades input by user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gradeCounter;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number of grade to be entered next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grade;  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grade value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average;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average of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initialization phase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total = </a:t>
            </a:r>
            <a:r>
              <a:rPr lang="en-US" altLang="en-US" smtClean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;        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// initialize total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  gradeCounter = </a:t>
            </a:r>
            <a:r>
              <a:rPr lang="en-US" altLang="en-US" smtClean="0">
                <a:solidFill>
                  <a:srgbClr val="0099FF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Times New Roman" panose="02020603050405020304" pitchFamily="18" charset="0"/>
              </a:rPr>
              <a:t> // initialize loop counter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76003577-993A-4966-8262-4EA96F5622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00884-68B9-4049-86EB-B33B9A8EE60C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fig02_07.cpp</a:t>
            </a:r>
            <a:br>
              <a:rPr lang="en-US" altLang="en-US" smtClean="0"/>
            </a:br>
            <a:r>
              <a:rPr lang="en-US" altLang="en-US" smtClean="0"/>
              <a:t>(2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fig02_07.cpp</a:t>
            </a:r>
            <a:br>
              <a:rPr lang="en-US" altLang="en-US" smtClean="0"/>
            </a:br>
            <a:r>
              <a:rPr lang="en-US" altLang="en-US" smtClean="0"/>
              <a:t>output 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3962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// processing phase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gradeCounter &lt;=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 {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loop 10 times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grade: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prompt for input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cin &gt;&gt; grade;        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read grade from user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total = total + grade;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add grade to total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gradeCounter = gradeCounter +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increment counter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}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termination phase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average = total /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integer division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result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"Class average is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average &lt;&lt; endl;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program ended successfully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3962400"/>
            <a:ext cx="7010400" cy="2667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98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76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71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87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83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90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57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79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82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grade: 94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average is 81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</p:txBody>
      </p:sp>
      <p:grpSp>
        <p:nvGrpSpPr>
          <p:cNvPr id="429061" name="Group 5"/>
          <p:cNvGrpSpPr>
            <a:grpSpLocks/>
          </p:cNvGrpSpPr>
          <p:nvPr/>
        </p:nvGrpSpPr>
        <p:grpSpPr bwMode="auto">
          <a:xfrm>
            <a:off x="2057400" y="1600200"/>
            <a:ext cx="3962400" cy="2298700"/>
            <a:chOff x="1296" y="1008"/>
            <a:chExt cx="2496" cy="1448"/>
          </a:xfrm>
        </p:grpSpPr>
        <p:sp>
          <p:nvSpPr>
            <p:cNvPr id="68615" name="Text Box 6"/>
            <p:cNvSpPr txBox="1">
              <a:spLocks noChangeArrowheads="1"/>
            </p:cNvSpPr>
            <p:nvPr/>
          </p:nvSpPr>
          <p:spPr bwMode="auto">
            <a:xfrm>
              <a:off x="1872" y="1776"/>
              <a:ext cx="192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The counter gets incremented each time the loop executes.  Eventually, the counter causes the loop to end.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8616" name="Line 7"/>
            <p:cNvSpPr>
              <a:spLocks noChangeShapeType="1"/>
            </p:cNvSpPr>
            <p:nvPr/>
          </p:nvSpPr>
          <p:spPr bwMode="auto">
            <a:xfrm flipH="1" flipV="1">
              <a:off x="1296" y="1008"/>
              <a:ext cx="57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4C2C-DFA9-4ED0-BF0C-F13C968A5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D54696-A3EE-4BFA-BD06-F489EA79A031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Sentinel-Controlled Repetition</a:t>
            </a:r>
            <a:endParaRPr lang="en-US" altLang="en-US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problem becomes:  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i="1" smtClean="0"/>
              <a:t>Develop a class-averaging program that will process an arbitrary number of grades each time the program is run</a:t>
            </a:r>
          </a:p>
          <a:p>
            <a:pPr lvl="1" eaLnBrk="1" hangingPunct="1"/>
            <a:r>
              <a:rPr lang="en-US" altLang="en-US" smtClean="0"/>
              <a:t>Unknown number of students</a:t>
            </a:r>
          </a:p>
          <a:p>
            <a:pPr lvl="1" eaLnBrk="1" hangingPunct="1"/>
            <a:r>
              <a:rPr lang="en-US" altLang="en-US" smtClean="0"/>
              <a:t>How will program know when to end?</a:t>
            </a:r>
          </a:p>
          <a:p>
            <a:pPr eaLnBrk="1" hangingPunct="1"/>
            <a:r>
              <a:rPr lang="en-US" altLang="en-US" smtClean="0"/>
              <a:t>Sentinel value</a:t>
            </a:r>
          </a:p>
          <a:p>
            <a:pPr lvl="1" eaLnBrk="1" hangingPunct="1"/>
            <a:r>
              <a:rPr lang="en-US" altLang="en-US" smtClean="0"/>
              <a:t>Indicates “end of data entry”</a:t>
            </a:r>
          </a:p>
          <a:p>
            <a:pPr lvl="1" eaLnBrk="1" hangingPunct="1"/>
            <a:r>
              <a:rPr lang="en-US" altLang="en-US" smtClean="0"/>
              <a:t>Loop ends when sentinel input</a:t>
            </a:r>
          </a:p>
          <a:p>
            <a:pPr lvl="1" eaLnBrk="1" hangingPunct="1"/>
            <a:r>
              <a:rPr lang="en-US" altLang="en-US" smtClean="0"/>
              <a:t>Sentinel chosen so it cannot be confused with regular input </a:t>
            </a:r>
          </a:p>
          <a:p>
            <a:pPr lvl="2" eaLnBrk="1" hangingPunct="1"/>
            <a:r>
              <a:rPr lang="en-US" altLang="en-US" smtClean="0"/>
              <a:t>-1 in this case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E0893DB-993B-4E67-A524-8B38B9235E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F0997-4582-4DF6-A644-CAEBCEB9570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fig02_09.cpp</a:t>
            </a:r>
            <a:br>
              <a:rPr lang="en-US" altLang="en-US" smtClean="0"/>
            </a:br>
            <a:r>
              <a:rPr lang="en-US" altLang="en-US" smtClean="0"/>
              <a:t>(1 of 3)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Fig. 2.9: fig02_09.cpp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Class average program with sentinel-controlled repetition.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iostream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::fixed;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                        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iomanip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parameterized stream manipulators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                           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setprecision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sets numeric output precision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total;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sum of grades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number of grades entered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grade;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grade value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average;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number with decimal point for average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 // initialization phase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total 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initialize total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initialize loop counter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/>
          </a:p>
        </p:txBody>
      </p:sp>
      <p:grpSp>
        <p:nvGrpSpPr>
          <p:cNvPr id="435204" name="Group 4"/>
          <p:cNvGrpSpPr>
            <a:grpSpLocks/>
          </p:cNvGrpSpPr>
          <p:nvPr/>
        </p:nvGrpSpPr>
        <p:grpSpPr bwMode="auto">
          <a:xfrm>
            <a:off x="1676400" y="3352800"/>
            <a:ext cx="5105400" cy="1143000"/>
            <a:chOff x="1152" y="384"/>
            <a:chExt cx="3216" cy="720"/>
          </a:xfrm>
        </p:grpSpPr>
        <p:sp>
          <p:nvSpPr>
            <p:cNvPr id="70662" name="Rectangle 5"/>
            <p:cNvSpPr>
              <a:spLocks noChangeArrowheads="1"/>
            </p:cNvSpPr>
            <p:nvPr/>
          </p:nvSpPr>
          <p:spPr bwMode="auto">
            <a:xfrm>
              <a:off x="2544" y="384"/>
              <a:ext cx="1824" cy="33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Data type </a:t>
              </a:r>
              <a:r>
                <a:rPr lang="en-US" alt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altLang="en-US" sz="1400">
                  <a:latin typeface="Times New Roman" panose="02020603050405020304" pitchFamily="18" charset="0"/>
                </a:rPr>
                <a:t> used to represent decimal numbers.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63" name="Line 6"/>
            <p:cNvSpPr>
              <a:spLocks noChangeShapeType="1"/>
            </p:cNvSpPr>
            <p:nvPr/>
          </p:nvSpPr>
          <p:spPr bwMode="auto">
            <a:xfrm flipH="1">
              <a:off x="1152" y="624"/>
              <a:ext cx="13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8149C2D-71CA-4C5C-B1F0-FDCD9893AC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070A4D-0C95-47CF-8092-35184CE3ABC2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fig02_09.cpp</a:t>
            </a:r>
            <a:br>
              <a:rPr lang="en-US" altLang="en-US" smtClean="0"/>
            </a:br>
            <a:r>
              <a:rPr lang="en-US" altLang="en-US" smtClean="0"/>
              <a:t>(2 of 3)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257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processing phase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get first grade from user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"Enter grade, -1 to end: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prompt for input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&gt;&gt; grade;               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read grade from user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loop until sentinel value read from user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 grade !=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-1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) {            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total = total + grade;   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add grade to total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+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increment counter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"Enter grade, -1 to end: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prompt for input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&gt;&gt; grade;                  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read next grade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39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end while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41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42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termination phase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if user entered at least one grade ...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44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!=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) {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calculate average of all grades entered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47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average = </a:t>
            </a:r>
            <a:r>
              <a:rPr lang="en-US" altLang="en-US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static_cast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&lt;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&gt;( total ) /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gradeCounter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/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2514600" y="1600200"/>
            <a:ext cx="5029200" cy="3124200"/>
            <a:chOff x="1584" y="1008"/>
            <a:chExt cx="3168" cy="1968"/>
          </a:xfrm>
        </p:grpSpPr>
        <p:grpSp>
          <p:nvGrpSpPr>
            <p:cNvPr id="71686" name="Group 5"/>
            <p:cNvGrpSpPr>
              <a:grpSpLocks/>
            </p:cNvGrpSpPr>
            <p:nvPr/>
          </p:nvGrpSpPr>
          <p:grpSpPr bwMode="auto">
            <a:xfrm>
              <a:off x="1584" y="1008"/>
              <a:ext cx="3168" cy="1296"/>
              <a:chOff x="1008" y="144"/>
              <a:chExt cx="3168" cy="1296"/>
            </a:xfrm>
          </p:grpSpPr>
          <p:sp>
            <p:nvSpPr>
              <p:cNvPr id="71688" name="Line 6"/>
              <p:cNvSpPr>
                <a:spLocks noChangeShapeType="1"/>
              </p:cNvSpPr>
              <p:nvPr/>
            </p:nvSpPr>
            <p:spPr bwMode="auto">
              <a:xfrm flipH="1">
                <a:off x="2112" y="672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71689" name="Rectangle 7"/>
              <p:cNvSpPr>
                <a:spLocks noChangeArrowheads="1"/>
              </p:cNvSpPr>
              <p:nvPr/>
            </p:nvSpPr>
            <p:spPr bwMode="auto">
              <a:xfrm>
                <a:off x="1008" y="144"/>
                <a:ext cx="3168" cy="129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static_cast&lt;double&gt;()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treats </a:t>
                </a:r>
                <a:r>
                  <a:rPr lang="en-US" altLang="en-US" sz="1600" b="1">
                    <a:latin typeface="Courier New" panose="02070309020205020404" pitchFamily="49" charset="0"/>
                  </a:rPr>
                  <a:t>total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as a </a:t>
                </a:r>
                <a:r>
                  <a:rPr lang="en-US" altLang="en-US" sz="1600" b="1">
                    <a:latin typeface="Courier New" panose="02070309020205020404" pitchFamily="49" charset="0"/>
                  </a:rPr>
                  <a:t>double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temporarily (casting).</a:t>
                </a:r>
              </a:p>
              <a:p>
                <a:pPr eaLnBrk="1" hangingPunct="1"/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1600">
                    <a:latin typeface="Times New Roman" panose="02020603050405020304" pitchFamily="18" charset="0"/>
                  </a:rPr>
                  <a:t>Required because dividing two integers truncates the remainder.</a:t>
                </a:r>
              </a:p>
              <a:p>
                <a:pPr eaLnBrk="1" hangingPunct="1"/>
                <a:endParaRPr lang="en-US" altLang="en-US" sz="16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gradeCounter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is an </a:t>
                </a:r>
                <a:r>
                  <a:rPr lang="en-US" altLang="en-US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, but it gets </a:t>
                </a:r>
                <a:r>
                  <a:rPr lang="en-US" altLang="en-US" sz="1600" i="1">
                    <a:latin typeface="Times New Roman" panose="02020603050405020304" pitchFamily="18" charset="0"/>
                  </a:rPr>
                  <a:t>promoted</a:t>
                </a:r>
                <a:r>
                  <a:rPr lang="en-US" altLang="en-US" sz="1600">
                    <a:latin typeface="Times New Roman" panose="02020603050405020304" pitchFamily="18" charset="0"/>
                  </a:rPr>
                  <a:t> to </a:t>
                </a:r>
                <a:r>
                  <a:rPr lang="en-US" altLang="en-US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en-US" altLang="en-US" sz="1600">
                    <a:latin typeface="Times New Roman" panose="02020603050405020304" pitchFamily="18" charset="0"/>
                    <a:cs typeface="Courier New" panose="02070309020205020404" pitchFamily="49" charset="0"/>
                  </a:rPr>
                  <a:t>.</a:t>
                </a: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687" name="Line 8"/>
            <p:cNvSpPr>
              <a:spLocks noChangeShapeType="1"/>
            </p:cNvSpPr>
            <p:nvPr/>
          </p:nvSpPr>
          <p:spPr bwMode="auto">
            <a:xfrm flipH="1">
              <a:off x="1728" y="2304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6BA57879-A315-4DFC-BE01-9B7BEEC2CF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9A06C-7720-4AC2-A7EF-ED9FBE88406A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fig02_09.cpp</a:t>
            </a:r>
            <a:br>
              <a:rPr lang="en-US" altLang="en-US" smtClean="0"/>
            </a:br>
            <a:r>
              <a:rPr lang="en-US" altLang="en-US" smtClean="0"/>
              <a:t>(3 of 3)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fig02_09.cpp</a:t>
            </a:r>
            <a:br>
              <a:rPr lang="en-US" altLang="en-US" smtClean="0"/>
            </a:br>
            <a:r>
              <a:rPr lang="en-US" altLang="en-US" smtClean="0"/>
              <a:t>output 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3581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49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average with two digits of precision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"Class average is "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setprecision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)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51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&lt;&lt; fixed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&lt;&lt; average &lt;&lt;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52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53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end if part of if/else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54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55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else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if no grades were entered, output appropriate message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56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&lt;&lt;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"No grades were entered"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&lt;&lt;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57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58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program ended successfully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59    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60   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dirty="0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2895600"/>
            <a:ext cx="7010400" cy="2438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75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94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97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88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70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64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83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89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grade, -1 to end: -1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average is 82.50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</p:txBody>
      </p:sp>
      <p:grpSp>
        <p:nvGrpSpPr>
          <p:cNvPr id="437253" name="Group 5"/>
          <p:cNvGrpSpPr>
            <a:grpSpLocks/>
          </p:cNvGrpSpPr>
          <p:nvPr/>
        </p:nvGrpSpPr>
        <p:grpSpPr bwMode="auto">
          <a:xfrm>
            <a:off x="4495800" y="609600"/>
            <a:ext cx="4267200" cy="3267075"/>
            <a:chOff x="2880" y="1344"/>
            <a:chExt cx="2688" cy="2058"/>
          </a:xfrm>
        </p:grpSpPr>
        <p:sp>
          <p:nvSpPr>
            <p:cNvPr id="72714" name="Rectangle 6"/>
            <p:cNvSpPr>
              <a:spLocks noChangeArrowheads="1"/>
            </p:cNvSpPr>
            <p:nvPr/>
          </p:nvSpPr>
          <p:spPr bwMode="auto">
            <a:xfrm>
              <a:off x="2880" y="2722"/>
              <a:ext cx="2688" cy="6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setprecision(2)</a:t>
              </a:r>
              <a:r>
                <a:rPr lang="en-US" altLang="en-US" sz="1600">
                  <a:latin typeface="Times New Roman" panose="02020603050405020304" pitchFamily="18" charset="0"/>
                </a:rPr>
                <a:t>prints two digits past decimal point (rounded to fit precision).</a:t>
              </a:r>
            </a:p>
            <a:p>
              <a:pPr eaLnBrk="1" hangingPunct="1"/>
              <a:endParaRPr lang="en-US" altLang="en-US" sz="16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Programs that use this must include </a:t>
              </a:r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&lt;iomanip&gt;</a:t>
              </a:r>
            </a:p>
          </p:txBody>
        </p:sp>
        <p:sp>
          <p:nvSpPr>
            <p:cNvPr id="72715" name="Line 7"/>
            <p:cNvSpPr>
              <a:spLocks noChangeShapeType="1"/>
            </p:cNvSpPr>
            <p:nvPr/>
          </p:nvSpPr>
          <p:spPr bwMode="auto">
            <a:xfrm flipH="1" flipV="1">
              <a:off x="3216" y="1344"/>
              <a:ext cx="72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437256" name="Group 8"/>
          <p:cNvGrpSpPr>
            <a:grpSpLocks/>
          </p:cNvGrpSpPr>
          <p:nvPr/>
        </p:nvGrpSpPr>
        <p:grpSpPr bwMode="auto">
          <a:xfrm>
            <a:off x="1981200" y="838200"/>
            <a:ext cx="3657600" cy="4875213"/>
            <a:chOff x="1248" y="528"/>
            <a:chExt cx="2304" cy="1986"/>
          </a:xfrm>
        </p:grpSpPr>
        <p:sp>
          <p:nvSpPr>
            <p:cNvPr id="72712" name="Text Box 9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73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fixed</a:t>
              </a:r>
              <a:r>
                <a:rPr lang="en-US" altLang="en-US" sz="1600">
                  <a:latin typeface="Times New Roman" panose="02020603050405020304" pitchFamily="18" charset="0"/>
                </a:rPr>
                <a:t> forces output to print in fixed point format (not scientific notation). Also, forces trailing zeros and decimal point to print.</a:t>
              </a:r>
              <a:br>
                <a:rPr lang="en-US" altLang="en-US" sz="1600">
                  <a:latin typeface="Times New Roman" panose="02020603050405020304" pitchFamily="18" charset="0"/>
                </a:rPr>
              </a:br>
              <a:endParaRPr lang="en-US" altLang="en-US" sz="16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Include </a:t>
              </a:r>
              <a:r>
                <a:rPr lang="en-US" altLang="en-US" sz="1600" b="1">
                  <a:latin typeface="Courier New" panose="02070309020205020404" pitchFamily="49" charset="0"/>
                </a:rPr>
                <a:t>&lt;iostream&gt;</a:t>
              </a:r>
            </a:p>
          </p:txBody>
        </p:sp>
        <p:sp>
          <p:nvSpPr>
            <p:cNvPr id="72713" name="Line 10"/>
            <p:cNvSpPr>
              <a:spLocks noChangeShapeType="1"/>
            </p:cNvSpPr>
            <p:nvPr/>
          </p:nvSpPr>
          <p:spPr bwMode="auto">
            <a:xfrm flipH="1" flipV="1">
              <a:off x="1248" y="528"/>
              <a:ext cx="62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ECF44E-D42D-45CF-99A3-120292266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69DC48-6CF0-4F8D-ACA6-CC4AF0988D3D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switch </a:t>
            </a:r>
            <a:r>
              <a:rPr lang="en-AU" altLang="en-US" noProof="1" smtClean="0"/>
              <a:t>Multiple-Selection Structure</a:t>
            </a:r>
            <a:endParaRPr lang="en-US" altLang="en-US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switch</a:t>
            </a:r>
            <a:endParaRPr lang="en-US" altLang="en-US" smtClean="0">
              <a:solidFill>
                <a:srgbClr val="009999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Test variable for multiple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Series of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mtClean="0"/>
              <a:t> labels and optional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mtClean="0"/>
              <a:t> case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 variable ) {</a:t>
            </a:r>
            <a:b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case value1:      // </a:t>
            </a:r>
            <a:r>
              <a:rPr lang="en-US" altLang="en-US" sz="1600" smtClean="0">
                <a:cs typeface="Courier New" panose="02070309020205020404" pitchFamily="49" charset="0"/>
              </a:rPr>
              <a:t>taken if variable == value1</a:t>
            </a:r>
            <a:endParaRPr lang="en-US" altLang="en-US" sz="16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	statements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break;     // </a:t>
            </a:r>
            <a:r>
              <a:rPr lang="en-US" altLang="en-US" sz="1600" smtClean="0">
                <a:cs typeface="Courier New" panose="02070309020205020404" pitchFamily="49" charset="0"/>
              </a:rPr>
              <a:t>necessary to exit switch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value2: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case value3:	   // </a:t>
            </a:r>
            <a:r>
              <a:rPr lang="en-US" altLang="en-US" sz="1600" smtClean="0">
                <a:cs typeface="Courier New" panose="02070309020205020404" pitchFamily="49" charset="0"/>
              </a:rPr>
              <a:t>taken if variable == value2 or == value3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	statements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	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default:          // </a:t>
            </a:r>
            <a:r>
              <a:rPr lang="en-US" altLang="en-US" sz="1600" smtClean="0">
                <a:cs typeface="Courier New" panose="02070309020205020404" pitchFamily="49" charset="0"/>
              </a:rPr>
              <a:t>taken if none matches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		statements</a:t>
            </a:r>
            <a:b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 	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endParaRPr lang="en-US" altLang="en-US" sz="1800" smtClean="0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0" y="387350"/>
            <a:ext cx="5486400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endParaRPr lang="en-AU" altLang="en-US"/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0" y="4308475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/>
            </a:r>
            <a:br>
              <a:rPr lang="en-US" altLang="en-US" sz="14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2">
            <a:extLst>
              <a:ext uri="{FF2B5EF4-FFF2-40B4-BE49-F238E27FC236}">
                <a16:creationId xmlns:a16="http://schemas.microsoft.com/office/drawing/2014/main" id="{52CD1E3C-6644-4EA6-BA6E-13B0A333B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EA8FE-A397-423F-BF2E-AEF608870D67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switch</a:t>
            </a:r>
            <a:r>
              <a:rPr lang="en-AU" altLang="en-US" noProof="1" smtClean="0"/>
              <a:t> Multiple-Selection Structure</a:t>
            </a:r>
            <a:endParaRPr lang="en-US" altLang="en-US" smtClean="0"/>
          </a:p>
        </p:txBody>
      </p:sp>
      <p:grpSp>
        <p:nvGrpSpPr>
          <p:cNvPr id="74756" name="Group 3"/>
          <p:cNvGrpSpPr>
            <a:grpSpLocks/>
          </p:cNvGrpSpPr>
          <p:nvPr/>
        </p:nvGrpSpPr>
        <p:grpSpPr bwMode="auto">
          <a:xfrm>
            <a:off x="1905000" y="1447800"/>
            <a:ext cx="5715000" cy="4114800"/>
            <a:chOff x="344" y="2025"/>
            <a:chExt cx="2198" cy="2051"/>
          </a:xfrm>
        </p:grpSpPr>
        <p:sp>
          <p:nvSpPr>
            <p:cNvPr id="74757" name="Freeform 4"/>
            <p:cNvSpPr>
              <a:spLocks/>
            </p:cNvSpPr>
            <p:nvPr/>
          </p:nvSpPr>
          <p:spPr bwMode="auto">
            <a:xfrm>
              <a:off x="648" y="2076"/>
              <a:ext cx="0" cy="146"/>
            </a:xfrm>
            <a:custGeom>
              <a:avLst/>
              <a:gdLst>
                <a:gd name="T0" fmla="*/ 0 w 20000"/>
                <a:gd name="T1" fmla="*/ 146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58" name="Oval 5"/>
            <p:cNvSpPr>
              <a:spLocks noChangeArrowheads="1"/>
            </p:cNvSpPr>
            <p:nvPr/>
          </p:nvSpPr>
          <p:spPr bwMode="auto">
            <a:xfrm>
              <a:off x="624" y="2025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74759" name="Freeform 6"/>
            <p:cNvSpPr>
              <a:spLocks/>
            </p:cNvSpPr>
            <p:nvPr/>
          </p:nvSpPr>
          <p:spPr bwMode="auto">
            <a:xfrm>
              <a:off x="936" y="2321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0" name="Rectangle 7"/>
            <p:cNvSpPr>
              <a:spLocks noChangeArrowheads="1"/>
            </p:cNvSpPr>
            <p:nvPr/>
          </p:nvSpPr>
          <p:spPr bwMode="auto">
            <a:xfrm>
              <a:off x="918" y="2238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61" name="Freeform 8"/>
            <p:cNvSpPr>
              <a:spLocks/>
            </p:cNvSpPr>
            <p:nvPr/>
          </p:nvSpPr>
          <p:spPr bwMode="auto">
            <a:xfrm>
              <a:off x="1672" y="2321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2" name="Oval 9"/>
            <p:cNvSpPr>
              <a:spLocks noChangeArrowheads="1"/>
            </p:cNvSpPr>
            <p:nvPr/>
          </p:nvSpPr>
          <p:spPr bwMode="auto">
            <a:xfrm>
              <a:off x="624" y="4028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74763" name="Freeform 10"/>
            <p:cNvSpPr>
              <a:spLocks/>
            </p:cNvSpPr>
            <p:nvPr/>
          </p:nvSpPr>
          <p:spPr bwMode="auto">
            <a:xfrm>
              <a:off x="648" y="2810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4" name="Rectangle 11"/>
            <p:cNvSpPr>
              <a:spLocks noChangeArrowheads="1"/>
            </p:cNvSpPr>
            <p:nvPr/>
          </p:nvSpPr>
          <p:spPr bwMode="auto">
            <a:xfrm>
              <a:off x="696" y="281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65" name="Rectangle 12"/>
            <p:cNvSpPr>
              <a:spLocks noChangeArrowheads="1"/>
            </p:cNvSpPr>
            <p:nvPr/>
          </p:nvSpPr>
          <p:spPr bwMode="auto">
            <a:xfrm>
              <a:off x="624" y="3014"/>
              <a:ext cx="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.</a:t>
              </a:r>
              <a:endParaRPr lang="en-US" altLang="en-US" sz="100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.</a:t>
              </a:r>
              <a:endParaRPr lang="en-US" altLang="en-US" sz="100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.</a:t>
              </a:r>
              <a:endParaRPr lang="en-US" altLang="en-US" sz="100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66" name="Freeform 13"/>
            <p:cNvSpPr>
              <a:spLocks/>
            </p:cNvSpPr>
            <p:nvPr/>
          </p:nvSpPr>
          <p:spPr bwMode="auto">
            <a:xfrm>
              <a:off x="2392" y="2321"/>
              <a:ext cx="144" cy="0"/>
            </a:xfrm>
            <a:custGeom>
              <a:avLst/>
              <a:gdLst>
                <a:gd name="T0" fmla="*/ 14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7" name="Freeform 14"/>
            <p:cNvSpPr>
              <a:spLocks/>
            </p:cNvSpPr>
            <p:nvPr/>
          </p:nvSpPr>
          <p:spPr bwMode="auto">
            <a:xfrm>
              <a:off x="2541" y="2321"/>
              <a:ext cx="0" cy="1627"/>
            </a:xfrm>
            <a:custGeom>
              <a:avLst/>
              <a:gdLst>
                <a:gd name="T0" fmla="*/ 0 w 20000"/>
                <a:gd name="T1" fmla="*/ 1627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9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68" name="Freeform 15"/>
            <p:cNvSpPr>
              <a:spLocks/>
            </p:cNvSpPr>
            <p:nvPr/>
          </p:nvSpPr>
          <p:spPr bwMode="auto">
            <a:xfrm>
              <a:off x="654" y="3948"/>
              <a:ext cx="1888" cy="0"/>
            </a:xfrm>
            <a:custGeom>
              <a:avLst/>
              <a:gdLst>
                <a:gd name="T0" fmla="*/ 0 w 20000"/>
                <a:gd name="T1" fmla="*/ 0 h 20000"/>
                <a:gd name="T2" fmla="*/ 1888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96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4769" name="Group 16"/>
            <p:cNvGrpSpPr>
              <a:grpSpLocks/>
            </p:cNvGrpSpPr>
            <p:nvPr/>
          </p:nvGrpSpPr>
          <p:grpSpPr bwMode="auto">
            <a:xfrm>
              <a:off x="360" y="2222"/>
              <a:ext cx="576" cy="197"/>
              <a:chOff x="0" y="0"/>
              <a:chExt cx="20000" cy="20000"/>
            </a:xfrm>
          </p:grpSpPr>
          <p:sp>
            <p:nvSpPr>
              <p:cNvPr id="74811" name="Freeform 1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4812" name="Rectangle 18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a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4770" name="Group 19"/>
            <p:cNvGrpSpPr>
              <a:grpSpLocks/>
            </p:cNvGrpSpPr>
            <p:nvPr/>
          </p:nvGrpSpPr>
          <p:grpSpPr bwMode="auto">
            <a:xfrm>
              <a:off x="1128" y="2278"/>
              <a:ext cx="544" cy="85"/>
              <a:chOff x="0" y="0"/>
              <a:chExt cx="20000" cy="20000"/>
            </a:xfrm>
          </p:grpSpPr>
          <p:sp>
            <p:nvSpPr>
              <p:cNvPr id="74809" name="Rectangle 20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 a action(s)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810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4771" name="Group 22"/>
            <p:cNvGrpSpPr>
              <a:grpSpLocks/>
            </p:cNvGrpSpPr>
            <p:nvPr/>
          </p:nvGrpSpPr>
          <p:grpSpPr bwMode="auto">
            <a:xfrm>
              <a:off x="1864" y="2278"/>
              <a:ext cx="528" cy="85"/>
              <a:chOff x="0" y="0"/>
              <a:chExt cx="20000" cy="20000"/>
            </a:xfrm>
          </p:grpSpPr>
          <p:sp>
            <p:nvSpPr>
              <p:cNvPr id="74807" name="Rectangle 23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break</a:t>
                </a:r>
                <a:endPara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808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74772" name="Freeform 25"/>
            <p:cNvSpPr>
              <a:spLocks/>
            </p:cNvSpPr>
            <p:nvPr/>
          </p:nvSpPr>
          <p:spPr bwMode="auto">
            <a:xfrm>
              <a:off x="648" y="2417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73" name="Freeform 26"/>
            <p:cNvSpPr>
              <a:spLocks/>
            </p:cNvSpPr>
            <p:nvPr/>
          </p:nvSpPr>
          <p:spPr bwMode="auto">
            <a:xfrm>
              <a:off x="936" y="2708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74" name="Freeform 27"/>
            <p:cNvSpPr>
              <a:spLocks/>
            </p:cNvSpPr>
            <p:nvPr/>
          </p:nvSpPr>
          <p:spPr bwMode="auto">
            <a:xfrm>
              <a:off x="1672" y="2708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75" name="Freeform 28"/>
            <p:cNvSpPr>
              <a:spLocks/>
            </p:cNvSpPr>
            <p:nvPr/>
          </p:nvSpPr>
          <p:spPr bwMode="auto">
            <a:xfrm>
              <a:off x="2392" y="2708"/>
              <a:ext cx="144" cy="0"/>
            </a:xfrm>
            <a:custGeom>
              <a:avLst/>
              <a:gdLst>
                <a:gd name="T0" fmla="*/ 14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4776" name="Group 29"/>
            <p:cNvGrpSpPr>
              <a:grpSpLocks/>
            </p:cNvGrpSpPr>
            <p:nvPr/>
          </p:nvGrpSpPr>
          <p:grpSpPr bwMode="auto">
            <a:xfrm>
              <a:off x="360" y="2609"/>
              <a:ext cx="576" cy="197"/>
              <a:chOff x="0" y="0"/>
              <a:chExt cx="20000" cy="20000"/>
            </a:xfrm>
          </p:grpSpPr>
          <p:sp>
            <p:nvSpPr>
              <p:cNvPr id="74805" name="Freeform 3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4806" name="Rectangle 31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b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4777" name="Group 32"/>
            <p:cNvGrpSpPr>
              <a:grpSpLocks/>
            </p:cNvGrpSpPr>
            <p:nvPr/>
          </p:nvGrpSpPr>
          <p:grpSpPr bwMode="auto">
            <a:xfrm>
              <a:off x="1128" y="2665"/>
              <a:ext cx="544" cy="85"/>
              <a:chOff x="0" y="0"/>
              <a:chExt cx="20000" cy="20000"/>
            </a:xfrm>
          </p:grpSpPr>
          <p:sp>
            <p:nvSpPr>
              <p:cNvPr id="74803" name="Rectangle 33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 b action(s)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804" name="Freeform 3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4778" name="Group 35"/>
            <p:cNvGrpSpPr>
              <a:grpSpLocks/>
            </p:cNvGrpSpPr>
            <p:nvPr/>
          </p:nvGrpSpPr>
          <p:grpSpPr bwMode="auto">
            <a:xfrm>
              <a:off x="1864" y="2665"/>
              <a:ext cx="528" cy="85"/>
              <a:chOff x="0" y="0"/>
              <a:chExt cx="20000" cy="20000"/>
            </a:xfrm>
          </p:grpSpPr>
          <p:sp>
            <p:nvSpPr>
              <p:cNvPr id="74801" name="Rectangle 36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break</a:t>
                </a:r>
                <a:endPara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802" name="Freeform 3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74779" name="Rectangle 38"/>
            <p:cNvSpPr>
              <a:spLocks noChangeArrowheads="1"/>
            </p:cNvSpPr>
            <p:nvPr/>
          </p:nvSpPr>
          <p:spPr bwMode="auto">
            <a:xfrm>
              <a:off x="696" y="243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80" name="Freeform 39"/>
            <p:cNvSpPr>
              <a:spLocks/>
            </p:cNvSpPr>
            <p:nvPr/>
          </p:nvSpPr>
          <p:spPr bwMode="auto">
            <a:xfrm>
              <a:off x="648" y="3884"/>
              <a:ext cx="0" cy="143"/>
            </a:xfrm>
            <a:custGeom>
              <a:avLst/>
              <a:gdLst>
                <a:gd name="T0" fmla="*/ 0 w 20000"/>
                <a:gd name="T1" fmla="*/ 143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81" name="Rectangle 40"/>
            <p:cNvSpPr>
              <a:spLocks noChangeArrowheads="1"/>
            </p:cNvSpPr>
            <p:nvPr/>
          </p:nvSpPr>
          <p:spPr bwMode="auto">
            <a:xfrm>
              <a:off x="696" y="361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82" name="Freeform 41"/>
            <p:cNvSpPr>
              <a:spLocks/>
            </p:cNvSpPr>
            <p:nvPr/>
          </p:nvSpPr>
          <p:spPr bwMode="auto">
            <a:xfrm>
              <a:off x="648" y="3217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83" name="Freeform 42"/>
            <p:cNvSpPr>
              <a:spLocks/>
            </p:cNvSpPr>
            <p:nvPr/>
          </p:nvSpPr>
          <p:spPr bwMode="auto">
            <a:xfrm>
              <a:off x="936" y="3508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84" name="Freeform 43"/>
            <p:cNvSpPr>
              <a:spLocks/>
            </p:cNvSpPr>
            <p:nvPr/>
          </p:nvSpPr>
          <p:spPr bwMode="auto">
            <a:xfrm>
              <a:off x="1672" y="3508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85" name="Freeform 44"/>
            <p:cNvSpPr>
              <a:spLocks/>
            </p:cNvSpPr>
            <p:nvPr/>
          </p:nvSpPr>
          <p:spPr bwMode="auto">
            <a:xfrm>
              <a:off x="2392" y="3508"/>
              <a:ext cx="144" cy="0"/>
            </a:xfrm>
            <a:custGeom>
              <a:avLst/>
              <a:gdLst>
                <a:gd name="T0" fmla="*/ 144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4786" name="Group 45"/>
            <p:cNvGrpSpPr>
              <a:grpSpLocks/>
            </p:cNvGrpSpPr>
            <p:nvPr/>
          </p:nvGrpSpPr>
          <p:grpSpPr bwMode="auto">
            <a:xfrm>
              <a:off x="360" y="3409"/>
              <a:ext cx="576" cy="197"/>
              <a:chOff x="0" y="0"/>
              <a:chExt cx="20000" cy="20000"/>
            </a:xfrm>
          </p:grpSpPr>
          <p:sp>
            <p:nvSpPr>
              <p:cNvPr id="74799" name="Freeform 4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4800" name="Rectangle 47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z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4787" name="Group 48"/>
            <p:cNvGrpSpPr>
              <a:grpSpLocks/>
            </p:cNvGrpSpPr>
            <p:nvPr/>
          </p:nvGrpSpPr>
          <p:grpSpPr bwMode="auto">
            <a:xfrm>
              <a:off x="1128" y="3465"/>
              <a:ext cx="544" cy="85"/>
              <a:chOff x="0" y="0"/>
              <a:chExt cx="20000" cy="20000"/>
            </a:xfrm>
          </p:grpSpPr>
          <p:sp>
            <p:nvSpPr>
              <p:cNvPr id="74797" name="Rectangle 49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case z action(s)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798" name="Freeform 5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4788" name="Group 51"/>
            <p:cNvGrpSpPr>
              <a:grpSpLocks/>
            </p:cNvGrpSpPr>
            <p:nvPr/>
          </p:nvGrpSpPr>
          <p:grpSpPr bwMode="auto">
            <a:xfrm>
              <a:off x="1864" y="3465"/>
              <a:ext cx="528" cy="85"/>
              <a:chOff x="0" y="0"/>
              <a:chExt cx="20000" cy="20000"/>
            </a:xfrm>
          </p:grpSpPr>
          <p:sp>
            <p:nvSpPr>
              <p:cNvPr id="74795" name="Rectangle 52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break</a:t>
                </a:r>
                <a:endPara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796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74789" name="Rectangle 54"/>
            <p:cNvSpPr>
              <a:spLocks noChangeArrowheads="1"/>
            </p:cNvSpPr>
            <p:nvPr/>
          </p:nvSpPr>
          <p:spPr bwMode="auto">
            <a:xfrm>
              <a:off x="918" y="2628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90" name="Rectangle 55"/>
            <p:cNvSpPr>
              <a:spLocks noChangeArrowheads="1"/>
            </p:cNvSpPr>
            <p:nvPr/>
          </p:nvSpPr>
          <p:spPr bwMode="auto">
            <a:xfrm>
              <a:off x="918" y="3427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74791" name="Freeform 56"/>
            <p:cNvSpPr>
              <a:spLocks/>
            </p:cNvSpPr>
            <p:nvPr/>
          </p:nvSpPr>
          <p:spPr bwMode="auto">
            <a:xfrm>
              <a:off x="648" y="3606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4792" name="Group 57"/>
            <p:cNvGrpSpPr>
              <a:grpSpLocks/>
            </p:cNvGrpSpPr>
            <p:nvPr/>
          </p:nvGrpSpPr>
          <p:grpSpPr bwMode="auto">
            <a:xfrm>
              <a:off x="344" y="3798"/>
              <a:ext cx="608" cy="85"/>
              <a:chOff x="0" y="0"/>
              <a:chExt cx="20000" cy="20000"/>
            </a:xfrm>
          </p:grpSpPr>
          <p:sp>
            <p:nvSpPr>
              <p:cNvPr id="74793" name="Rectangle 58"/>
              <p:cNvSpPr>
                <a:spLocks noChangeArrowheads="1"/>
              </p:cNvSpPr>
              <p:nvPr/>
            </p:nvSpPr>
            <p:spPr bwMode="auto">
              <a:xfrm>
                <a:off x="592" y="4695"/>
                <a:ext cx="18803" cy="14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default</a:t>
                </a:r>
                <a:r>
                  <a:rPr lang="en-US" altLang="en-US" sz="1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action(s)</a:t>
                </a:r>
              </a:p>
              <a:p>
                <a:endParaRPr lang="en-US" altLang="en-US" sz="1000">
                  <a:latin typeface="Courier New" panose="02070309020205020404" pitchFamily="49" charset="0"/>
                </a:endParaRPr>
              </a:p>
            </p:txBody>
          </p:sp>
          <p:sp>
            <p:nvSpPr>
              <p:cNvPr id="74794" name="Freeform 5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7 w 20000"/>
                  <a:gd name="T1" fmla="*/ 0 h 20000"/>
                  <a:gd name="T2" fmla="*/ 19987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7" y="0"/>
                    </a:moveTo>
                    <a:lnTo>
                      <a:pt x="19987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088DC-22D3-4299-B3E2-F40455BAC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72F8A-50C6-4717-92CA-65D2AD73045A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switch</a:t>
            </a:r>
            <a:r>
              <a:rPr lang="en-AU" altLang="en-US" noProof="1" smtClean="0"/>
              <a:t> Multiple-Selection Structure</a:t>
            </a:r>
            <a:endParaRPr lang="en-US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upcoming</a:t>
            </a:r>
          </a:p>
          <a:p>
            <a:pPr lvl="1" eaLnBrk="1" hangingPunct="1"/>
            <a:r>
              <a:rPr lang="en-US" altLang="en-US" dirty="0" smtClean="0"/>
              <a:t>Program to read grades (A-F)</a:t>
            </a:r>
          </a:p>
          <a:p>
            <a:pPr lvl="1" eaLnBrk="1" hangingPunct="1"/>
            <a:r>
              <a:rPr lang="en-US" altLang="en-US" dirty="0" smtClean="0"/>
              <a:t>Display number of each grade entered</a:t>
            </a:r>
          </a:p>
          <a:p>
            <a:pPr eaLnBrk="1" hangingPunct="1"/>
            <a:r>
              <a:rPr lang="en-US" altLang="en-US" dirty="0" smtClean="0"/>
              <a:t>Details about characters</a:t>
            </a:r>
          </a:p>
          <a:p>
            <a:pPr lvl="1" eaLnBrk="1" hangingPunct="1"/>
            <a:r>
              <a:rPr lang="en-US" altLang="en-US" dirty="0" smtClean="0"/>
              <a:t>Single characters typically stored in a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dirty="0" smtClean="0"/>
              <a:t> data type</a:t>
            </a:r>
          </a:p>
          <a:p>
            <a:pPr lvl="2" eaLnBrk="1" hangingPunct="1"/>
            <a:r>
              <a:rPr lang="en-US" altLang="en-US" b="1" dirty="0" smtClean="0">
                <a:latin typeface="Courier New" panose="02070309020205020404" pitchFamily="49" charset="0"/>
              </a:rPr>
              <a:t>char</a:t>
            </a:r>
            <a:r>
              <a:rPr lang="en-US" altLang="en-US" dirty="0" smtClean="0"/>
              <a:t> a 1-byte integer, so </a:t>
            </a:r>
            <a:r>
              <a:rPr lang="en-US" altLang="en-US" b="1" dirty="0" smtClean="0">
                <a:solidFill>
                  <a:srgbClr val="009999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dirty="0" smtClean="0"/>
              <a:t>s can be stored as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err="1" smtClean="0"/>
              <a:t>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4892B07E-4321-4CB1-8207-4DABF1F34A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83196-E276-42D3-9D6C-3AF7367E2AE1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fig02_22.cpp</a:t>
            </a:r>
            <a:br>
              <a:rPr lang="en-US" altLang="en-US" smtClean="0"/>
            </a:br>
            <a:r>
              <a:rPr lang="en-US" altLang="en-US" smtClean="0"/>
              <a:t>(1 of 4)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4876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2.22: fig02_22.cpp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Counting letter grades.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std::cout;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std::cin;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grade;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one grade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aCount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number of As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bCount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number of Bs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cCount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number of Cs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dCount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number of Ds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fCount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number of Fs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the letter grades."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endl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"Enter the EOF character to end input."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3DF14-A784-49F8-BBDF-2A5D7E885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75D825-8D3B-4F6A-8982-1F77331EC20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C and C++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C</a:t>
            </a:r>
          </a:p>
          <a:p>
            <a:pPr lvl="1" eaLnBrk="1" hangingPunct="1"/>
            <a:r>
              <a:rPr lang="en-US" altLang="en-US" smtClean="0"/>
              <a:t>Evolved from two other programming languages</a:t>
            </a:r>
          </a:p>
          <a:p>
            <a:pPr lvl="2" eaLnBrk="1" hangingPunct="1"/>
            <a:r>
              <a:rPr lang="en-US" altLang="en-US" smtClean="0"/>
              <a:t>BCPL and B</a:t>
            </a:r>
          </a:p>
          <a:p>
            <a:pPr lvl="3" eaLnBrk="1" hangingPunct="1"/>
            <a:r>
              <a:rPr lang="en-US" altLang="en-US" smtClean="0"/>
              <a:t>“Typeless” languages</a:t>
            </a:r>
          </a:p>
          <a:p>
            <a:pPr lvl="1" eaLnBrk="1" hangingPunct="1"/>
            <a:r>
              <a:rPr lang="en-US" altLang="en-US" smtClean="0"/>
              <a:t>Dennis Ritchie (Bell Laboratories)</a:t>
            </a:r>
          </a:p>
          <a:p>
            <a:pPr lvl="2" eaLnBrk="1" hangingPunct="1"/>
            <a:r>
              <a:rPr lang="en-US" altLang="en-US" smtClean="0"/>
              <a:t>Added data typing, other features</a:t>
            </a:r>
          </a:p>
          <a:p>
            <a:pPr lvl="1" eaLnBrk="1" hangingPunct="1"/>
            <a:r>
              <a:rPr lang="en-US" altLang="en-US" smtClean="0"/>
              <a:t>Development language of UNIX</a:t>
            </a:r>
          </a:p>
          <a:p>
            <a:pPr lvl="1" eaLnBrk="1" hangingPunct="1"/>
            <a:r>
              <a:rPr lang="en-US" altLang="en-US" smtClean="0"/>
              <a:t>Hardware independent</a:t>
            </a:r>
          </a:p>
          <a:p>
            <a:pPr lvl="2" eaLnBrk="1" hangingPunct="1"/>
            <a:r>
              <a:rPr lang="en-US" altLang="en-US" smtClean="0"/>
              <a:t>Portable programs</a:t>
            </a:r>
          </a:p>
          <a:p>
            <a:pPr lvl="1" eaLnBrk="1" hangingPunct="1"/>
            <a:r>
              <a:rPr lang="en-US" altLang="en-US" smtClean="0"/>
              <a:t>1989: ANSI standard</a:t>
            </a:r>
          </a:p>
          <a:p>
            <a:pPr lvl="1" eaLnBrk="1" hangingPunct="1"/>
            <a:r>
              <a:rPr lang="en-US" altLang="en-US" smtClean="0"/>
              <a:t>1990: ANSI and ISO standard published</a:t>
            </a:r>
          </a:p>
          <a:p>
            <a:pPr lvl="2" eaLnBrk="1" hangingPunct="1"/>
            <a:r>
              <a:rPr lang="en-US" altLang="en-US" smtClean="0"/>
              <a:t>ANSI/ISO 9899: 1990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558F6EAE-066E-47FE-B8B4-53F85EF4E2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6F9ECA-7548-4B71-9096-F6DCBB0DF124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fig02_22.cpp</a:t>
            </a:r>
            <a:br>
              <a:rPr lang="en-US" altLang="en-US" smtClean="0"/>
            </a:br>
            <a:r>
              <a:rPr lang="en-US" altLang="en-US" smtClean="0"/>
              <a:t>(2 of 4)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4800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// loop until user types end-of-file key sequence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( grade = cin.get() ) !=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EOF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 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   // determine which grade was input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switch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grade ) {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switch structure nested in while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'A'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grade was uppercase A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'a'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or lowercase a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++aCount;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increment aCount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necessary to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'B'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grade was uppercase B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'b'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or lowercase b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++bCount;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increment bCount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'C'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grade was uppercase C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'c'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or lowercase c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++cCount;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increment cCount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grpSp>
        <p:nvGrpSpPr>
          <p:cNvPr id="443396" name="Group 4"/>
          <p:cNvGrpSpPr>
            <a:grpSpLocks/>
          </p:cNvGrpSpPr>
          <p:nvPr/>
        </p:nvGrpSpPr>
        <p:grpSpPr bwMode="auto">
          <a:xfrm>
            <a:off x="3048000" y="685800"/>
            <a:ext cx="5791200" cy="3629025"/>
            <a:chOff x="1920" y="432"/>
            <a:chExt cx="3168" cy="2286"/>
          </a:xfrm>
        </p:grpSpPr>
        <p:sp>
          <p:nvSpPr>
            <p:cNvPr id="77839" name="Text Box 5"/>
            <p:cNvSpPr txBox="1">
              <a:spLocks noChangeArrowheads="1"/>
            </p:cNvSpPr>
            <p:nvPr/>
          </p:nvSpPr>
          <p:spPr bwMode="auto">
            <a:xfrm>
              <a:off x="3408" y="960"/>
              <a:ext cx="1680" cy="175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 b="1">
                  <a:latin typeface="Courier New" panose="02070309020205020404" pitchFamily="49" charset="0"/>
                </a:rPr>
                <a:t>cin.get()</a:t>
              </a:r>
              <a:r>
                <a:rPr lang="en-US" altLang="en-US" sz="1600">
                  <a:latin typeface="Times New Roman" panose="02020603050405020304" pitchFamily="18" charset="0"/>
                </a:rPr>
                <a:t> uses dot notation (explained chapter 6). This function gets 1 character from the keyboard (after </a:t>
              </a:r>
              <a:r>
                <a:rPr lang="en-US" altLang="en-US" sz="1600" i="1">
                  <a:latin typeface="Times New Roman" panose="02020603050405020304" pitchFamily="18" charset="0"/>
                </a:rPr>
                <a:t>Enter</a:t>
              </a:r>
              <a:r>
                <a:rPr lang="en-US" altLang="en-US" sz="1600">
                  <a:latin typeface="Times New Roman" panose="02020603050405020304" pitchFamily="18" charset="0"/>
                </a:rPr>
                <a:t> pressed), and it is assigned to </a:t>
              </a:r>
              <a:r>
                <a:rPr lang="en-US" altLang="en-US" sz="1600" b="1">
                  <a:latin typeface="Courier New" panose="02070309020205020404" pitchFamily="49" charset="0"/>
                </a:rPr>
                <a:t>grade</a:t>
              </a:r>
              <a:r>
                <a:rPr lang="en-US" altLang="en-US" sz="1600">
                  <a:latin typeface="Times New Roman" panose="02020603050405020304" pitchFamily="18" charset="0"/>
                </a:rPr>
                <a:t>. </a:t>
              </a: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/>
              </a:r>
              <a:br>
                <a:rPr lang="en-US" altLang="en-US" sz="1600">
                  <a:latin typeface="Times New Roman" panose="02020603050405020304" pitchFamily="18" charset="0"/>
                </a:rPr>
              </a:br>
              <a:r>
                <a:rPr lang="en-US" altLang="en-US" sz="1600" b="1">
                  <a:latin typeface="Courier New" panose="02070309020205020404" pitchFamily="49" charset="0"/>
                </a:rPr>
                <a:t>cin.get()</a:t>
              </a:r>
              <a:r>
                <a:rPr lang="en-US" altLang="en-US" sz="1600">
                  <a:latin typeface="Times New Roman" panose="02020603050405020304" pitchFamily="18" charset="0"/>
                </a:rPr>
                <a:t> returns EOF (end-of-file) after the EOF character is input, to indicate the end of data. EOF may be ctrl-d or ctrl-z, depending on your OS.</a:t>
              </a:r>
            </a:p>
          </p:txBody>
        </p:sp>
        <p:sp>
          <p:nvSpPr>
            <p:cNvPr id="77840" name="Line 6"/>
            <p:cNvSpPr>
              <a:spLocks noChangeShapeType="1"/>
            </p:cNvSpPr>
            <p:nvPr/>
          </p:nvSpPr>
          <p:spPr bwMode="auto">
            <a:xfrm flipH="1" flipV="1">
              <a:off x="1920" y="432"/>
              <a:ext cx="14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443399" name="Group 7"/>
          <p:cNvGrpSpPr>
            <a:grpSpLocks/>
          </p:cNvGrpSpPr>
          <p:nvPr/>
        </p:nvGrpSpPr>
        <p:grpSpPr bwMode="auto">
          <a:xfrm>
            <a:off x="152400" y="1981200"/>
            <a:ext cx="2667000" cy="2130425"/>
            <a:chOff x="96" y="1248"/>
            <a:chExt cx="1680" cy="1342"/>
          </a:xfrm>
        </p:grpSpPr>
        <p:sp>
          <p:nvSpPr>
            <p:cNvPr id="77837" name="Text Box 8"/>
            <p:cNvSpPr txBox="1">
              <a:spLocks noChangeArrowheads="1"/>
            </p:cNvSpPr>
            <p:nvPr/>
          </p:nvSpPr>
          <p:spPr bwMode="auto">
            <a:xfrm>
              <a:off x="96" y="206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Compares </a:t>
              </a:r>
              <a:r>
                <a:rPr lang="en-US" altLang="en-US" sz="1600" b="1">
                  <a:latin typeface="Courier New" panose="02070309020205020404" pitchFamily="49" charset="0"/>
                </a:rPr>
                <a:t>grade</a:t>
              </a:r>
              <a:r>
                <a:rPr lang="en-US" altLang="en-US" sz="1600">
                  <a:latin typeface="Times New Roman" panose="02020603050405020304" pitchFamily="18" charset="0"/>
                </a:rPr>
                <a:t> (an</a:t>
              </a:r>
              <a:r>
                <a:rPr lang="en-US" altLang="en-US" sz="1600" b="1">
                  <a:latin typeface="Times New Roman" panose="02020603050405020304" pitchFamily="18" charset="0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</a:rPr>
                <a:t>int</a:t>
              </a:r>
              <a:r>
                <a:rPr lang="en-US" altLang="en-US" sz="1600">
                  <a:latin typeface="Times New Roman" panose="02020603050405020304" pitchFamily="18" charset="0"/>
                </a:rPr>
                <a:t>) to the numerical representations of</a:t>
              </a:r>
              <a:r>
                <a:rPr lang="en-US" altLang="en-US" sz="1600" b="1">
                  <a:latin typeface="Times New Roman" panose="02020603050405020304" pitchFamily="18" charset="0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</a:rPr>
                <a:t>A</a:t>
              </a:r>
              <a:r>
                <a:rPr lang="en-US" altLang="en-US" sz="1600">
                  <a:latin typeface="Times New Roman" panose="02020603050405020304" pitchFamily="18" charset="0"/>
                </a:rPr>
                <a:t> and </a:t>
              </a:r>
              <a:r>
                <a:rPr lang="en-US" altLang="en-US" sz="1600" b="1">
                  <a:latin typeface="Courier New" panose="02070309020205020404" pitchFamily="49" charset="0"/>
                </a:rPr>
                <a:t>a</a:t>
              </a:r>
              <a:r>
                <a:rPr lang="en-US" altLang="en-US" sz="16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7838" name="Line 9"/>
            <p:cNvSpPr>
              <a:spLocks noChangeShapeType="1"/>
            </p:cNvSpPr>
            <p:nvPr/>
          </p:nvSpPr>
          <p:spPr bwMode="auto">
            <a:xfrm flipV="1">
              <a:off x="816" y="1248"/>
              <a:ext cx="9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443402" name="Group 10"/>
          <p:cNvGrpSpPr>
            <a:grpSpLocks/>
          </p:cNvGrpSpPr>
          <p:nvPr/>
        </p:nvGrpSpPr>
        <p:grpSpPr bwMode="auto">
          <a:xfrm>
            <a:off x="2057400" y="304800"/>
            <a:ext cx="5715000" cy="1981200"/>
            <a:chOff x="1296" y="192"/>
            <a:chExt cx="3600" cy="1248"/>
          </a:xfrm>
        </p:grpSpPr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2736" y="192"/>
              <a:ext cx="2160" cy="6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>
                  <a:latin typeface="Times New Roman" panose="02020603050405020304" pitchFamily="18" charset="0"/>
                </a:rPr>
                <a:t>causes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</a:rPr>
                <a:t>switch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>
                  <a:latin typeface="Times New Roman" panose="02020603050405020304" pitchFamily="18" charset="0"/>
                </a:rPr>
                <a:t>to end and the program continues with the first statement after the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switch</a:t>
              </a:r>
              <a:r>
                <a:rPr lang="en-US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en-US" sz="1600">
                  <a:latin typeface="Times New Roman" panose="02020603050405020304" pitchFamily="18" charset="0"/>
                </a:rPr>
                <a:t>structure.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 flipH="1">
              <a:off x="1296" y="480"/>
              <a:ext cx="144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  <p:grpSp>
        <p:nvGrpSpPr>
          <p:cNvPr id="443405" name="Group 13"/>
          <p:cNvGrpSpPr>
            <a:grpSpLocks/>
          </p:cNvGrpSpPr>
          <p:nvPr/>
        </p:nvGrpSpPr>
        <p:grpSpPr bwMode="auto">
          <a:xfrm>
            <a:off x="2209800" y="609600"/>
            <a:ext cx="3505200" cy="4146550"/>
            <a:chOff x="1392" y="384"/>
            <a:chExt cx="2208" cy="2612"/>
          </a:xfrm>
        </p:grpSpPr>
        <p:sp>
          <p:nvSpPr>
            <p:cNvPr id="77833" name="Text Box 14"/>
            <p:cNvSpPr txBox="1">
              <a:spLocks noChangeArrowheads="1"/>
            </p:cNvSpPr>
            <p:nvPr/>
          </p:nvSpPr>
          <p:spPr bwMode="auto">
            <a:xfrm>
              <a:off x="1920" y="1392"/>
              <a:ext cx="1680" cy="160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Assignment statements have a value, which is the same as the variable on the left of the </a:t>
              </a:r>
              <a:r>
                <a:rPr lang="en-US" altLang="en-US" sz="1600" b="1">
                  <a:latin typeface="Courier New" panose="02070309020205020404" pitchFamily="49" charset="0"/>
                </a:rPr>
                <a:t>=</a:t>
              </a:r>
              <a:r>
                <a:rPr lang="en-US" altLang="en-US" sz="1600">
                  <a:latin typeface="Times New Roman" panose="02020603050405020304" pitchFamily="18" charset="0"/>
                </a:rPr>
                <a:t>. The value of this statement is the same as the value returned by </a:t>
              </a:r>
              <a:r>
                <a:rPr lang="en-US" altLang="en-US" sz="1600" b="1">
                  <a:latin typeface="Courier New" panose="02070309020205020404" pitchFamily="49" charset="0"/>
                </a:rPr>
                <a:t>cin.get()</a:t>
              </a:r>
              <a:r>
                <a:rPr lang="en-US" altLang="en-US" sz="1600">
                  <a:latin typeface="Times New Roman" panose="02020603050405020304" pitchFamily="18" charset="0"/>
                </a:rPr>
                <a:t>. </a:t>
              </a:r>
            </a:p>
            <a:p>
              <a:endParaRPr lang="en-US" altLang="en-US" sz="1600">
                <a:latin typeface="Times New Roman" panose="02020603050405020304" pitchFamily="18" charset="0"/>
              </a:endParaRPr>
            </a:p>
            <a:p>
              <a:r>
                <a:rPr lang="en-US" altLang="en-US" sz="1600">
                  <a:latin typeface="Times New Roman" panose="02020603050405020304" pitchFamily="18" charset="0"/>
                </a:rPr>
                <a:t>This can also be used to initialize multiple variables:</a:t>
              </a:r>
            </a:p>
            <a:p>
              <a:r>
                <a:rPr lang="en-US" altLang="en-US" sz="1600" b="1">
                  <a:latin typeface="Courier New" panose="02070309020205020404" pitchFamily="49" charset="0"/>
                </a:rPr>
                <a:t>a = b = c = 0;</a:t>
              </a:r>
            </a:p>
          </p:txBody>
        </p:sp>
        <p:sp>
          <p:nvSpPr>
            <p:cNvPr id="77834" name="Line 15"/>
            <p:cNvSpPr>
              <a:spLocks noChangeShapeType="1"/>
            </p:cNvSpPr>
            <p:nvPr/>
          </p:nvSpPr>
          <p:spPr bwMode="auto">
            <a:xfrm flipH="1" flipV="1">
              <a:off x="1392" y="384"/>
              <a:ext cx="76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ACBD51-59F7-44C2-B647-2291838C4A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D7AFE2-594F-4A68-9935-B85E066D72A4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fig02_22.cpp</a:t>
            </a:r>
            <a:br>
              <a:rPr lang="en-US" altLang="en-US" smtClean="0"/>
            </a:br>
            <a:r>
              <a:rPr lang="en-US" altLang="en-US" smtClean="0"/>
              <a:t>(3 of 4)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410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'D'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grade was uppercase D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'd'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or lowercase d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++dCount;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increment dCount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'F'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grade was uppercase F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'f'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or lowercase f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++fCount;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// increment fCount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'\n'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ignore newlines,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'\t'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tabs,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case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' '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and spaces in input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exit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default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: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catch all other characters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"Incorrect letter grade entered."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Enter a new grade."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optional; will exit switch anyway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switch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while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grpSp>
        <p:nvGrpSpPr>
          <p:cNvPr id="444420" name="Group 4"/>
          <p:cNvGrpSpPr>
            <a:grpSpLocks/>
          </p:cNvGrpSpPr>
          <p:nvPr/>
        </p:nvGrpSpPr>
        <p:grpSpPr bwMode="auto">
          <a:xfrm>
            <a:off x="1981200" y="2895600"/>
            <a:ext cx="5257800" cy="685800"/>
            <a:chOff x="1248" y="2016"/>
            <a:chExt cx="3312" cy="432"/>
          </a:xfrm>
        </p:grpSpPr>
        <p:sp>
          <p:nvSpPr>
            <p:cNvPr id="78857" name="Line 5"/>
            <p:cNvSpPr>
              <a:spLocks noChangeShapeType="1"/>
            </p:cNvSpPr>
            <p:nvPr/>
          </p:nvSpPr>
          <p:spPr bwMode="auto">
            <a:xfrm flipH="1">
              <a:off x="1248" y="2160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  <p:sp>
          <p:nvSpPr>
            <p:cNvPr id="78858" name="Rectangle 6"/>
            <p:cNvSpPr>
              <a:spLocks noChangeArrowheads="1"/>
            </p:cNvSpPr>
            <p:nvPr/>
          </p:nvSpPr>
          <p:spPr bwMode="auto">
            <a:xfrm>
              <a:off x="2400" y="2016"/>
              <a:ext cx="216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Times New Roman" panose="02020603050405020304" pitchFamily="18" charset="0"/>
                </a:rPr>
                <a:t>Notice the </a:t>
              </a:r>
              <a:r>
                <a:rPr lang="en-US" altLang="en-US" sz="1600" b="1">
                  <a:latin typeface="Courier New" panose="02070309020205020404" pitchFamily="49" charset="0"/>
                </a:rPr>
                <a:t>default</a:t>
              </a:r>
              <a:r>
                <a:rPr lang="en-US" altLang="en-US" sz="1600">
                  <a:latin typeface="Times New Roman" panose="02020603050405020304" pitchFamily="18" charset="0"/>
                </a:rPr>
                <a:t> statement, which catches all other cases.</a:t>
              </a:r>
            </a:p>
          </p:txBody>
        </p:sp>
      </p:grpSp>
      <p:grpSp>
        <p:nvGrpSpPr>
          <p:cNvPr id="444423" name="Group 7"/>
          <p:cNvGrpSpPr>
            <a:grpSpLocks/>
          </p:cNvGrpSpPr>
          <p:nvPr/>
        </p:nvGrpSpPr>
        <p:grpSpPr bwMode="auto">
          <a:xfrm>
            <a:off x="2209800" y="990600"/>
            <a:ext cx="4343400" cy="1812925"/>
            <a:chOff x="1392" y="768"/>
            <a:chExt cx="2736" cy="1142"/>
          </a:xfrm>
        </p:grpSpPr>
        <p:sp>
          <p:nvSpPr>
            <p:cNvPr id="78855" name="Text Box 8"/>
            <p:cNvSpPr txBox="1">
              <a:spLocks noChangeArrowheads="1"/>
            </p:cNvSpPr>
            <p:nvPr/>
          </p:nvSpPr>
          <p:spPr bwMode="auto">
            <a:xfrm>
              <a:off x="2448" y="768"/>
              <a:ext cx="1680" cy="114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This test is necessary because </a:t>
              </a:r>
              <a:r>
                <a:rPr lang="en-US" altLang="en-US" sz="1600" i="1">
                  <a:latin typeface="Times New Roman" panose="02020603050405020304" pitchFamily="18" charset="0"/>
                </a:rPr>
                <a:t>Enter</a:t>
              </a:r>
              <a:r>
                <a:rPr lang="en-US" altLang="en-US" sz="1600">
                  <a:latin typeface="Times New Roman" panose="02020603050405020304" pitchFamily="18" charset="0"/>
                </a:rPr>
                <a:t> is pressed after each letter grade is input. This adds a newline character that must be removed. Likewise, we want to ignore any whitespace.</a:t>
              </a:r>
            </a:p>
          </p:txBody>
        </p:sp>
        <p:sp>
          <p:nvSpPr>
            <p:cNvPr id="78856" name="Line 9"/>
            <p:cNvSpPr>
              <a:spLocks noChangeShapeType="1"/>
            </p:cNvSpPr>
            <p:nvPr/>
          </p:nvSpPr>
          <p:spPr bwMode="auto">
            <a:xfrm flipH="1">
              <a:off x="1392" y="1200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037C2B6A-46D4-42C5-9AD0-778CB93D69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9AB24-761D-4F9F-B600-091F318D037D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fig02_22.cpp</a:t>
            </a:r>
            <a:br>
              <a:rPr lang="en-US" altLang="en-US" smtClean="0"/>
            </a:br>
            <a:r>
              <a:rPr lang="en-US" altLang="en-US" smtClean="0"/>
              <a:t>(4 of 4)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2895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output summary of results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"\n\nTotals for each letter grade are:"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"\nA: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aCount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number of A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"\nB: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bCount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display number of B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"\nC: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cCount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number of C grades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"\nD: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dCount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number of D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"\nF: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fCount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number of F grades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75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76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successful termination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77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8F7A0F8D-7542-4122-B324-44ED1A1C6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59759-6297-4534-AA81-B5E76DCD4D69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do/while</a:t>
            </a:r>
            <a:r>
              <a:rPr lang="en-AU" altLang="en-US" noProof="1" smtClean="0"/>
              <a:t> Repetition Structure</a:t>
            </a:r>
            <a:endParaRPr lang="en-US" altLang="en-US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Similar to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structure</a:t>
            </a:r>
          </a:p>
          <a:p>
            <a:pPr lvl="1" eaLnBrk="1" hangingPunct="1"/>
            <a:r>
              <a:rPr lang="en-US" altLang="en-US" smtClean="0"/>
              <a:t>Makes loop continuation test at end, not beginning</a:t>
            </a:r>
          </a:p>
          <a:p>
            <a:pPr lvl="1" eaLnBrk="1" hangingPunct="1"/>
            <a:r>
              <a:rPr lang="en-US" altLang="en-US" smtClean="0"/>
              <a:t>Loop body executes at least once</a:t>
            </a:r>
          </a:p>
          <a:p>
            <a:pPr eaLnBrk="1" hangingPunct="1"/>
            <a:r>
              <a:rPr lang="en-US" altLang="en-US" smtClean="0"/>
              <a:t>Format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do {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statement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} while ( condition );</a:t>
            </a:r>
          </a:p>
          <a:p>
            <a:pPr eaLnBrk="1" hangingPunct="1"/>
            <a:endParaRPr lang="en-US" altLang="en-US" b="1" smtClean="0">
              <a:latin typeface="Courier New" panose="02070309020205020404" pitchFamily="49" charset="0"/>
            </a:endParaRPr>
          </a:p>
        </p:txBody>
      </p:sp>
      <p:grpSp>
        <p:nvGrpSpPr>
          <p:cNvPr id="80901" name="Group 4"/>
          <p:cNvGrpSpPr>
            <a:grpSpLocks/>
          </p:cNvGrpSpPr>
          <p:nvPr/>
        </p:nvGrpSpPr>
        <p:grpSpPr bwMode="auto">
          <a:xfrm>
            <a:off x="5486400" y="2971800"/>
            <a:ext cx="2743200" cy="3276600"/>
            <a:chOff x="48" y="2269"/>
            <a:chExt cx="772" cy="950"/>
          </a:xfrm>
        </p:grpSpPr>
        <p:sp>
          <p:nvSpPr>
            <p:cNvPr id="80902" name="Freeform 5"/>
            <p:cNvSpPr>
              <a:spLocks/>
            </p:cNvSpPr>
            <p:nvPr/>
          </p:nvSpPr>
          <p:spPr bwMode="auto">
            <a:xfrm>
              <a:off x="336" y="2317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312" y="226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80904" name="Rectangle 7"/>
            <p:cNvSpPr>
              <a:spLocks noChangeArrowheads="1"/>
            </p:cNvSpPr>
            <p:nvPr/>
          </p:nvSpPr>
          <p:spPr bwMode="auto">
            <a:xfrm>
              <a:off x="628" y="2789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true</a:t>
              </a:r>
            </a:p>
            <a:p>
              <a:endParaRPr lang="en-US" altLang="en-US" sz="1000" b="1">
                <a:latin typeface="Courier New" panose="02070309020205020404" pitchFamily="49" charset="0"/>
              </a:endParaRPr>
            </a:p>
          </p:txBody>
        </p:sp>
        <p:sp>
          <p:nvSpPr>
            <p:cNvPr id="80905" name="Freeform 8"/>
            <p:cNvSpPr>
              <a:spLocks/>
            </p:cNvSpPr>
            <p:nvPr/>
          </p:nvSpPr>
          <p:spPr bwMode="auto">
            <a:xfrm>
              <a:off x="336" y="2979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06" name="Freeform 9"/>
            <p:cNvSpPr>
              <a:spLocks/>
            </p:cNvSpPr>
            <p:nvPr/>
          </p:nvSpPr>
          <p:spPr bwMode="auto">
            <a:xfrm>
              <a:off x="336" y="2589"/>
              <a:ext cx="0" cy="192"/>
            </a:xfrm>
            <a:custGeom>
              <a:avLst/>
              <a:gdLst>
                <a:gd name="T0" fmla="*/ 0 w 20000"/>
                <a:gd name="T1" fmla="*/ 192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312" y="3171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endParaRPr lang="en-AU" altLang="en-US"/>
            </a:p>
          </p:txBody>
        </p:sp>
        <p:sp>
          <p:nvSpPr>
            <p:cNvPr id="80908" name="Rectangle 11"/>
            <p:cNvSpPr>
              <a:spLocks noChangeArrowheads="1"/>
            </p:cNvSpPr>
            <p:nvPr/>
          </p:nvSpPr>
          <p:spPr bwMode="auto">
            <a:xfrm>
              <a:off x="356" y="298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</a:rPr>
                <a:t>false</a:t>
              </a:r>
            </a:p>
            <a:p>
              <a:endParaRPr lang="en-US" altLang="en-US" sz="1000" b="1">
                <a:latin typeface="Courier New" panose="02070309020205020404" pitchFamily="49" charset="0"/>
              </a:endParaRPr>
            </a:p>
          </p:txBody>
        </p:sp>
        <p:sp>
          <p:nvSpPr>
            <p:cNvPr id="80909" name="Freeform 12"/>
            <p:cNvSpPr>
              <a:spLocks/>
            </p:cNvSpPr>
            <p:nvPr/>
          </p:nvSpPr>
          <p:spPr bwMode="auto">
            <a:xfrm>
              <a:off x="628" y="2880"/>
              <a:ext cx="192" cy="0"/>
            </a:xfrm>
            <a:custGeom>
              <a:avLst/>
              <a:gdLst>
                <a:gd name="T0" fmla="*/ 19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10" name="Freeform 13"/>
            <p:cNvSpPr>
              <a:spLocks/>
            </p:cNvSpPr>
            <p:nvPr/>
          </p:nvSpPr>
          <p:spPr bwMode="auto">
            <a:xfrm>
              <a:off x="820" y="2420"/>
              <a:ext cx="0" cy="46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46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911" name="Freeform 14"/>
            <p:cNvSpPr>
              <a:spLocks/>
            </p:cNvSpPr>
            <p:nvPr/>
          </p:nvSpPr>
          <p:spPr bwMode="auto">
            <a:xfrm>
              <a:off x="340" y="2420"/>
              <a:ext cx="480" cy="0"/>
            </a:xfrm>
            <a:custGeom>
              <a:avLst/>
              <a:gdLst>
                <a:gd name="T0" fmla="*/ 0 w 20000"/>
                <a:gd name="T1" fmla="*/ 0 h 20000"/>
                <a:gd name="T2" fmla="*/ 480 w 20000"/>
                <a:gd name="T3" fmla="*/ 0 h 20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80912" name="Group 15"/>
            <p:cNvGrpSpPr>
              <a:grpSpLocks/>
            </p:cNvGrpSpPr>
            <p:nvPr/>
          </p:nvGrpSpPr>
          <p:grpSpPr bwMode="auto">
            <a:xfrm>
              <a:off x="72" y="2509"/>
              <a:ext cx="528" cy="82"/>
              <a:chOff x="0" y="0"/>
              <a:chExt cx="20000" cy="20000"/>
            </a:xfrm>
          </p:grpSpPr>
          <p:sp>
            <p:nvSpPr>
              <p:cNvPr id="80916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320 h 20000"/>
                  <a:gd name="T4" fmla="*/ 0 w 20000"/>
                  <a:gd name="T5" fmla="*/ 19320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80917" name="Rectangle 17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action(s)</a:t>
                </a:r>
              </a:p>
              <a:p>
                <a:endParaRPr lang="en-US" altLang="en-US" sz="10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80913" name="Group 18"/>
            <p:cNvGrpSpPr>
              <a:grpSpLocks/>
            </p:cNvGrpSpPr>
            <p:nvPr/>
          </p:nvGrpSpPr>
          <p:grpSpPr bwMode="auto">
            <a:xfrm>
              <a:off x="48" y="2781"/>
              <a:ext cx="576" cy="198"/>
              <a:chOff x="0" y="0"/>
              <a:chExt cx="20000" cy="20000"/>
            </a:xfrm>
          </p:grpSpPr>
          <p:sp>
            <p:nvSpPr>
              <p:cNvPr id="80914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80915" name="Rectangle 20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0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condition</a:t>
                </a:r>
              </a:p>
              <a:p>
                <a:endParaRPr lang="en-US" altLang="en-US" sz="1000" b="1">
                  <a:latin typeface="Courier New" panose="02070309020205020404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991594C1-498F-43EF-B18C-0211173281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58F488-90A3-46E4-8B2A-D4F243799A4E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fig02_24.cpp</a:t>
            </a:r>
            <a:br>
              <a:rPr lang="en-US" altLang="en-US" smtClean="0"/>
            </a:br>
            <a:r>
              <a:rPr lang="en-US" altLang="en-US" smtClean="0"/>
              <a:t>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fig02_24.cpp</a:t>
            </a:r>
            <a:br>
              <a:rPr lang="en-US" altLang="en-US" smtClean="0"/>
            </a:br>
            <a:r>
              <a:rPr lang="en-US" altLang="en-US" smtClean="0"/>
              <a:t>output (1 of 1)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4876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2.24: fig02_24.cpp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Using the do/while repetition structure.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std::cout;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counter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initialize counter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do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{                  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counter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 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counter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++counter &lt;=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do/while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indicate successful termination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function main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0" y="4876800"/>
            <a:ext cx="70104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2880" bIns="18288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1  2  3  4  5  6  7  8  9  10</a:t>
            </a:r>
            <a:endParaRPr lang="en-US" altLang="en-US" sz="1200" b="1">
              <a:solidFill>
                <a:srgbClr val="000000"/>
              </a:solidFill>
              <a:latin typeface="Courier" pitchFamily="49" charset="0"/>
            </a:endParaRPr>
          </a:p>
          <a:p>
            <a:pPr eaLnBrk="1" hangingPunct="1">
              <a:buFontTx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</p:txBody>
      </p:sp>
      <p:grpSp>
        <p:nvGrpSpPr>
          <p:cNvPr id="447493" name="Group 5"/>
          <p:cNvGrpSpPr>
            <a:grpSpLocks/>
          </p:cNvGrpSpPr>
          <p:nvPr/>
        </p:nvGrpSpPr>
        <p:grpSpPr bwMode="auto">
          <a:xfrm>
            <a:off x="1828800" y="2438400"/>
            <a:ext cx="4114800" cy="838200"/>
            <a:chOff x="1152" y="1536"/>
            <a:chExt cx="2592" cy="528"/>
          </a:xfrm>
        </p:grpSpPr>
        <p:sp>
          <p:nvSpPr>
            <p:cNvPr id="81927" name="Text Box 6"/>
            <p:cNvSpPr txBox="1">
              <a:spLocks noChangeArrowheads="1"/>
            </p:cNvSpPr>
            <p:nvPr/>
          </p:nvSpPr>
          <p:spPr bwMode="auto">
            <a:xfrm>
              <a:off x="2064" y="153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Notice the preincrement in loop-continuation test.</a:t>
              </a:r>
            </a:p>
          </p:txBody>
        </p:sp>
        <p:sp>
          <p:nvSpPr>
            <p:cNvPr id="81928" name="Line 7"/>
            <p:cNvSpPr>
              <a:spLocks noChangeShapeType="1"/>
            </p:cNvSpPr>
            <p:nvPr/>
          </p:nvSpPr>
          <p:spPr bwMode="auto">
            <a:xfrm flipH="1">
              <a:off x="1152" y="163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DA667-DB0B-4A10-BEBE-47661B71A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205F70-9F33-4EF8-82CD-BAFAEE08C798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b="1" noProof="1" smtClean="0"/>
              <a:t>break</a:t>
            </a:r>
            <a:r>
              <a:rPr lang="en-AU" altLang="en-US" noProof="1" smtClean="0"/>
              <a:t> and </a:t>
            </a:r>
            <a:r>
              <a:rPr lang="en-AU" altLang="en-US" b="1" noProof="1" smtClean="0"/>
              <a:t>continue</a:t>
            </a:r>
            <a:r>
              <a:rPr lang="en-AU" altLang="en-US" noProof="1" smtClean="0"/>
              <a:t> Statements</a:t>
            </a:r>
            <a:endParaRPr lang="en-US" altLang="en-US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statement</a:t>
            </a:r>
          </a:p>
          <a:p>
            <a:pPr lvl="1" eaLnBrk="1" hangingPunct="1"/>
            <a:r>
              <a:rPr lang="en-US" altLang="en-US" smtClean="0"/>
              <a:t>Immediate exit from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mtClean="0">
                <a:solidFill>
                  <a:srgbClr val="009999"/>
                </a:solidFill>
              </a:rPr>
              <a:t>,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mtClean="0">
                <a:solidFill>
                  <a:srgbClr val="009999"/>
                </a:solidFill>
              </a:rPr>
              <a:t>,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do/while</a:t>
            </a:r>
            <a:r>
              <a:rPr lang="en-US" altLang="en-US" smtClean="0">
                <a:solidFill>
                  <a:srgbClr val="009999"/>
                </a:solidFill>
              </a:rPr>
              <a:t>,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switch</a:t>
            </a:r>
          </a:p>
          <a:p>
            <a:pPr lvl="1" eaLnBrk="1" hangingPunct="1"/>
            <a:r>
              <a:rPr lang="en-US" altLang="en-US" smtClean="0"/>
              <a:t>Program continues with first statement after structure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Common uses</a:t>
            </a:r>
          </a:p>
          <a:p>
            <a:pPr lvl="1" eaLnBrk="1" hangingPunct="1"/>
            <a:r>
              <a:rPr lang="en-US" altLang="en-US" smtClean="0"/>
              <a:t>Escape early from a loop</a:t>
            </a:r>
          </a:p>
          <a:p>
            <a:pPr lvl="1" eaLnBrk="1" hangingPunct="1"/>
            <a:r>
              <a:rPr lang="en-US" altLang="en-US" smtClean="0"/>
              <a:t>Skip the remainder of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switch</a:t>
            </a:r>
            <a:endParaRPr lang="en-US" altLang="en-US" smtClean="0">
              <a:solidFill>
                <a:srgbClr val="009999"/>
              </a:solidFill>
            </a:endParaRPr>
          </a:p>
          <a:p>
            <a:pPr lvl="1" eaLnBrk="1" hangingPunct="1"/>
            <a:endParaRPr lang="en-US" altLang="en-US" b="1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36ED8F2-F48A-4660-A0AD-4BC84636D4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3E65F5-496E-4D96-84FD-0790EDC44D5D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fig02_26.cpp</a:t>
            </a:r>
            <a:br>
              <a:rPr lang="en-US" altLang="en-US" smtClean="0"/>
            </a:br>
            <a:r>
              <a:rPr lang="en-US" altLang="en-US" smtClean="0"/>
              <a:t>(1 of 2)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Fig. 2.26: fig02_26.cpp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Using the break statement in a for structure.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3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#include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&lt;iostream&gt;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4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5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std::cout;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6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using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std::endl;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7  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8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function main begins program execution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9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main()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10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11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12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x;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x declared here so it can be used after the loop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13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14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// loop 10 times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for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x 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x &lt;=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10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x++ ) {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16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17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     // if x is 5, terminate loop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18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( x ==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5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)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19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   </a:t>
            </a:r>
            <a:r>
              <a:rPr lang="en-US" altLang="en-US" smtClean="0">
                <a:solidFill>
                  <a:srgbClr val="0000FF"/>
                </a:solidFill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    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 // break loop only if x is 5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20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21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   cout &lt;&lt; x &lt;&lt;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 "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;  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display value of x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22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23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} </a:t>
            </a:r>
            <a:r>
              <a:rPr lang="en-US" altLang="en-US" smtClean="0">
                <a:solidFill>
                  <a:srgbClr val="008000"/>
                </a:solidFill>
                <a:cs typeface="Courier New" panose="02070309020205020404" pitchFamily="49" charset="0"/>
              </a:rPr>
              <a:t>// end for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24    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mtClean="0">
                <a:solidFill>
                  <a:srgbClr val="5F5F5F"/>
                </a:solidFill>
                <a:latin typeface="AvantGarde" pitchFamily="34" charset="0"/>
                <a:cs typeface="Times New Roman" panose="02020603050405020304" pitchFamily="18" charset="0"/>
              </a:rPr>
              <a:t>25    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  cout &lt;&lt; </a:t>
            </a:r>
            <a:r>
              <a:rPr lang="en-US" altLang="en-US" smtClean="0">
                <a:solidFill>
                  <a:srgbClr val="0099FF"/>
                </a:solidFill>
                <a:cs typeface="Courier New" panose="02070309020205020404" pitchFamily="49" charset="0"/>
              </a:rPr>
              <a:t>"\nBroke out of loop when x became "</a:t>
            </a:r>
            <a:r>
              <a:rPr lang="en-US" altLang="en-US" smtClean="0">
                <a:solidFill>
                  <a:srgbClr val="000000"/>
                </a:solidFill>
                <a:cs typeface="Courier New" panose="02070309020205020404" pitchFamily="49" charset="0"/>
              </a:rPr>
              <a:t> &lt;&lt; x &lt;&lt; endl;</a:t>
            </a:r>
            <a:endParaRPr lang="en-US" altLang="en-US" smtClean="0">
              <a:solidFill>
                <a:srgbClr val="000000"/>
              </a:solidFill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mtClean="0"/>
          </a:p>
        </p:txBody>
      </p:sp>
      <p:grpSp>
        <p:nvGrpSpPr>
          <p:cNvPr id="449540" name="Group 4"/>
          <p:cNvGrpSpPr>
            <a:grpSpLocks/>
          </p:cNvGrpSpPr>
          <p:nvPr/>
        </p:nvGrpSpPr>
        <p:grpSpPr bwMode="auto">
          <a:xfrm>
            <a:off x="2209800" y="3124200"/>
            <a:ext cx="4114800" cy="838200"/>
            <a:chOff x="1392" y="1968"/>
            <a:chExt cx="2592" cy="528"/>
          </a:xfrm>
        </p:grpSpPr>
        <p:sp>
          <p:nvSpPr>
            <p:cNvPr id="83974" name="Text Box 5"/>
            <p:cNvSpPr txBox="1">
              <a:spLocks noChangeArrowheads="1"/>
            </p:cNvSpPr>
            <p:nvPr/>
          </p:nvSpPr>
          <p:spPr bwMode="auto">
            <a:xfrm>
              <a:off x="2304" y="1968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Times New Roman" panose="02020603050405020304" pitchFamily="18" charset="0"/>
                </a:rPr>
                <a:t>Exits </a:t>
              </a:r>
              <a:r>
                <a:rPr lang="en-US" altLang="en-US" sz="1600" b="1">
                  <a:latin typeface="Courier New" panose="02070309020205020404" pitchFamily="49" charset="0"/>
                </a:rPr>
                <a:t>for</a:t>
              </a:r>
              <a:r>
                <a:rPr lang="en-US" altLang="en-US" sz="1600">
                  <a:latin typeface="Times New Roman" panose="02020603050405020304" pitchFamily="18" charset="0"/>
                </a:rPr>
                <a:t> structure when </a:t>
              </a:r>
              <a:r>
                <a:rPr lang="en-US" altLang="en-US" sz="1600" b="1">
                  <a:latin typeface="Courier New" panose="02070309020205020404" pitchFamily="49" charset="0"/>
                </a:rPr>
                <a:t>break</a:t>
              </a:r>
              <a:r>
                <a:rPr lang="en-US" altLang="en-US" sz="1600">
                  <a:latin typeface="Times New Roman" panose="02020603050405020304" pitchFamily="18" charset="0"/>
                </a:rPr>
                <a:t> executed.</a:t>
              </a:r>
            </a:p>
          </p:txBody>
        </p:sp>
        <p:sp>
          <p:nvSpPr>
            <p:cNvPr id="83975" name="Line 6"/>
            <p:cNvSpPr>
              <a:spLocks noChangeShapeType="1"/>
            </p:cNvSpPr>
            <p:nvPr/>
          </p:nvSpPr>
          <p:spPr bwMode="auto">
            <a:xfrm flipH="1">
              <a:off x="1392" y="206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82E7-27F2-497E-931C-2FF716E9F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A1E9D-6211-4297-A873-A7667FF04AF2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Logical Operators</a:t>
            </a:r>
            <a:endParaRPr lang="en-US" altLang="en-US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Used as conditions in loops, </a:t>
            </a:r>
            <a:r>
              <a:rPr lang="en-US" altLang="en-US" b="1" smtClean="0"/>
              <a:t>if</a:t>
            </a:r>
            <a:r>
              <a:rPr lang="en-US" altLang="en-US" smtClean="0"/>
              <a:t> statements</a:t>
            </a:r>
            <a:endParaRPr lang="en-US" altLang="en-US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en-US" smtClean="0"/>
              <a:t> (logical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AND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if both conditions are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if ( gender == 1 &amp;&amp; age &gt;= 65 )</a:t>
            </a:r>
            <a:b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++seniorFemales;</a:t>
            </a:r>
            <a:r>
              <a:rPr lang="en-US" altLang="en-US" b="1" smtClean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||</a:t>
            </a:r>
            <a:r>
              <a:rPr lang="en-US" altLang="en-US" smtClean="0"/>
              <a:t> (logical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OR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if either of condition is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	if ( semesterAverage &gt;= 90 || finalExam &gt;= 90 )</a:t>
            </a:r>
            <a:b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cout &lt;&lt; "Student grade is A" &lt;&lt; endl; </a:t>
            </a:r>
            <a:endParaRPr lang="en-US" altLang="en-US" sz="1800" b="1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5E3DF-AAFF-46C9-ABB5-EDF2E16AC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1455C5-0A2A-4B5C-84CB-D27E7F4A9DDF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Logical Operators</a:t>
            </a:r>
            <a:endParaRPr lang="en-US" altLang="en-US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!</a:t>
            </a:r>
            <a:r>
              <a:rPr lang="en-US" altLang="en-US" smtClean="0"/>
              <a:t> (logical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NOT</a:t>
            </a:r>
            <a:r>
              <a:rPr lang="en-US" altLang="en-US" smtClean="0"/>
              <a:t>, logical negation)</a:t>
            </a:r>
          </a:p>
          <a:p>
            <a:pPr lvl="1" eaLnBrk="1" hangingPunct="1"/>
            <a:r>
              <a:rPr lang="en-US" altLang="en-US" smtClean="0"/>
              <a:t>Returns </a:t>
            </a:r>
            <a:r>
              <a:rPr lang="en-US" altLang="en-US" b="1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when its condition is </a:t>
            </a:r>
            <a:r>
              <a:rPr lang="en-US" altLang="en-US" b="1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, &amp; vice versa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if ( !( grade == sentinelValue ) )</a:t>
            </a:r>
            <a:b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"The next grade is " &lt;&lt; grade &lt;&lt; endl;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Courier New" panose="02070309020205020404" pitchFamily="49" charset="0"/>
              </a:rPr>
              <a:t>Alternative: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if ( grade != sentinelValue )</a:t>
            </a:r>
            <a:b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"The next grade is " &lt;&lt; grade &lt;&lt; endl;</a:t>
            </a:r>
            <a:r>
              <a:rPr lang="en-US" altLang="en-US" sz="1800" b="1" smtClean="0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FB211-703D-4446-9689-8D2A9762A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669EA-FDC3-46CF-83B8-DAC1F2B55A1E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Confusing Equality (==) and Assignment (=) Operators</a:t>
            </a:r>
            <a:endParaRPr lang="en-US" altLang="en-US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error</a:t>
            </a:r>
          </a:p>
          <a:p>
            <a:pPr lvl="1" eaLnBrk="1" hangingPunct="1"/>
            <a:r>
              <a:rPr lang="en-US" altLang="en-US" smtClean="0"/>
              <a:t>Does not typically cause syntax errors</a:t>
            </a:r>
          </a:p>
          <a:p>
            <a:pPr eaLnBrk="1" hangingPunct="1"/>
            <a:r>
              <a:rPr lang="en-US" altLang="en-US" smtClean="0"/>
              <a:t>Aspects of problem</a:t>
            </a:r>
          </a:p>
          <a:p>
            <a:pPr lvl="1" eaLnBrk="1" hangingPunct="1"/>
            <a:r>
              <a:rPr lang="en-US" altLang="en-US" smtClean="0"/>
              <a:t>Expressions that have a value can be used for decision</a:t>
            </a:r>
          </a:p>
          <a:p>
            <a:pPr lvl="2" eaLnBrk="1" hangingPunct="1"/>
            <a:r>
              <a:rPr lang="en-US" altLang="en-US" smtClean="0"/>
              <a:t>Zero = false, nonzero = true</a:t>
            </a:r>
          </a:p>
          <a:p>
            <a:pPr lvl="1" eaLnBrk="1" hangingPunct="1"/>
            <a:r>
              <a:rPr lang="en-US" altLang="en-US" smtClean="0"/>
              <a:t>Assignment statements produce a value (the value to be assigned)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7569-6C27-46E6-BDB3-463BA93CC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96CB59-D777-4C47-8CB0-281B6966B33D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C and C++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of C++ </a:t>
            </a:r>
          </a:p>
          <a:p>
            <a:pPr lvl="1" eaLnBrk="1" hangingPunct="1"/>
            <a:r>
              <a:rPr lang="en-US" altLang="en-US" smtClean="0"/>
              <a:t>Extension of C</a:t>
            </a:r>
          </a:p>
          <a:p>
            <a:pPr lvl="1" eaLnBrk="1" hangingPunct="1"/>
            <a:r>
              <a:rPr lang="en-US" altLang="en-US" smtClean="0"/>
              <a:t>Early 1980s: Bjarne Stroustrup (Bell Laboratories)</a:t>
            </a:r>
          </a:p>
          <a:p>
            <a:pPr lvl="1" eaLnBrk="1" hangingPunct="1"/>
            <a:r>
              <a:rPr lang="en-US" altLang="en-US" smtClean="0"/>
              <a:t>Provides capabilities for object-oriented programming</a:t>
            </a:r>
          </a:p>
          <a:p>
            <a:pPr lvl="2" eaLnBrk="1" hangingPunct="1"/>
            <a:r>
              <a:rPr lang="en-US" altLang="en-US" smtClean="0"/>
              <a:t>Objects: reusable software components </a:t>
            </a:r>
          </a:p>
          <a:p>
            <a:pPr lvl="3" eaLnBrk="1" hangingPunct="1"/>
            <a:r>
              <a:rPr lang="en-US" altLang="en-US" smtClean="0"/>
              <a:t>Model items in real world</a:t>
            </a:r>
          </a:p>
          <a:p>
            <a:pPr lvl="2" eaLnBrk="1" hangingPunct="1"/>
            <a:r>
              <a:rPr lang="en-US" altLang="en-US" smtClean="0"/>
              <a:t>Object-oriented programs</a:t>
            </a:r>
          </a:p>
          <a:p>
            <a:pPr lvl="3" eaLnBrk="1" hangingPunct="1"/>
            <a:r>
              <a:rPr lang="en-US" altLang="en-US" smtClean="0"/>
              <a:t>Easy to understand, correct and modify</a:t>
            </a:r>
          </a:p>
          <a:p>
            <a:pPr lvl="1" eaLnBrk="1" hangingPunct="1"/>
            <a:r>
              <a:rPr lang="en-US" altLang="en-US" smtClean="0"/>
              <a:t>Hybrid language</a:t>
            </a:r>
          </a:p>
          <a:p>
            <a:pPr lvl="2" eaLnBrk="1" hangingPunct="1"/>
            <a:r>
              <a:rPr lang="en-US" altLang="en-US" smtClean="0"/>
              <a:t>C-like style</a:t>
            </a:r>
          </a:p>
          <a:p>
            <a:pPr lvl="2" eaLnBrk="1" hangingPunct="1"/>
            <a:r>
              <a:rPr lang="en-US" altLang="en-US" smtClean="0"/>
              <a:t>Object-oriented style</a:t>
            </a:r>
          </a:p>
          <a:p>
            <a:pPr lvl="2" eaLnBrk="1" hangingPunct="1"/>
            <a:r>
              <a:rPr lang="en-US" altLang="en-US" smtClean="0"/>
              <a:t>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73268-33F9-4103-8FA0-197CDB558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1305D-3051-4DF8-81F1-7BB1DA3ABF7E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noProof="1" smtClean="0"/>
              <a:t>Confusing Equality (==) and Assignment (=) Operators</a:t>
            </a:r>
            <a:endParaRPr lang="en-US" altLang="en-US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if ( payCode == 4 )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   cout &lt;&lt; "You get a bonus!" &lt;&lt; endl;</a:t>
            </a:r>
          </a:p>
          <a:p>
            <a:pPr lvl="1" eaLnBrk="1" hangingPunct="1"/>
            <a:r>
              <a:rPr lang="en-US" altLang="en-US" smtClean="0"/>
              <a:t>If paycode is 4, bonus given</a:t>
            </a:r>
          </a:p>
          <a:p>
            <a:pPr lvl="2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mtClean="0"/>
              <a:t> was replaced with </a:t>
            </a:r>
            <a:r>
              <a:rPr lang="en-US" altLang="en-US" b="1" smtClean="0">
                <a:solidFill>
                  <a:srgbClr val="009999"/>
                </a:solidFill>
                <a:latin typeface="Courier New" panose="02070309020205020404" pitchFamily="49" charset="0"/>
              </a:rPr>
              <a:t>=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if ( payCode = 4 )</a:t>
            </a:r>
            <a:br>
              <a:rPr lang="en-US" altLang="en-US" b="1" smtClean="0">
                <a:latin typeface="Courier New" panose="02070309020205020404" pitchFamily="49" charset="0"/>
              </a:rPr>
            </a:br>
            <a:r>
              <a:rPr lang="en-US" altLang="en-US" b="1" smtClean="0">
                <a:latin typeface="Courier New" panose="02070309020205020404" pitchFamily="49" charset="0"/>
              </a:rPr>
              <a:t> cout &lt;&lt; "You get a bonus!" &lt;&lt; endl;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Paycode set to 4 (no matter what it was before)</a:t>
            </a:r>
          </a:p>
          <a:p>
            <a:pPr lvl="1" eaLnBrk="1" hangingPunct="1"/>
            <a:r>
              <a:rPr lang="en-US" altLang="en-US" smtClean="0"/>
              <a:t>Statement is true (since 4 is non-zero)</a:t>
            </a:r>
          </a:p>
          <a:p>
            <a:pPr lvl="1" eaLnBrk="1" hangingPunct="1"/>
            <a:r>
              <a:rPr lang="en-US" altLang="en-US" smtClean="0"/>
              <a:t>Bonus given in every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794F2-16D7-4739-8E37-739336239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B7852-0508-4EF9-8935-DC5C01B863E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Standard Library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programs</a:t>
            </a:r>
          </a:p>
          <a:p>
            <a:pPr lvl="1" eaLnBrk="1" hangingPunct="1"/>
            <a:r>
              <a:rPr lang="en-US" altLang="en-US" smtClean="0"/>
              <a:t>Built from pieces called classes and functions</a:t>
            </a:r>
          </a:p>
          <a:p>
            <a:pPr eaLnBrk="1" hangingPunct="1"/>
            <a:r>
              <a:rPr lang="en-US" altLang="en-US" smtClean="0"/>
              <a:t>C++ standard library</a:t>
            </a:r>
          </a:p>
          <a:p>
            <a:pPr lvl="1" eaLnBrk="1" hangingPunct="1"/>
            <a:r>
              <a:rPr lang="en-US" altLang="en-US" smtClean="0"/>
              <a:t>Rich collections of existing classes and functions</a:t>
            </a:r>
          </a:p>
          <a:p>
            <a:pPr eaLnBrk="1" hangingPunct="1"/>
            <a:r>
              <a:rPr lang="en-US" altLang="en-US" smtClean="0"/>
              <a:t>“Building block approach” to creating programs</a:t>
            </a:r>
          </a:p>
          <a:p>
            <a:pPr lvl="1" eaLnBrk="1" hangingPunct="1"/>
            <a:r>
              <a:rPr lang="en-US" altLang="en-US" smtClean="0"/>
              <a:t>“Software reuse”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8F70F-370F-4AAF-842D-100638B8D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66BF21-5A9D-407C-8765-3741AD411A2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Key Software Trend: Object Technology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Objects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Reusable software components that model real world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Meaningful software units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Date objects, time objects, paycheck objects, invoice objects, audio objects, video objects, file objects, record objects,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Any noun can be represented as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More understandable, better organized and easier to maintain than procedural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Favor modularity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Software reuse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3CBD9-19BB-45B7-9733-6B77AC1B7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CE4E1-74A0-4B1B-8F48-9DBBE183679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 of a Typical C++ Environment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systems</a:t>
            </a:r>
          </a:p>
          <a:p>
            <a:pPr lvl="1" eaLnBrk="1" hangingPunct="1"/>
            <a:r>
              <a:rPr lang="en-US" altLang="en-US" smtClean="0"/>
              <a:t>Program-development environment</a:t>
            </a:r>
          </a:p>
          <a:p>
            <a:pPr lvl="1" eaLnBrk="1" hangingPunct="1"/>
            <a:r>
              <a:rPr lang="en-US" altLang="en-US" smtClean="0"/>
              <a:t>Language</a:t>
            </a:r>
          </a:p>
          <a:p>
            <a:pPr lvl="1" eaLnBrk="1" hangingPunct="1"/>
            <a:r>
              <a:rPr lang="en-US" altLang="en-US" smtClean="0"/>
              <a:t>C++ Standard Library</a:t>
            </a:r>
          </a:p>
          <a:p>
            <a:pPr eaLnBrk="1" hangingPunct="1"/>
            <a:r>
              <a:rPr lang="en-US" altLang="en-US" smtClean="0"/>
              <a:t>C++ program names extensions</a:t>
            </a:r>
          </a:p>
          <a:p>
            <a:pPr lvl="1" eaLnBrk="1" hangingPunct="1"/>
            <a:r>
              <a:rPr lang="en-US" altLang="en-US" smtClean="0"/>
              <a:t>.cpp</a:t>
            </a:r>
          </a:p>
          <a:p>
            <a:pPr lvl="1" eaLnBrk="1" hangingPunct="1"/>
            <a:r>
              <a:rPr lang="en-US" altLang="en-US" smtClean="0"/>
              <a:t>.cxx</a:t>
            </a:r>
          </a:p>
          <a:p>
            <a:pPr lvl="1" eaLnBrk="1" hangingPunct="1"/>
            <a:r>
              <a:rPr lang="en-US" altLang="en-US" smtClean="0"/>
              <a:t>.cc</a:t>
            </a:r>
          </a:p>
          <a:p>
            <a:pPr lvl="1" eaLnBrk="1" hangingPunct="1"/>
            <a:r>
              <a:rPr lang="en-US" altLang="en-US" smtClean="0"/>
              <a:t>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4429</Words>
  <Application>Microsoft Office PowerPoint</Application>
  <PresentationFormat>On-screen Show (4:3)</PresentationFormat>
  <Paragraphs>946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Arial</vt:lpstr>
      <vt:lpstr>AvantGarde</vt:lpstr>
      <vt:lpstr>Courier</vt:lpstr>
      <vt:lpstr>Courier New</vt:lpstr>
      <vt:lpstr>Helvetica</vt:lpstr>
      <vt:lpstr>Mincho</vt:lpstr>
      <vt:lpstr>Symbol</vt:lpstr>
      <vt:lpstr>Tahoma</vt:lpstr>
      <vt:lpstr>Times</vt:lpstr>
      <vt:lpstr>Times New Roman</vt:lpstr>
      <vt:lpstr>Verdana</vt:lpstr>
      <vt:lpstr>ppt_template_07-25-2002</vt:lpstr>
      <vt:lpstr>Custom Design</vt:lpstr>
      <vt:lpstr>Document</vt:lpstr>
      <vt:lpstr> Introduction to C++ Programming</vt:lpstr>
      <vt:lpstr>Computer Languages</vt:lpstr>
      <vt:lpstr>Computer Languages</vt:lpstr>
      <vt:lpstr>Computer Languages</vt:lpstr>
      <vt:lpstr>History of C and C++</vt:lpstr>
      <vt:lpstr>History of C and C++</vt:lpstr>
      <vt:lpstr>C++ Standard Library</vt:lpstr>
      <vt:lpstr>The Key Software Trend: Object Technology</vt:lpstr>
      <vt:lpstr>Basics of a Typical C++ Environment</vt:lpstr>
      <vt:lpstr>Basics of a Typical C++ Environment</vt:lpstr>
      <vt:lpstr>Basics of a Typical C++ Environment</vt:lpstr>
      <vt:lpstr>A Simple Program: Printing a Line of Text</vt:lpstr>
      <vt:lpstr>fig01_02.cpp (1 of 1)  fig01_02.cpp output (1 of 1)  </vt:lpstr>
      <vt:lpstr>A Simple Program: Printing a Line of Text</vt:lpstr>
      <vt:lpstr>A Simple Program: Printing a Line of Text</vt:lpstr>
      <vt:lpstr>Another Simple Program: Adding Two Integers </vt:lpstr>
      <vt:lpstr>Another Simple Program: Adding Two Integers</vt:lpstr>
      <vt:lpstr>fig01_06.cpp (1 of 1)  </vt:lpstr>
      <vt:lpstr>Memory Concepts</vt:lpstr>
      <vt:lpstr>Arithmetic</vt:lpstr>
      <vt:lpstr>Decision Making: Equality and Relational Operators</vt:lpstr>
      <vt:lpstr>Decision Making: Equality and Relational Operators</vt:lpstr>
      <vt:lpstr>fig01_14.cpp (1 of 2)  </vt:lpstr>
      <vt:lpstr>fig01_14.cpp (2 of 2)  fig01_14.cpp output (1 of 2)  </vt:lpstr>
      <vt:lpstr>Pseudocode </vt:lpstr>
      <vt:lpstr>Control Structures</vt:lpstr>
      <vt:lpstr>Keywords</vt:lpstr>
      <vt:lpstr>Control Structures</vt:lpstr>
      <vt:lpstr>if Selection Structure</vt:lpstr>
      <vt:lpstr>if Selection Structure</vt:lpstr>
      <vt:lpstr>if Selection Structure</vt:lpstr>
      <vt:lpstr>if/else Selection Structure</vt:lpstr>
      <vt:lpstr>if/else Selection Structure</vt:lpstr>
      <vt:lpstr>if/else Selection Structure</vt:lpstr>
      <vt:lpstr>if/else Selection Structure</vt:lpstr>
      <vt:lpstr>if/else Selection Structure</vt:lpstr>
      <vt:lpstr>while Repetition Structure</vt:lpstr>
      <vt:lpstr>while Repetition Structure</vt:lpstr>
      <vt:lpstr>Counter-Controlled Repetition</vt:lpstr>
      <vt:lpstr>fig02_07.cpp (1 of 2)  </vt:lpstr>
      <vt:lpstr>fig02_07.cpp (2 of 2)  fig02_07.cpp output (1 of 1)  </vt:lpstr>
      <vt:lpstr>Sentinel-Controlled Repetition</vt:lpstr>
      <vt:lpstr>fig02_09.cpp (1 of 3)  </vt:lpstr>
      <vt:lpstr>fig02_09.cpp (2 of 3)  </vt:lpstr>
      <vt:lpstr>fig02_09.cpp (3 of 3)  fig02_09.cpp output (1 of 1)  </vt:lpstr>
      <vt:lpstr>switch Multiple-Selection Structure</vt:lpstr>
      <vt:lpstr>switch Multiple-Selection Structure</vt:lpstr>
      <vt:lpstr>switch Multiple-Selection Structure</vt:lpstr>
      <vt:lpstr>fig02_22.cpp (1 of 4)  </vt:lpstr>
      <vt:lpstr>fig02_22.cpp (2 of 4)  </vt:lpstr>
      <vt:lpstr>fig02_22.cpp (3 of 4)  </vt:lpstr>
      <vt:lpstr>fig02_22.cpp (4 of 4)  </vt:lpstr>
      <vt:lpstr>do/while Repetition Structure</vt:lpstr>
      <vt:lpstr>fig02_24.cpp (1 of 1)  fig02_24.cpp output (1 of 1)  </vt:lpstr>
      <vt:lpstr>break and continue Statements</vt:lpstr>
      <vt:lpstr>fig02_26.cpp (1 of 2)  </vt:lpstr>
      <vt:lpstr>Logical Operators</vt:lpstr>
      <vt:lpstr>Logical Operators</vt:lpstr>
      <vt:lpstr>Confusing Equality (==) and Assignment (=) Operators</vt:lpstr>
      <vt:lpstr>Confusing Equality (==) and Assignment (=)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 to Computers and C++ Programming</dc:title>
  <dc:creator>Bates, Andrew</dc:creator>
  <cp:lastModifiedBy>Flavin, Thomas</cp:lastModifiedBy>
  <cp:revision>172</cp:revision>
  <dcterms:created xsi:type="dcterms:W3CDTF">2002-07-31T20:42:50Z</dcterms:created>
  <dcterms:modified xsi:type="dcterms:W3CDTF">2017-11-08T23:33:34Z</dcterms:modified>
</cp:coreProperties>
</file>