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2"/>
    <p:restoredTop sz="94666"/>
  </p:normalViewPr>
  <p:slideViewPr>
    <p:cSldViewPr snapToGrid="0">
      <p:cViewPr varScale="1">
        <p:scale>
          <a:sx n="136" d="100"/>
          <a:sy n="136" d="100"/>
        </p:scale>
        <p:origin x="2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924222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907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570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4051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339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23908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1521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595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16536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50865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74750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30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3153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015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613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0896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4025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82579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533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17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019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Palatino Linotype"/>
              <a:buNone/>
              <a:defRPr sz="3000">
                <a:solidFill>
                  <a:schemeClr val="dk1"/>
                </a:solidFill>
                <a:latin typeface="Palatino Linotype"/>
                <a:ea typeface="Palatino Linotype"/>
                <a:cs typeface="Palatino Linotype"/>
                <a:sym typeface="Palatino Linotype"/>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Palatino Linotype"/>
              <a:buChar char="●"/>
              <a:defRPr sz="1800">
                <a:solidFill>
                  <a:schemeClr val="dk1"/>
                </a:solidFill>
                <a:latin typeface="Palatino Linotype"/>
                <a:ea typeface="Palatino Linotype"/>
                <a:cs typeface="Palatino Linotype"/>
                <a:sym typeface="Palatino Linotype"/>
              </a:defRPr>
            </a:lvl1pPr>
            <a:lvl2pPr marL="914400" lvl="1"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2pPr>
            <a:lvl3pPr marL="1371600" lvl="2"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3pPr>
            <a:lvl4pPr marL="1828800" lvl="3"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4pPr>
            <a:lvl5pPr marL="2286000" lvl="4"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5pPr>
            <a:lvl6pPr marL="2743200" lvl="5"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6pPr>
            <a:lvl7pPr marL="3200400" lvl="6"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7pPr>
            <a:lvl8pPr marL="3657600" lvl="7" indent="-317500">
              <a:lnSpc>
                <a:spcPct val="115000"/>
              </a:lnSpc>
              <a:spcBef>
                <a:spcPts val="1600"/>
              </a:spcBef>
              <a:spcAft>
                <a:spcPts val="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8pPr>
            <a:lvl9pPr marL="4114800" lvl="8" indent="-317500">
              <a:lnSpc>
                <a:spcPct val="115000"/>
              </a:lnSpc>
              <a:spcBef>
                <a:spcPts val="1600"/>
              </a:spcBef>
              <a:spcAft>
                <a:spcPts val="1600"/>
              </a:spcAft>
              <a:buClr>
                <a:schemeClr val="dk1"/>
              </a:buClr>
              <a:buSzPts val="1400"/>
              <a:buFont typeface="Palatino Linotype"/>
              <a:buChar char="■"/>
              <a:defRPr>
                <a:solidFill>
                  <a:schemeClr val="dk1"/>
                </a:solidFill>
                <a:latin typeface="Palatino Linotype"/>
                <a:ea typeface="Palatino Linotype"/>
                <a:cs typeface="Palatino Linotype"/>
                <a:sym typeface="Palatino Linotype"/>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mailto:shaocong.dong@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538925"/>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Introduction to </a:t>
            </a:r>
            <a:endParaRPr dirty="0"/>
          </a:p>
          <a:p>
            <a:pPr marL="0" lvl="0" indent="0">
              <a:spcBef>
                <a:spcPts val="0"/>
              </a:spcBef>
              <a:spcAft>
                <a:spcPts val="0"/>
              </a:spcAft>
              <a:buNone/>
            </a:pPr>
            <a:r>
              <a:rPr lang="en" dirty="0"/>
              <a:t>Market microstructure and Hawkes process</a:t>
            </a:r>
            <a:endParaRPr dirty="0"/>
          </a:p>
        </p:txBody>
      </p:sp>
      <p:sp>
        <p:nvSpPr>
          <p:cNvPr id="60" name="Shape 60"/>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Dong </a:t>
            </a:r>
            <a:r>
              <a:rPr lang="en" dirty="0" err="1"/>
              <a:t>Shaocong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I think this is what’s going to happen because…</a:t>
            </a:r>
            <a:endParaRPr sz="1800" b="1"/>
          </a:p>
          <a:p>
            <a:pPr marL="0" lvl="0" indent="0" rtl="0">
              <a:spcBef>
                <a:spcPts val="1600"/>
              </a:spcBef>
              <a:spcAft>
                <a:spcPts val="16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27" name="Shape 1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Variables that may affect the outcome...</a:t>
            </a:r>
            <a:endParaRPr sz="1800" b="1"/>
          </a:p>
          <a:p>
            <a:pPr marL="457200" lvl="0" indent="-330200" rtl="0">
              <a:spcBef>
                <a:spcPts val="1600"/>
              </a:spcBef>
              <a:spcAft>
                <a:spcPts val="0"/>
              </a:spcAft>
              <a:buSzPts val="1600"/>
              <a:buChar char="●"/>
            </a:pPr>
            <a:r>
              <a:rPr lang="en" sz="1600"/>
              <a:t>Lorem ipsum dolor sit amet, consectetur adipiscing elit</a:t>
            </a:r>
            <a:endParaRPr sz="1600"/>
          </a:p>
          <a:p>
            <a:pPr marL="457200" lvl="0" indent="-330200" rtl="0">
              <a:spcBef>
                <a:spcPts val="0"/>
              </a:spcBef>
              <a:spcAft>
                <a:spcPts val="0"/>
              </a:spcAft>
              <a:buSzPts val="1600"/>
              <a:buChar char="●"/>
            </a:pPr>
            <a:r>
              <a:rPr lang="en" sz="1600"/>
              <a:t>Sed do eiusmod tempor incididunt ut labore et dolore magna aliqua</a:t>
            </a:r>
            <a:endParaRPr sz="1600"/>
          </a:p>
        </p:txBody>
      </p:sp>
      <p:sp>
        <p:nvSpPr>
          <p:cNvPr id="128" name="Shape 1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trading process</a:t>
            </a:r>
            <a:endParaRPr/>
          </a:p>
        </p:txBody>
      </p:sp>
      <p:pic>
        <p:nvPicPr>
          <p:cNvPr id="129" name="Shape 129"/>
          <p:cNvPicPr preferRelativeResize="0"/>
          <p:nvPr/>
        </p:nvPicPr>
        <p:blipFill>
          <a:blip r:embed="rId3">
            <a:alphaModFix/>
          </a:blip>
          <a:stretch>
            <a:fillRect/>
          </a:stretch>
        </p:blipFill>
        <p:spPr>
          <a:xfrm>
            <a:off x="0" y="1312091"/>
            <a:ext cx="9143999" cy="2976517"/>
          </a:xfrm>
          <a:prstGeom prst="rect">
            <a:avLst/>
          </a:prstGeom>
          <a:noFill/>
          <a:ln>
            <a:noFill/>
          </a:ln>
        </p:spPr>
      </p:pic>
      <p:sp>
        <p:nvSpPr>
          <p:cNvPr id="130" name="Shape 130"/>
          <p:cNvSpPr txBox="1"/>
          <p:nvPr/>
        </p:nvSpPr>
        <p:spPr>
          <a:xfrm>
            <a:off x="4139675" y="3156975"/>
            <a:ext cx="58149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highlight>
                  <a:srgbClr val="FFF5AA"/>
                </a:highlight>
                <a:latin typeface="Open Sans"/>
                <a:ea typeface="Open Sans"/>
                <a:cs typeface="Open Sans"/>
                <a:sym typeface="Open Sans"/>
              </a:rPr>
              <a:t>QuantInsti (2018). </a:t>
            </a:r>
            <a:r>
              <a:rPr lang="en" sz="1000" i="1">
                <a:solidFill>
                  <a:srgbClr val="666666"/>
                </a:solidFill>
                <a:highlight>
                  <a:srgbClr val="FFF5AA"/>
                </a:highlight>
                <a:latin typeface="Open Sans"/>
                <a:ea typeface="Open Sans"/>
                <a:cs typeface="Open Sans"/>
                <a:sym typeface="Open Sans"/>
              </a:rPr>
              <a:t>trading process flow</a:t>
            </a:r>
            <a:r>
              <a:rPr lang="en" sz="1000">
                <a:solidFill>
                  <a:srgbClr val="666666"/>
                </a:solidFill>
                <a:highlight>
                  <a:srgbClr val="FFF5AA"/>
                </a:highlight>
                <a:latin typeface="Open Sans"/>
                <a:ea typeface="Open Sans"/>
                <a:cs typeface="Open Sans"/>
                <a:sym typeface="Open Sans"/>
              </a:rPr>
              <a:t>. [image] Available at: https://www.quantinsti.com/blog/market-microstructure/ [Accessed 14 Jul. 2018].</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t>Financial market where all buyers and sellers display </a:t>
            </a:r>
            <a:endParaRPr sz="1600"/>
          </a:p>
          <a:p>
            <a:pPr marL="457200" lvl="0" indent="-330200" rtl="0">
              <a:spcBef>
                <a:spcPts val="1600"/>
              </a:spcBef>
              <a:spcAft>
                <a:spcPts val="0"/>
              </a:spcAft>
              <a:buSzPts val="1600"/>
              <a:buAutoNum type="arabicPeriod"/>
            </a:pPr>
            <a:r>
              <a:rPr lang="en" sz="1600"/>
              <a:t>the prices at which they wish to buy or sell a particular security</a:t>
            </a:r>
            <a:endParaRPr sz="1600"/>
          </a:p>
          <a:p>
            <a:pPr marL="457200" lvl="0" indent="-330200" rtl="0">
              <a:spcBef>
                <a:spcPts val="0"/>
              </a:spcBef>
              <a:spcAft>
                <a:spcPts val="0"/>
              </a:spcAft>
              <a:buSzPts val="1600"/>
              <a:buAutoNum type="arabicPeriod"/>
            </a:pPr>
            <a:r>
              <a:rPr lang="en" sz="1600"/>
              <a:t>the amounts of the security desired to be bought or sold.</a:t>
            </a:r>
            <a:endParaRPr sz="1600"/>
          </a:p>
        </p:txBody>
      </p:sp>
      <p:sp>
        <p:nvSpPr>
          <p:cNvPr id="136" name="Shape 136"/>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Limit orders</a:t>
            </a:r>
            <a:endParaRPr sz="1800" b="1"/>
          </a:p>
          <a:p>
            <a:pPr marL="457200" lvl="0" indent="-330200" rtl="0">
              <a:spcBef>
                <a:spcPts val="1600"/>
              </a:spcBef>
              <a:spcAft>
                <a:spcPts val="0"/>
              </a:spcAft>
              <a:buSzPts val="1600"/>
              <a:buChar char="●"/>
            </a:pPr>
            <a:r>
              <a:rPr lang="en" sz="1600"/>
              <a:t>a maximum purchase price for your buy order</a:t>
            </a:r>
            <a:endParaRPr sz="1600"/>
          </a:p>
          <a:p>
            <a:pPr marL="0" lvl="0" indent="0" rtl="0">
              <a:spcBef>
                <a:spcPts val="1600"/>
              </a:spcBef>
              <a:spcAft>
                <a:spcPts val="0"/>
              </a:spcAft>
              <a:buNone/>
            </a:pPr>
            <a:r>
              <a:rPr lang="en" sz="1600" b="1" i="1"/>
              <a:t>                                 or</a:t>
            </a:r>
            <a:endParaRPr sz="1600" b="1" i="1"/>
          </a:p>
          <a:p>
            <a:pPr marL="457200" lvl="0" indent="-330200" rtl="0">
              <a:spcBef>
                <a:spcPts val="1600"/>
              </a:spcBef>
              <a:spcAft>
                <a:spcPts val="0"/>
              </a:spcAft>
              <a:buSzPts val="1600"/>
              <a:buChar char="●"/>
            </a:pPr>
            <a:r>
              <a:rPr lang="en" sz="1600"/>
              <a:t>a minimum sale price for your sell orders</a:t>
            </a:r>
            <a:endParaRPr sz="1600"/>
          </a:p>
        </p:txBody>
      </p:sp>
      <p:sp>
        <p:nvSpPr>
          <p:cNvPr id="137" name="Shape 1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Order-driven market</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311700" y="105822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Auction market</a:t>
            </a:r>
            <a:endParaRPr sz="1800" b="1"/>
          </a:p>
          <a:p>
            <a:pPr marL="457200" lvl="0" indent="-330200" rtl="0">
              <a:spcBef>
                <a:spcPts val="1600"/>
              </a:spcBef>
              <a:spcAft>
                <a:spcPts val="0"/>
              </a:spcAft>
              <a:buSzPts val="1600"/>
              <a:buChar char="●"/>
            </a:pPr>
            <a:r>
              <a:rPr lang="en" sz="1600"/>
              <a:t>Buyers sellers bid concurrently</a:t>
            </a:r>
            <a:endParaRPr sz="1600"/>
          </a:p>
          <a:p>
            <a:pPr marL="457200" lvl="0" indent="-330200" rtl="0">
              <a:spcBef>
                <a:spcPts val="0"/>
              </a:spcBef>
              <a:spcAft>
                <a:spcPts val="0"/>
              </a:spcAft>
              <a:buSzPts val="1600"/>
              <a:buChar char="●"/>
            </a:pPr>
            <a:r>
              <a:rPr lang="en" sz="1600"/>
              <a:t>Matching bids and offers are then paired together, and the orders are executed.</a:t>
            </a:r>
            <a:endParaRPr sz="1600"/>
          </a:p>
          <a:p>
            <a:pPr marL="457200" lvl="0" indent="-330200" rtl="0">
              <a:spcBef>
                <a:spcPts val="0"/>
              </a:spcBef>
              <a:spcAft>
                <a:spcPts val="0"/>
              </a:spcAft>
              <a:buSzPts val="1600"/>
              <a:buChar char="●"/>
            </a:pPr>
            <a:r>
              <a:rPr lang="en" sz="1600"/>
              <a:t>Example: New York Stock Exchange</a:t>
            </a:r>
            <a:endParaRPr sz="1600"/>
          </a:p>
        </p:txBody>
      </p:sp>
      <p:sp>
        <p:nvSpPr>
          <p:cNvPr id="143" name="Shape 143"/>
          <p:cNvSpPr txBox="1">
            <a:spLocks noGrp="1"/>
          </p:cNvSpPr>
          <p:nvPr>
            <p:ph type="body" idx="2"/>
          </p:nvPr>
        </p:nvSpPr>
        <p:spPr>
          <a:xfrm>
            <a:off x="4832400" y="59182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Limit order books</a:t>
            </a:r>
            <a:endParaRPr sz="1800" b="1"/>
          </a:p>
          <a:p>
            <a:pPr marL="457200" lvl="0" indent="-330200" rtl="0">
              <a:spcBef>
                <a:spcPts val="1600"/>
              </a:spcBef>
              <a:spcAft>
                <a:spcPts val="0"/>
              </a:spcAft>
              <a:buSzPts val="1600"/>
              <a:buChar char="●"/>
            </a:pPr>
            <a:r>
              <a:rPr lang="en" sz="1600"/>
              <a:t>Record of current bid &amp; ask orders</a:t>
            </a:r>
            <a:endParaRPr sz="1600"/>
          </a:p>
          <a:p>
            <a:pPr marL="457200" lvl="0" indent="-330200" rtl="0">
              <a:spcBef>
                <a:spcPts val="0"/>
              </a:spcBef>
              <a:spcAft>
                <a:spcPts val="0"/>
              </a:spcAft>
              <a:buSzPts val="1600"/>
              <a:buChar char="●"/>
            </a:pPr>
            <a:r>
              <a:rPr lang="en" sz="1600"/>
              <a:t>Mostly automated nowadays</a:t>
            </a:r>
            <a:endParaRPr sz="1600"/>
          </a:p>
          <a:p>
            <a:pPr marL="457200" lvl="0" indent="-330200" rtl="0">
              <a:spcBef>
                <a:spcPts val="0"/>
              </a:spcBef>
              <a:spcAft>
                <a:spcPts val="0"/>
              </a:spcAft>
              <a:buSzPts val="1600"/>
              <a:buChar char="●"/>
            </a:pPr>
            <a:r>
              <a:rPr lang="en" sz="1600"/>
              <a:t>Execution at or better than the given limit price</a:t>
            </a:r>
            <a:endParaRPr sz="1600"/>
          </a:p>
        </p:txBody>
      </p:sp>
      <p:sp>
        <p:nvSpPr>
          <p:cNvPr id="144" name="Shape 1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Market design</a:t>
            </a:r>
            <a:endParaRPr/>
          </a:p>
        </p:txBody>
      </p:sp>
      <p:sp>
        <p:nvSpPr>
          <p:cNvPr id="145" name="Shape 145"/>
          <p:cNvSpPr txBox="1">
            <a:spLocks noGrp="1"/>
          </p:cNvSpPr>
          <p:nvPr>
            <p:ph type="body" idx="2"/>
          </p:nvPr>
        </p:nvSpPr>
        <p:spPr>
          <a:xfrm>
            <a:off x="311700" y="3052900"/>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Dealer market</a:t>
            </a:r>
            <a:endParaRPr sz="1800" b="1"/>
          </a:p>
          <a:p>
            <a:pPr marL="457200" lvl="0" indent="-330200" rtl="0">
              <a:spcBef>
                <a:spcPts val="1600"/>
              </a:spcBef>
              <a:spcAft>
                <a:spcPts val="0"/>
              </a:spcAft>
              <a:buSzPts val="1600"/>
              <a:buChar char="●"/>
            </a:pPr>
            <a:r>
              <a:rPr lang="en" sz="1600"/>
              <a:t>Dealers - “market makers”</a:t>
            </a:r>
            <a:endParaRPr sz="1600"/>
          </a:p>
          <a:p>
            <a:pPr marL="457200" lvl="0" indent="-330200" rtl="0">
              <a:spcBef>
                <a:spcPts val="0"/>
              </a:spcBef>
              <a:spcAft>
                <a:spcPts val="0"/>
              </a:spcAft>
              <a:buSzPts val="1600"/>
              <a:buChar char="●"/>
            </a:pPr>
            <a:r>
              <a:rPr lang="en" sz="1600"/>
              <a:t>Dealers post buy / sell prices</a:t>
            </a:r>
            <a:endParaRPr sz="1600"/>
          </a:p>
          <a:p>
            <a:pPr marL="457200" lvl="0" indent="-330200" rtl="0">
              <a:spcBef>
                <a:spcPts val="0"/>
              </a:spcBef>
              <a:spcAft>
                <a:spcPts val="0"/>
              </a:spcAft>
              <a:buSzPts val="1600"/>
              <a:buChar char="●"/>
            </a:pPr>
            <a:r>
              <a:rPr lang="en" sz="1600"/>
              <a:t>Example: Nasdaq Stock Exchange</a:t>
            </a:r>
            <a:endParaRPr sz="1600"/>
          </a:p>
        </p:txBody>
      </p:sp>
      <p:pic>
        <p:nvPicPr>
          <p:cNvPr id="146" name="Shape 146"/>
          <p:cNvPicPr preferRelativeResize="0"/>
          <p:nvPr/>
        </p:nvPicPr>
        <p:blipFill>
          <a:blip r:embed="rId3">
            <a:alphaModFix/>
          </a:blip>
          <a:stretch>
            <a:fillRect/>
          </a:stretch>
        </p:blipFill>
        <p:spPr>
          <a:xfrm>
            <a:off x="4915600" y="2422899"/>
            <a:ext cx="3833501" cy="2032526"/>
          </a:xfrm>
          <a:prstGeom prst="rect">
            <a:avLst/>
          </a:prstGeom>
          <a:noFill/>
          <a:ln>
            <a:noFill/>
          </a:ln>
        </p:spPr>
      </p:pic>
      <p:sp>
        <p:nvSpPr>
          <p:cNvPr id="147" name="Shape 147"/>
          <p:cNvSpPr txBox="1"/>
          <p:nvPr/>
        </p:nvSpPr>
        <p:spPr>
          <a:xfrm>
            <a:off x="5908500" y="4213600"/>
            <a:ext cx="3000000" cy="1228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highlight>
                  <a:srgbClr val="FFF5AA"/>
                </a:highlight>
                <a:latin typeface="Open Sans"/>
                <a:ea typeface="Open Sans"/>
                <a:cs typeface="Open Sans"/>
                <a:sym typeface="Open Sans"/>
              </a:rPr>
              <a:t>Bookmap (2018). </a:t>
            </a:r>
            <a:r>
              <a:rPr lang="en" sz="1000" i="1">
                <a:solidFill>
                  <a:srgbClr val="666666"/>
                </a:solidFill>
                <a:highlight>
                  <a:srgbClr val="FFF5AA"/>
                </a:highlight>
                <a:latin typeface="Open Sans"/>
                <a:ea typeface="Open Sans"/>
                <a:cs typeface="Open Sans"/>
                <a:sym typeface="Open Sans"/>
              </a:rPr>
              <a:t>BOOKMAP COMPONENTS AND FUNCTIONALITIES</a:t>
            </a:r>
            <a:r>
              <a:rPr lang="en" sz="1000">
                <a:solidFill>
                  <a:srgbClr val="666666"/>
                </a:solidFill>
                <a:highlight>
                  <a:srgbClr val="FFF5AA"/>
                </a:highlight>
                <a:latin typeface="Open Sans"/>
                <a:ea typeface="Open Sans"/>
                <a:cs typeface="Open Sans"/>
                <a:sym typeface="Open Sans"/>
              </a:rPr>
              <a:t>. [image] Available at: https://bookmap.com/portal-br/ [Accessed 15 Jul. 2018].</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Transaction costs</a:t>
            </a:r>
            <a:endParaRPr sz="1800" b="1"/>
          </a:p>
          <a:p>
            <a:pPr marL="457200" lvl="0" indent="-330200" rtl="0">
              <a:spcBef>
                <a:spcPts val="1600"/>
              </a:spcBef>
              <a:spcAft>
                <a:spcPts val="0"/>
              </a:spcAft>
              <a:buSzPts val="1600"/>
              <a:buChar char="●"/>
            </a:pPr>
            <a:r>
              <a:rPr lang="en" sz="1600"/>
              <a:t>Expenses incurred when buying or selling a good or service</a:t>
            </a:r>
            <a:endParaRPr sz="1600"/>
          </a:p>
          <a:p>
            <a:pPr marL="457200" lvl="0" indent="-330200" rtl="0">
              <a:spcBef>
                <a:spcPts val="0"/>
              </a:spcBef>
              <a:spcAft>
                <a:spcPts val="0"/>
              </a:spcAft>
              <a:buSzPts val="1600"/>
              <a:buChar char="●"/>
            </a:pPr>
            <a:r>
              <a:rPr lang="en" sz="1600"/>
              <a:t>Include brokers' commissions and spreads</a:t>
            </a:r>
            <a:endParaRPr sz="1600"/>
          </a:p>
          <a:p>
            <a:pPr marL="457200" lvl="0" indent="-330200" rtl="0">
              <a:spcBef>
                <a:spcPts val="0"/>
              </a:spcBef>
              <a:spcAft>
                <a:spcPts val="0"/>
              </a:spcAft>
              <a:buSzPts val="1600"/>
              <a:buChar char="●"/>
            </a:pPr>
            <a:r>
              <a:rPr lang="en" sz="1600"/>
              <a:t>Payments that banks and brokers receive for their roles</a:t>
            </a:r>
            <a:endParaRPr sz="1600"/>
          </a:p>
        </p:txBody>
      </p:sp>
      <p:sp>
        <p:nvSpPr>
          <p:cNvPr id="153" name="Shape 153"/>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Trading halt</a:t>
            </a:r>
            <a:endParaRPr sz="1800" b="1"/>
          </a:p>
          <a:p>
            <a:pPr marL="457200" lvl="0" indent="-330200" rtl="0">
              <a:spcBef>
                <a:spcPts val="1600"/>
              </a:spcBef>
              <a:spcAft>
                <a:spcPts val="0"/>
              </a:spcAft>
              <a:buSzPts val="1600"/>
              <a:buChar char="●"/>
            </a:pPr>
            <a:r>
              <a:rPr lang="en" sz="1600"/>
              <a:t>Temporary suspension in the trading of a particular security</a:t>
            </a:r>
            <a:endParaRPr sz="1600"/>
          </a:p>
          <a:p>
            <a:pPr marL="457200" lvl="0" indent="-330200" rtl="0">
              <a:spcBef>
                <a:spcPts val="0"/>
              </a:spcBef>
              <a:spcAft>
                <a:spcPts val="0"/>
              </a:spcAft>
              <a:buSzPts val="1600"/>
              <a:buChar char="●"/>
            </a:pPr>
            <a:r>
              <a:rPr lang="en" sz="1600"/>
              <a:t>Imposed for news anticipation or regulatory reasons</a:t>
            </a:r>
            <a:endParaRPr sz="1600"/>
          </a:p>
        </p:txBody>
      </p:sp>
      <p:sp>
        <p:nvSpPr>
          <p:cNvPr id="154" name="Shape 1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Market performance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Market efficiency</a:t>
            </a:r>
            <a:endParaRPr/>
          </a:p>
        </p:txBody>
      </p:sp>
      <p:sp>
        <p:nvSpPr>
          <p:cNvPr id="160" name="Shape 160"/>
          <p:cNvSpPr txBox="1">
            <a:spLocks noGrp="1"/>
          </p:cNvSpPr>
          <p:nvPr>
            <p:ph type="body" idx="1"/>
          </p:nvPr>
        </p:nvSpPr>
        <p:spPr>
          <a:xfrm>
            <a:off x="464100" y="1476475"/>
            <a:ext cx="3999900" cy="78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Why do people trade?</a:t>
            </a:r>
            <a:br>
              <a:rPr lang="en" sz="1800" b="1"/>
            </a:br>
            <a:r>
              <a:rPr lang="en" sz="1800" b="1"/>
              <a:t/>
            </a:r>
            <a:br>
              <a:rPr lang="en" sz="1800" b="1"/>
            </a:br>
            <a:endParaRPr sz="1600"/>
          </a:p>
        </p:txBody>
      </p:sp>
      <p:sp>
        <p:nvSpPr>
          <p:cNvPr id="161" name="Shape 161"/>
          <p:cNvSpPr txBox="1">
            <a:spLocks noGrp="1"/>
          </p:cNvSpPr>
          <p:nvPr>
            <p:ph type="body" idx="1"/>
          </p:nvPr>
        </p:nvSpPr>
        <p:spPr>
          <a:xfrm>
            <a:off x="464100" y="3152875"/>
            <a:ext cx="3999900" cy="78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Is insider trading bad?</a:t>
            </a:r>
            <a:endParaRPr sz="1600"/>
          </a:p>
        </p:txBody>
      </p:sp>
      <p:sp>
        <p:nvSpPr>
          <p:cNvPr id="162" name="Shape 162"/>
          <p:cNvSpPr/>
          <p:nvPr/>
        </p:nvSpPr>
        <p:spPr>
          <a:xfrm>
            <a:off x="4311600" y="838650"/>
            <a:ext cx="2426700" cy="18093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rtl="0">
              <a:spcBef>
                <a:spcPts val="0"/>
              </a:spcBef>
              <a:spcAft>
                <a:spcPts val="0"/>
              </a:spcAft>
              <a:buClr>
                <a:srgbClr val="F3F3F3"/>
              </a:buClr>
              <a:buSzPts val="1400"/>
              <a:buAutoNum type="arabicPeriod"/>
            </a:pPr>
            <a:r>
              <a:rPr lang="en">
                <a:solidFill>
                  <a:srgbClr val="F3F3F3"/>
                </a:solidFill>
              </a:rPr>
              <a:t>Save money</a:t>
            </a:r>
            <a:endParaRPr>
              <a:solidFill>
                <a:srgbClr val="F3F3F3"/>
              </a:solidFill>
            </a:endParaRPr>
          </a:p>
          <a:p>
            <a:pPr marL="457200" lvl="0" indent="-317500" rtl="0">
              <a:spcBef>
                <a:spcPts val="0"/>
              </a:spcBef>
              <a:spcAft>
                <a:spcPts val="0"/>
              </a:spcAft>
              <a:buClr>
                <a:srgbClr val="F3F3F3"/>
              </a:buClr>
              <a:buSzPts val="1400"/>
              <a:buAutoNum type="arabicPeriod"/>
            </a:pPr>
            <a:r>
              <a:rPr lang="en">
                <a:solidFill>
                  <a:srgbClr val="F3F3F3"/>
                </a:solidFill>
              </a:rPr>
              <a:t>Manage risk</a:t>
            </a:r>
            <a:endParaRPr>
              <a:solidFill>
                <a:srgbClr val="F3F3F3"/>
              </a:solidFill>
            </a:endParaRPr>
          </a:p>
          <a:p>
            <a:pPr marL="457200" lvl="0" indent="-317500" rtl="0">
              <a:spcBef>
                <a:spcPts val="0"/>
              </a:spcBef>
              <a:spcAft>
                <a:spcPts val="0"/>
              </a:spcAft>
              <a:buClr>
                <a:srgbClr val="F3F3F3"/>
              </a:buClr>
              <a:buSzPts val="1400"/>
              <a:buAutoNum type="arabicPeriod"/>
            </a:pPr>
            <a:r>
              <a:rPr lang="en">
                <a:solidFill>
                  <a:srgbClr val="F3F3F3"/>
                </a:solidFill>
              </a:rPr>
              <a:t>Speculation</a:t>
            </a:r>
            <a:endParaRPr>
              <a:solidFill>
                <a:srgbClr val="F3F3F3"/>
              </a:solidFill>
            </a:endParaRPr>
          </a:p>
          <a:p>
            <a:pPr marL="457200" lvl="0" indent="-317500">
              <a:spcBef>
                <a:spcPts val="0"/>
              </a:spcBef>
              <a:spcAft>
                <a:spcPts val="0"/>
              </a:spcAft>
              <a:buClr>
                <a:srgbClr val="F3F3F3"/>
              </a:buClr>
              <a:buSzPts val="1400"/>
              <a:buAutoNum type="arabicPeriod"/>
            </a:pPr>
            <a:r>
              <a:rPr lang="en">
                <a:solidFill>
                  <a:srgbClr val="F3F3F3"/>
                </a:solidFill>
              </a:rPr>
              <a:t>Fun</a:t>
            </a:r>
            <a:endParaRPr>
              <a:solidFill>
                <a:srgbClr val="F3F3F3"/>
              </a:solidFill>
            </a:endParaRPr>
          </a:p>
        </p:txBody>
      </p:sp>
      <p:cxnSp>
        <p:nvCxnSpPr>
          <p:cNvPr id="163" name="Shape 163"/>
          <p:cNvCxnSpPr/>
          <p:nvPr/>
        </p:nvCxnSpPr>
        <p:spPr>
          <a:xfrm>
            <a:off x="1244575" y="3554275"/>
            <a:ext cx="1601100" cy="10800"/>
          </a:xfrm>
          <a:prstGeom prst="straightConnector1">
            <a:avLst/>
          </a:prstGeom>
          <a:noFill/>
          <a:ln w="38100" cap="flat" cmpd="sng">
            <a:solidFill>
              <a:schemeClr val="dk2"/>
            </a:solidFill>
            <a:prstDash val="solid"/>
            <a:round/>
            <a:headEnd type="none" w="med" len="med"/>
            <a:tailEnd type="none" w="med" len="med"/>
          </a:ln>
        </p:spPr>
      </p:cxnSp>
      <p:sp>
        <p:nvSpPr>
          <p:cNvPr id="164" name="Shape 164"/>
          <p:cNvSpPr/>
          <p:nvPr/>
        </p:nvSpPr>
        <p:spPr>
          <a:xfrm>
            <a:off x="2620075" y="3747550"/>
            <a:ext cx="2491200" cy="6132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txBox="1"/>
          <p:nvPr/>
        </p:nvSpPr>
        <p:spPr>
          <a:xfrm>
            <a:off x="5046850" y="2143500"/>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a:solidFill>
                  <a:srgbClr val="333333"/>
                </a:solidFill>
                <a:latin typeface="Palatino Linotype"/>
                <a:ea typeface="Palatino Linotype"/>
                <a:cs typeface="Palatino Linotype"/>
                <a:sym typeface="Palatino Linotype"/>
              </a:rPr>
              <a:t>It transfers wealth from shareholders to company insiders</a:t>
            </a:r>
            <a:endParaRPr sz="18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Hawkes Process</a:t>
            </a:r>
            <a:endParaRPr/>
          </a:p>
        </p:txBody>
      </p:sp>
      <p:sp>
        <p:nvSpPr>
          <p:cNvPr id="171" name="Shape 171"/>
          <p:cNvSpPr txBox="1">
            <a:spLocks noGrp="1"/>
          </p:cNvSpPr>
          <p:nvPr>
            <p:ph type="subTitle" idx="4294967295"/>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CCCCCC"/>
                </a:solidFill>
              </a:rPr>
              <a:t>An introduction</a:t>
            </a:r>
            <a:endParaRPr>
              <a:solidFill>
                <a:srgbClr val="CCCC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Counting process</a:t>
            </a:r>
            <a:endParaRPr sz="1800" b="1"/>
          </a:p>
          <a:p>
            <a:pPr marL="457200" lvl="0" indent="-330200" rtl="0">
              <a:spcBef>
                <a:spcPts val="1600"/>
              </a:spcBef>
              <a:spcAft>
                <a:spcPts val="0"/>
              </a:spcAft>
              <a:buSzPts val="1600"/>
              <a:buChar char="●"/>
            </a:pPr>
            <a:r>
              <a:rPr lang="en" sz="1600"/>
              <a:t>Counts the number of arrivals until a certain point of time</a:t>
            </a:r>
            <a:endParaRPr sz="1600"/>
          </a:p>
        </p:txBody>
      </p:sp>
      <p:sp>
        <p:nvSpPr>
          <p:cNvPr id="177" name="Shape 177"/>
          <p:cNvSpPr txBox="1">
            <a:spLocks noGrp="1"/>
          </p:cNvSpPr>
          <p:nvPr>
            <p:ph type="body" idx="2"/>
          </p:nvPr>
        </p:nvSpPr>
        <p:spPr>
          <a:xfrm>
            <a:off x="4832400" y="796763"/>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Poisson process</a:t>
            </a:r>
            <a:endParaRPr sz="1800" b="1"/>
          </a:p>
          <a:p>
            <a:pPr marL="457200" lvl="0" indent="-330200" rtl="0">
              <a:spcBef>
                <a:spcPts val="1600"/>
              </a:spcBef>
              <a:spcAft>
                <a:spcPts val="0"/>
              </a:spcAft>
              <a:buSzPts val="1600"/>
              <a:buChar char="●"/>
            </a:pPr>
            <a:r>
              <a:rPr lang="en" sz="1600"/>
              <a:t>Inter event arrival time are distributed as exponential random variables.</a:t>
            </a:r>
            <a:endParaRPr sz="1600"/>
          </a:p>
          <a:p>
            <a:pPr marL="0" lvl="0" indent="0" rtl="0">
              <a:spcBef>
                <a:spcPts val="1600"/>
              </a:spcBef>
              <a:spcAft>
                <a:spcPts val="0"/>
              </a:spcAft>
              <a:buNone/>
            </a:pPr>
            <a:endParaRPr sz="1600"/>
          </a:p>
          <a:p>
            <a:pPr marL="0" lvl="0" indent="0" rtl="0">
              <a:spcBef>
                <a:spcPts val="1600"/>
              </a:spcBef>
              <a:spcAft>
                <a:spcPts val="0"/>
              </a:spcAft>
              <a:buNone/>
            </a:pPr>
            <a:endParaRPr sz="1600"/>
          </a:p>
          <a:p>
            <a:pPr marL="0" lvl="0" indent="0" rtl="0">
              <a:spcBef>
                <a:spcPts val="1600"/>
              </a:spcBef>
              <a:spcAft>
                <a:spcPts val="0"/>
              </a:spcAft>
              <a:buNone/>
            </a:pPr>
            <a:endParaRPr sz="1600"/>
          </a:p>
          <a:p>
            <a:pPr marL="0" lvl="0" indent="0" rtl="0">
              <a:spcBef>
                <a:spcPts val="1600"/>
              </a:spcBef>
              <a:spcAft>
                <a:spcPts val="0"/>
              </a:spcAft>
              <a:buNone/>
            </a:pPr>
            <a:endParaRPr sz="1600"/>
          </a:p>
          <a:p>
            <a:pPr marL="457200" lvl="0" indent="-330200" rtl="0">
              <a:spcBef>
                <a:spcPts val="1600"/>
              </a:spcBef>
              <a:spcAft>
                <a:spcPts val="0"/>
              </a:spcAft>
              <a:buSzPts val="1600"/>
              <a:buChar char="●"/>
            </a:pPr>
            <a:r>
              <a:rPr lang="en" sz="1600"/>
              <a:t>Non-homogeneous case</a:t>
            </a:r>
            <a:endParaRPr sz="1600"/>
          </a:p>
        </p:txBody>
      </p:sp>
      <p:sp>
        <p:nvSpPr>
          <p:cNvPr id="178" name="Shape 17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Preliminary</a:t>
            </a:r>
            <a:endParaRPr/>
          </a:p>
        </p:txBody>
      </p:sp>
      <p:pic>
        <p:nvPicPr>
          <p:cNvPr id="179" name="Shape 179"/>
          <p:cNvPicPr preferRelativeResize="0"/>
          <p:nvPr/>
        </p:nvPicPr>
        <p:blipFill>
          <a:blip r:embed="rId3">
            <a:alphaModFix/>
          </a:blip>
          <a:stretch>
            <a:fillRect/>
          </a:stretch>
        </p:blipFill>
        <p:spPr>
          <a:xfrm>
            <a:off x="433400" y="3756900"/>
            <a:ext cx="2447274" cy="404000"/>
          </a:xfrm>
          <a:prstGeom prst="rect">
            <a:avLst/>
          </a:prstGeom>
          <a:noFill/>
          <a:ln>
            <a:noFill/>
          </a:ln>
        </p:spPr>
      </p:pic>
      <p:pic>
        <p:nvPicPr>
          <p:cNvPr id="180" name="Shape 180"/>
          <p:cNvPicPr preferRelativeResize="0"/>
          <p:nvPr/>
        </p:nvPicPr>
        <p:blipFill>
          <a:blip r:embed="rId4">
            <a:alphaModFix/>
          </a:blip>
          <a:stretch>
            <a:fillRect/>
          </a:stretch>
        </p:blipFill>
        <p:spPr>
          <a:xfrm>
            <a:off x="433400" y="2571750"/>
            <a:ext cx="3571875" cy="286050"/>
          </a:xfrm>
          <a:prstGeom prst="rect">
            <a:avLst/>
          </a:prstGeom>
          <a:noFill/>
          <a:ln>
            <a:noFill/>
          </a:ln>
        </p:spPr>
      </p:pic>
      <p:pic>
        <p:nvPicPr>
          <p:cNvPr id="181" name="Shape 181"/>
          <p:cNvPicPr preferRelativeResize="0"/>
          <p:nvPr/>
        </p:nvPicPr>
        <p:blipFill>
          <a:blip r:embed="rId5">
            <a:alphaModFix/>
          </a:blip>
          <a:stretch>
            <a:fillRect/>
          </a:stretch>
        </p:blipFill>
        <p:spPr>
          <a:xfrm>
            <a:off x="433400" y="3164323"/>
            <a:ext cx="924255" cy="286050"/>
          </a:xfrm>
          <a:prstGeom prst="rect">
            <a:avLst/>
          </a:prstGeom>
          <a:noFill/>
          <a:ln>
            <a:noFill/>
          </a:ln>
        </p:spPr>
      </p:pic>
      <p:pic>
        <p:nvPicPr>
          <p:cNvPr id="182" name="Shape 182"/>
          <p:cNvPicPr preferRelativeResize="0"/>
          <p:nvPr/>
        </p:nvPicPr>
        <p:blipFill>
          <a:blip r:embed="rId6">
            <a:alphaModFix/>
          </a:blip>
          <a:stretch>
            <a:fillRect/>
          </a:stretch>
        </p:blipFill>
        <p:spPr>
          <a:xfrm>
            <a:off x="5389750" y="2420725"/>
            <a:ext cx="1840445" cy="404000"/>
          </a:xfrm>
          <a:prstGeom prst="rect">
            <a:avLst/>
          </a:prstGeom>
          <a:noFill/>
          <a:ln>
            <a:noFill/>
          </a:ln>
        </p:spPr>
      </p:pic>
      <p:pic>
        <p:nvPicPr>
          <p:cNvPr id="183" name="Shape 183"/>
          <p:cNvPicPr preferRelativeResize="0"/>
          <p:nvPr/>
        </p:nvPicPr>
        <p:blipFill>
          <a:blip r:embed="rId7">
            <a:alphaModFix/>
          </a:blip>
          <a:stretch>
            <a:fillRect/>
          </a:stretch>
        </p:blipFill>
        <p:spPr>
          <a:xfrm>
            <a:off x="5415938" y="3105350"/>
            <a:ext cx="1788074" cy="404000"/>
          </a:xfrm>
          <a:prstGeom prst="rect">
            <a:avLst/>
          </a:prstGeom>
          <a:noFill/>
          <a:ln>
            <a:noFill/>
          </a:ln>
        </p:spPr>
      </p:pic>
      <p:pic>
        <p:nvPicPr>
          <p:cNvPr id="184" name="Shape 184"/>
          <p:cNvPicPr preferRelativeResize="0"/>
          <p:nvPr/>
        </p:nvPicPr>
        <p:blipFill>
          <a:blip r:embed="rId3">
            <a:alphaModFix/>
          </a:blip>
          <a:stretch>
            <a:fillRect/>
          </a:stretch>
        </p:blipFill>
        <p:spPr>
          <a:xfrm>
            <a:off x="5415950" y="3789975"/>
            <a:ext cx="2447274" cy="404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Hawkes process</a:t>
            </a:r>
            <a:endParaRPr/>
          </a:p>
        </p:txBody>
      </p:sp>
      <p:sp>
        <p:nvSpPr>
          <p:cNvPr id="190" name="Shape 19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One kind of non-homogeneous Poisson process</a:t>
            </a:r>
            <a:endParaRPr sz="1800"/>
          </a:p>
          <a:p>
            <a:pPr marL="457200" lvl="0" indent="-342900" rtl="0">
              <a:spcBef>
                <a:spcPts val="0"/>
              </a:spcBef>
              <a:spcAft>
                <a:spcPts val="0"/>
              </a:spcAft>
              <a:buSzPts val="1800"/>
              <a:buChar char="●"/>
            </a:pPr>
            <a:r>
              <a:rPr lang="en" sz="1800"/>
              <a:t>“Self-exciting” property</a:t>
            </a:r>
            <a:endParaRPr sz="1800"/>
          </a:p>
          <a:p>
            <a:pPr marL="0" lvl="0" indent="0" rtl="0">
              <a:spcBef>
                <a:spcPts val="1600"/>
              </a:spcBef>
              <a:spcAft>
                <a:spcPts val="0"/>
              </a:spcAft>
              <a:buNone/>
            </a:pP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 sz="1800"/>
              <a:t>Branching structure</a:t>
            </a:r>
            <a:endParaRPr sz="1800"/>
          </a:p>
          <a:p>
            <a:pPr marL="457200" lvl="0" indent="-342900" rtl="0">
              <a:spcBef>
                <a:spcPts val="0"/>
              </a:spcBef>
              <a:spcAft>
                <a:spcPts val="0"/>
              </a:spcAft>
              <a:buSzPts val="1800"/>
              <a:buChar char="●"/>
            </a:pPr>
            <a:r>
              <a:rPr lang="en" sz="1800"/>
              <a:t>Immigrants &amp; offsprings</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 sz="1800"/>
              <a:t>“Marked” Hawkes process</a:t>
            </a:r>
            <a:endParaRPr sz="1800"/>
          </a:p>
        </p:txBody>
      </p:sp>
      <p:pic>
        <p:nvPicPr>
          <p:cNvPr id="191" name="Shape 191"/>
          <p:cNvPicPr preferRelativeResize="0"/>
          <p:nvPr/>
        </p:nvPicPr>
        <p:blipFill>
          <a:blip r:embed="rId3">
            <a:alphaModFix/>
          </a:blip>
          <a:stretch>
            <a:fillRect/>
          </a:stretch>
        </p:blipFill>
        <p:spPr>
          <a:xfrm>
            <a:off x="552600" y="2412025"/>
            <a:ext cx="3876425" cy="319450"/>
          </a:xfrm>
          <a:prstGeom prst="rect">
            <a:avLst/>
          </a:prstGeom>
          <a:noFill/>
          <a:ln>
            <a:noFill/>
          </a:ln>
        </p:spPr>
      </p:pic>
      <p:pic>
        <p:nvPicPr>
          <p:cNvPr id="192" name="Shape 192"/>
          <p:cNvPicPr preferRelativeResize="0"/>
          <p:nvPr/>
        </p:nvPicPr>
        <p:blipFill>
          <a:blip r:embed="rId4">
            <a:alphaModFix/>
          </a:blip>
          <a:stretch>
            <a:fillRect/>
          </a:stretch>
        </p:blipFill>
        <p:spPr>
          <a:xfrm>
            <a:off x="4681763" y="1945825"/>
            <a:ext cx="4272925" cy="1673000"/>
          </a:xfrm>
          <a:prstGeom prst="rect">
            <a:avLst/>
          </a:prstGeom>
          <a:noFill/>
          <a:ln>
            <a:noFill/>
          </a:ln>
        </p:spPr>
      </p:pic>
      <p:sp>
        <p:nvSpPr>
          <p:cNvPr id="193" name="Shape 193"/>
          <p:cNvSpPr txBox="1"/>
          <p:nvPr/>
        </p:nvSpPr>
        <p:spPr>
          <a:xfrm>
            <a:off x="4681763" y="3397000"/>
            <a:ext cx="4370400" cy="1673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highlight>
                  <a:srgbClr val="FFF5AA"/>
                </a:highlight>
                <a:latin typeface="Open Sans"/>
                <a:ea typeface="Open Sans"/>
                <a:cs typeface="Open Sans"/>
                <a:sym typeface="Open Sans"/>
              </a:rPr>
              <a:t>Filimonov, V. (2018). </a:t>
            </a:r>
            <a:r>
              <a:rPr lang="en" sz="1000" i="1">
                <a:solidFill>
                  <a:srgbClr val="666666"/>
                </a:solidFill>
                <a:highlight>
                  <a:srgbClr val="FFF5AA"/>
                </a:highlight>
                <a:latin typeface="Open Sans"/>
                <a:ea typeface="Open Sans"/>
                <a:cs typeface="Open Sans"/>
                <a:sym typeface="Open Sans"/>
              </a:rPr>
              <a:t>Effective measure of endogeneity for the Autoregressive Conditional Duration point processes via mapping to the self-excited Hawkes process</a:t>
            </a:r>
            <a:r>
              <a:rPr lang="en" sz="1000">
                <a:solidFill>
                  <a:srgbClr val="666666"/>
                </a:solidFill>
                <a:highlight>
                  <a:srgbClr val="FFF5AA"/>
                </a:highlight>
                <a:latin typeface="Open Sans"/>
                <a:ea typeface="Open Sans"/>
                <a:cs typeface="Open Sans"/>
                <a:sym typeface="Open Sans"/>
              </a:rPr>
              <a:t>. [image] Available at: https://www.sciencedirect.com/science/article/pii/S1007570414004444 [Accessed 15 Jul. 2018].</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Earthquakes modelling</a:t>
            </a:r>
            <a:endParaRPr sz="1800" b="1"/>
          </a:p>
          <a:p>
            <a:pPr marL="457200" lvl="0" indent="-330200" rtl="0">
              <a:spcBef>
                <a:spcPts val="1600"/>
              </a:spcBef>
              <a:spcAft>
                <a:spcPts val="0"/>
              </a:spcAft>
              <a:buSzPts val="1600"/>
              <a:buChar char="●"/>
            </a:pPr>
            <a:r>
              <a:rPr lang="en" sz="1600"/>
              <a:t>Earthquakes cause aftershocks</a:t>
            </a:r>
            <a:endParaRPr sz="1600"/>
          </a:p>
          <a:p>
            <a:pPr marL="457200" lvl="0" indent="-330200" rtl="0">
              <a:spcBef>
                <a:spcPts val="0"/>
              </a:spcBef>
              <a:spcAft>
                <a:spcPts val="0"/>
              </a:spcAft>
              <a:buSzPts val="1600"/>
              <a:buChar char="●"/>
            </a:pPr>
            <a:r>
              <a:rPr lang="en" sz="1600"/>
              <a:t>Earthquakes shock has intensity</a:t>
            </a:r>
            <a:endParaRPr sz="1600"/>
          </a:p>
        </p:txBody>
      </p:sp>
      <p:sp>
        <p:nvSpPr>
          <p:cNvPr id="199" name="Shape 199"/>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Social media fluctuations</a:t>
            </a:r>
            <a:endParaRPr sz="1800" b="1"/>
          </a:p>
          <a:p>
            <a:pPr marL="457200" lvl="0" indent="-330200" rtl="0">
              <a:spcBef>
                <a:spcPts val="1600"/>
              </a:spcBef>
              <a:spcAft>
                <a:spcPts val="0"/>
              </a:spcAft>
              <a:buSzPts val="1600"/>
              <a:buChar char="●"/>
            </a:pPr>
            <a:r>
              <a:rPr lang="en" sz="1600"/>
              <a:t>News propagations</a:t>
            </a:r>
            <a:endParaRPr sz="1600"/>
          </a:p>
          <a:p>
            <a:pPr marL="457200" lvl="0" indent="-330200" rtl="0">
              <a:spcBef>
                <a:spcPts val="0"/>
              </a:spcBef>
              <a:spcAft>
                <a:spcPts val="0"/>
              </a:spcAft>
              <a:buSzPts val="1600"/>
              <a:buChar char="●"/>
            </a:pPr>
            <a:r>
              <a:rPr lang="en" sz="1600"/>
              <a:t>Twitter treets</a:t>
            </a:r>
            <a:endParaRPr sz="1600"/>
          </a:p>
        </p:txBody>
      </p:sp>
      <p:sp>
        <p:nvSpPr>
          <p:cNvPr id="200" name="Shape 20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Hawkes process - general application</a:t>
            </a:r>
            <a:endParaRPr/>
          </a:p>
        </p:txBody>
      </p:sp>
      <p:pic>
        <p:nvPicPr>
          <p:cNvPr id="201" name="Shape 201"/>
          <p:cNvPicPr preferRelativeResize="0"/>
          <p:nvPr/>
        </p:nvPicPr>
        <p:blipFill>
          <a:blip r:embed="rId3">
            <a:alphaModFix/>
          </a:blip>
          <a:stretch>
            <a:fillRect/>
          </a:stretch>
        </p:blipFill>
        <p:spPr>
          <a:xfrm>
            <a:off x="310375" y="2445021"/>
            <a:ext cx="4123373" cy="2149199"/>
          </a:xfrm>
          <a:prstGeom prst="rect">
            <a:avLst/>
          </a:prstGeom>
          <a:noFill/>
          <a:ln>
            <a:noFill/>
          </a:ln>
        </p:spPr>
      </p:pic>
      <p:sp>
        <p:nvSpPr>
          <p:cNvPr id="202" name="Shape 202"/>
          <p:cNvSpPr txBox="1"/>
          <p:nvPr/>
        </p:nvSpPr>
        <p:spPr>
          <a:xfrm>
            <a:off x="4789125" y="2616850"/>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highlight>
                  <a:srgbClr val="FFF5AA"/>
                </a:highlight>
                <a:latin typeface="Open Sans"/>
                <a:ea typeface="Open Sans"/>
                <a:cs typeface="Open Sans"/>
                <a:sym typeface="Open Sans"/>
              </a:rPr>
              <a:t>Obral, K. (2018). </a:t>
            </a:r>
            <a:r>
              <a:rPr lang="en" sz="1000" i="1">
                <a:solidFill>
                  <a:srgbClr val="666666"/>
                </a:solidFill>
                <a:highlight>
                  <a:srgbClr val="FFF5AA"/>
                </a:highlight>
                <a:latin typeface="Open Sans"/>
                <a:ea typeface="Open Sans"/>
                <a:cs typeface="Open Sans"/>
                <a:sym typeface="Open Sans"/>
              </a:rPr>
              <a:t>Simulation, Estimation and Applications of Hawkes Processes</a:t>
            </a:r>
            <a:r>
              <a:rPr lang="en" sz="1000">
                <a:solidFill>
                  <a:srgbClr val="666666"/>
                </a:solidFill>
                <a:highlight>
                  <a:srgbClr val="FFF5AA"/>
                </a:highlight>
                <a:latin typeface="Open Sans"/>
                <a:ea typeface="Open Sans"/>
                <a:cs typeface="Open Sans"/>
                <a:sym typeface="Open Sans"/>
              </a:rPr>
              <a:t>. [image] Available at: https://scse.d.umn.edu/sites/scse.d.umn.edu/files/obral_master.pdf [Accessed 15 Jul. 2018].</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311700" y="1171675"/>
            <a:ext cx="7698900" cy="33972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Model “clustering” of trade-through</a:t>
            </a:r>
            <a:endParaRPr sz="1600"/>
          </a:p>
          <a:p>
            <a:pPr marL="457200" lvl="0" indent="-330200" rtl="0">
              <a:spcBef>
                <a:spcPts val="0"/>
              </a:spcBef>
              <a:spcAft>
                <a:spcPts val="0"/>
              </a:spcAft>
              <a:buSzPts val="1600"/>
              <a:buChar char="●"/>
            </a:pPr>
            <a:r>
              <a:rPr lang="en" sz="1600"/>
              <a:t>Model limit order book bid and ask orders</a:t>
            </a:r>
            <a:endParaRPr sz="1600"/>
          </a:p>
        </p:txBody>
      </p:sp>
      <p:sp>
        <p:nvSpPr>
          <p:cNvPr id="208" name="Shape 20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Limit order book modelling</a:t>
            </a:r>
            <a:endParaRPr/>
          </a:p>
        </p:txBody>
      </p:sp>
      <p:pic>
        <p:nvPicPr>
          <p:cNvPr id="209" name="Shape 209"/>
          <p:cNvPicPr preferRelativeResize="0"/>
          <p:nvPr/>
        </p:nvPicPr>
        <p:blipFill>
          <a:blip r:embed="rId3">
            <a:alphaModFix/>
          </a:blip>
          <a:stretch>
            <a:fillRect/>
          </a:stretch>
        </p:blipFill>
        <p:spPr>
          <a:xfrm>
            <a:off x="779550" y="2181050"/>
            <a:ext cx="4068999" cy="2321625"/>
          </a:xfrm>
          <a:prstGeom prst="rect">
            <a:avLst/>
          </a:prstGeom>
          <a:noFill/>
          <a:ln>
            <a:noFill/>
          </a:ln>
        </p:spPr>
      </p:pic>
      <p:pic>
        <p:nvPicPr>
          <p:cNvPr id="210" name="Shape 210"/>
          <p:cNvPicPr preferRelativeResize="0"/>
          <p:nvPr/>
        </p:nvPicPr>
        <p:blipFill>
          <a:blip r:embed="rId4">
            <a:alphaModFix/>
          </a:blip>
          <a:stretch>
            <a:fillRect/>
          </a:stretch>
        </p:blipFill>
        <p:spPr>
          <a:xfrm>
            <a:off x="5593200" y="227575"/>
            <a:ext cx="2967975" cy="4013974"/>
          </a:xfrm>
          <a:prstGeom prst="rect">
            <a:avLst/>
          </a:prstGeom>
          <a:noFill/>
          <a:ln>
            <a:noFill/>
          </a:ln>
        </p:spPr>
      </p:pic>
      <p:sp>
        <p:nvSpPr>
          <p:cNvPr id="211" name="Shape 211"/>
          <p:cNvSpPr txBox="1"/>
          <p:nvPr/>
        </p:nvSpPr>
        <p:spPr>
          <a:xfrm>
            <a:off x="5347525" y="3199925"/>
            <a:ext cx="38871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highlight>
                  <a:srgbClr val="FFF5AA"/>
                </a:highlight>
                <a:latin typeface="Open Sans"/>
                <a:ea typeface="Open Sans"/>
                <a:cs typeface="Open Sans"/>
                <a:sym typeface="Open Sans"/>
              </a:rPr>
              <a:t>investopedia (2018). </a:t>
            </a:r>
            <a:r>
              <a:rPr lang="en" sz="1000" i="1">
                <a:solidFill>
                  <a:srgbClr val="666666"/>
                </a:solidFill>
                <a:highlight>
                  <a:srgbClr val="FFF5AA"/>
                </a:highlight>
                <a:latin typeface="Open Sans"/>
                <a:ea typeface="Open Sans"/>
                <a:cs typeface="Open Sans"/>
                <a:sym typeface="Open Sans"/>
              </a:rPr>
              <a:t>intro to order types</a:t>
            </a:r>
            <a:r>
              <a:rPr lang="en" sz="1000">
                <a:solidFill>
                  <a:srgbClr val="666666"/>
                </a:solidFill>
                <a:highlight>
                  <a:srgbClr val="FFF5AA"/>
                </a:highlight>
                <a:latin typeface="Open Sans"/>
                <a:ea typeface="Open Sans"/>
                <a:cs typeface="Open Sans"/>
                <a:sym typeface="Open Sans"/>
              </a:rPr>
              <a:t>. [image] Available at: https://www.investopedia.com/university/intro-to-order-types/stop-orders.asp [Accessed 15 Jul. 2018].</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Agenda</a:t>
            </a:r>
            <a:endParaRPr/>
          </a:p>
        </p:txBody>
      </p:sp>
      <p:sp>
        <p:nvSpPr>
          <p:cNvPr id="66" name="Shape 6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Presentation outline</a:t>
            </a:r>
            <a:endParaRPr/>
          </a:p>
        </p:txBody>
      </p:sp>
      <p:sp>
        <p:nvSpPr>
          <p:cNvPr id="67" name="Shape 6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dirty="0"/>
              <a:t>Background</a:t>
            </a:r>
            <a:endParaRPr dirty="0"/>
          </a:p>
          <a:p>
            <a:pPr marL="457200" lvl="0" indent="-342900" rtl="0">
              <a:spcBef>
                <a:spcPts val="1600"/>
              </a:spcBef>
              <a:spcAft>
                <a:spcPts val="0"/>
              </a:spcAft>
              <a:buSzPts val="1800"/>
              <a:buChar char="●"/>
            </a:pPr>
            <a:r>
              <a:rPr lang="en" dirty="0"/>
              <a:t>Market Microstructure</a:t>
            </a:r>
            <a:endParaRPr dirty="0"/>
          </a:p>
          <a:p>
            <a:pPr marL="457200" lvl="0" indent="-342900" rtl="0">
              <a:spcBef>
                <a:spcPts val="1600"/>
              </a:spcBef>
              <a:spcAft>
                <a:spcPts val="0"/>
              </a:spcAft>
              <a:buSzPts val="1800"/>
              <a:buChar char="●"/>
            </a:pPr>
            <a:r>
              <a:rPr lang="en" dirty="0"/>
              <a:t>Hawkes </a:t>
            </a:r>
            <a:r>
              <a:rPr lang="en" dirty="0" smtClean="0"/>
              <a:t>Process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68775" y="955850"/>
            <a:ext cx="56040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Thank you!</a:t>
            </a:r>
            <a:endParaRPr/>
          </a:p>
          <a:p>
            <a:pPr marL="0" lvl="0" indent="0">
              <a:spcBef>
                <a:spcPts val="0"/>
              </a:spcBef>
              <a:spcAft>
                <a:spcPts val="0"/>
              </a:spcAft>
              <a:buNone/>
            </a:pPr>
            <a:endParaRPr/>
          </a:p>
          <a:p>
            <a:pPr marL="0" lvl="0" indent="0">
              <a:spcBef>
                <a:spcPts val="0"/>
              </a:spcBef>
              <a:spcAft>
                <a:spcPts val="0"/>
              </a:spcAft>
              <a:buNone/>
            </a:pPr>
            <a:r>
              <a:rPr lang="en" sz="2400"/>
              <a:t>You can always find me at </a:t>
            </a:r>
            <a:r>
              <a:rPr lang="en" sz="2400" u="sng">
                <a:solidFill>
                  <a:schemeClr val="hlink"/>
                </a:solidFill>
                <a:hlinkClick r:id="rId3"/>
              </a:rPr>
              <a:t>shaocong.dong@yahoo.com</a:t>
            </a:r>
            <a:endParaRPr sz="2400"/>
          </a:p>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Background</a:t>
            </a:r>
            <a:endParaRPr/>
          </a:p>
        </p:txBody>
      </p:sp>
      <p:sp>
        <p:nvSpPr>
          <p:cNvPr id="73" name="Shape 73"/>
          <p:cNvSpPr txBox="1">
            <a:spLocks noGrp="1"/>
          </p:cNvSpPr>
          <p:nvPr>
            <p:ph type="subTitle" idx="4294967295"/>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solidFill>
                  <a:srgbClr val="CCCCCC"/>
                </a:solidFill>
              </a:rPr>
              <a:t>How to measure Risk and Return?</a:t>
            </a:r>
            <a:br>
              <a:rPr lang="en" dirty="0">
                <a:solidFill>
                  <a:srgbClr val="CCCCCC"/>
                </a:solidFill>
              </a:rPr>
            </a:br>
            <a:endParaRPr dirty="0">
              <a:solidFill>
                <a:srgbClr val="CCCC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746300"/>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Efficient Market Hypothesis</a:t>
            </a:r>
            <a:endParaRPr sz="1800" b="1"/>
          </a:p>
          <a:p>
            <a:pPr marL="457200" lvl="0" indent="-330200" rtl="0">
              <a:spcBef>
                <a:spcPts val="1600"/>
              </a:spcBef>
              <a:spcAft>
                <a:spcPts val="0"/>
              </a:spcAft>
              <a:buSzPts val="1600"/>
              <a:buChar char="●"/>
            </a:pPr>
            <a:r>
              <a:rPr lang="en" sz="1600"/>
              <a:t>A market in which prices always ”fully reflect” available information</a:t>
            </a:r>
            <a:endParaRPr sz="1600"/>
          </a:p>
          <a:p>
            <a:pPr marL="457200" lvl="0" indent="-330200" rtl="0">
              <a:spcBef>
                <a:spcPts val="0"/>
              </a:spcBef>
              <a:spcAft>
                <a:spcPts val="0"/>
              </a:spcAft>
              <a:buSzPts val="1600"/>
              <a:buChar char="●"/>
            </a:pPr>
            <a:r>
              <a:rPr lang="en" sz="1600"/>
              <a:t>No transaction costs</a:t>
            </a:r>
            <a:endParaRPr sz="1600"/>
          </a:p>
          <a:p>
            <a:pPr marL="457200" lvl="0" indent="-330200" rtl="0">
              <a:spcBef>
                <a:spcPts val="0"/>
              </a:spcBef>
              <a:spcAft>
                <a:spcPts val="0"/>
              </a:spcAft>
              <a:buSzPts val="1600"/>
              <a:buChar char="●"/>
            </a:pPr>
            <a:r>
              <a:rPr lang="en" sz="1600"/>
              <a:t>Information is available for free</a:t>
            </a:r>
            <a:endParaRPr sz="1600"/>
          </a:p>
        </p:txBody>
      </p:sp>
      <p:sp>
        <p:nvSpPr>
          <p:cNvPr id="79" name="Shape 79"/>
          <p:cNvSpPr txBox="1">
            <a:spLocks noGrp="1"/>
          </p:cNvSpPr>
          <p:nvPr>
            <p:ph type="body" idx="2"/>
          </p:nvPr>
        </p:nvSpPr>
        <p:spPr>
          <a:xfrm>
            <a:off x="4832400" y="12308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Utility Theory</a:t>
            </a:r>
            <a:endParaRPr sz="1800" b="1"/>
          </a:p>
          <a:p>
            <a:pPr marL="457200" lvl="0" indent="-330200" rtl="0">
              <a:spcBef>
                <a:spcPts val="1600"/>
              </a:spcBef>
              <a:spcAft>
                <a:spcPts val="0"/>
              </a:spcAft>
              <a:buSzPts val="1600"/>
              <a:buChar char="●"/>
            </a:pPr>
            <a:r>
              <a:rPr lang="en" sz="1600"/>
              <a:t>Utility maximization</a:t>
            </a:r>
            <a:endParaRPr sz="1600"/>
          </a:p>
          <a:p>
            <a:pPr marL="457200" lvl="0" indent="-330200" rtl="0">
              <a:spcBef>
                <a:spcPts val="0"/>
              </a:spcBef>
              <a:spcAft>
                <a:spcPts val="0"/>
              </a:spcAft>
              <a:buSzPts val="1600"/>
              <a:buChar char="●"/>
            </a:pPr>
            <a:r>
              <a:rPr lang="en" sz="1600"/>
              <a:t>Risk aversion</a:t>
            </a:r>
            <a:endParaRPr sz="1600"/>
          </a:p>
        </p:txBody>
      </p:sp>
      <p:sp>
        <p:nvSpPr>
          <p:cNvPr id="80" name="Shape 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Traditional Asset Pricing</a:t>
            </a:r>
            <a:endParaRPr/>
          </a:p>
        </p:txBody>
      </p:sp>
      <p:sp>
        <p:nvSpPr>
          <p:cNvPr id="81" name="Shape 81"/>
          <p:cNvSpPr txBox="1">
            <a:spLocks noGrp="1"/>
          </p:cNvSpPr>
          <p:nvPr>
            <p:ph type="body" idx="2"/>
          </p:nvPr>
        </p:nvSpPr>
        <p:spPr>
          <a:xfrm>
            <a:off x="4832400" y="2929550"/>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No arbitrage pricing</a:t>
            </a:r>
            <a:endParaRPr sz="1800" b="1"/>
          </a:p>
          <a:p>
            <a:pPr marL="457200" lvl="0" indent="-330200" rtl="0">
              <a:spcBef>
                <a:spcPts val="1600"/>
              </a:spcBef>
              <a:spcAft>
                <a:spcPts val="0"/>
              </a:spcAft>
              <a:buSzPts val="1600"/>
              <a:buChar char="●"/>
            </a:pPr>
            <a:r>
              <a:rPr lang="en" sz="1600"/>
              <a:t>Arbitrage: profit with no risk</a:t>
            </a:r>
            <a:endParaRPr sz="1600"/>
          </a:p>
          <a:p>
            <a:pPr marL="457200" lvl="0" indent="-330200" rtl="0">
              <a:spcBef>
                <a:spcPts val="0"/>
              </a:spcBef>
              <a:spcAft>
                <a:spcPts val="0"/>
              </a:spcAft>
              <a:buSzPts val="1600"/>
              <a:buChar char="●"/>
            </a:pPr>
            <a:r>
              <a:rPr lang="en" sz="1600"/>
              <a:t>Law of one price</a:t>
            </a:r>
            <a:endParaRPr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Traditional Asset Pricing</a:t>
            </a:r>
            <a:endParaRPr/>
          </a:p>
          <a:p>
            <a:pPr marL="0" lvl="0" indent="0" rtl="0">
              <a:spcBef>
                <a:spcPts val="0"/>
              </a:spcBef>
              <a:spcAft>
                <a:spcPts val="0"/>
              </a:spcAft>
              <a:buNone/>
            </a:pPr>
            <a:endParaRPr/>
          </a:p>
        </p:txBody>
      </p:sp>
      <p:sp>
        <p:nvSpPr>
          <p:cNvPr id="87" name="Shape 87"/>
          <p:cNvSpPr txBox="1">
            <a:spLocks noGrp="1"/>
          </p:cNvSpPr>
          <p:nvPr>
            <p:ph type="body" idx="2"/>
          </p:nvPr>
        </p:nvSpPr>
        <p:spPr>
          <a:xfrm>
            <a:off x="386875" y="11789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Capital Asset Pricing Model</a:t>
            </a:r>
            <a:endParaRPr sz="1800" b="1"/>
          </a:p>
          <a:p>
            <a:pPr marL="457200" lvl="0" indent="-330200" rtl="0">
              <a:spcBef>
                <a:spcPts val="1600"/>
              </a:spcBef>
              <a:spcAft>
                <a:spcPts val="0"/>
              </a:spcAft>
              <a:buSzPts val="1600"/>
              <a:buChar char="●"/>
            </a:pPr>
            <a:r>
              <a:rPr lang="en" sz="1600"/>
              <a:t>Pool of assets</a:t>
            </a:r>
            <a:endParaRPr sz="1600"/>
          </a:p>
          <a:p>
            <a:pPr marL="457200" lvl="0" indent="-330200" rtl="0">
              <a:spcBef>
                <a:spcPts val="0"/>
              </a:spcBef>
              <a:spcAft>
                <a:spcPts val="0"/>
              </a:spcAft>
              <a:buSzPts val="1600"/>
              <a:buChar char="●"/>
            </a:pPr>
            <a:r>
              <a:rPr lang="en" sz="1600"/>
              <a:t>Portfolio (long, short)</a:t>
            </a:r>
            <a:endParaRPr sz="1600"/>
          </a:p>
        </p:txBody>
      </p:sp>
      <p:sp>
        <p:nvSpPr>
          <p:cNvPr id="88" name="Shape 88"/>
          <p:cNvSpPr txBox="1">
            <a:spLocks noGrp="1"/>
          </p:cNvSpPr>
          <p:nvPr>
            <p:ph type="body" idx="2"/>
          </p:nvPr>
        </p:nvSpPr>
        <p:spPr>
          <a:xfrm>
            <a:off x="4705650" y="143402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Discounted Cash Flow Model</a:t>
            </a:r>
            <a:endParaRPr sz="1800" b="1"/>
          </a:p>
          <a:p>
            <a:pPr marL="457200" lvl="0" indent="-330200" rtl="0">
              <a:spcBef>
                <a:spcPts val="1600"/>
              </a:spcBef>
              <a:spcAft>
                <a:spcPts val="0"/>
              </a:spcAft>
              <a:buSzPts val="1600"/>
              <a:buChar char="●"/>
            </a:pPr>
            <a:r>
              <a:rPr lang="en" sz="1600"/>
              <a:t>Utility maximization</a:t>
            </a:r>
            <a:endParaRPr sz="1600"/>
          </a:p>
          <a:p>
            <a:pPr marL="457200" lvl="0" indent="-330200" rtl="0">
              <a:spcBef>
                <a:spcPts val="0"/>
              </a:spcBef>
              <a:spcAft>
                <a:spcPts val="0"/>
              </a:spcAft>
              <a:buSzPts val="1600"/>
              <a:buChar char="●"/>
            </a:pPr>
            <a:r>
              <a:rPr lang="en" sz="1600"/>
              <a:t>Risk aversion</a:t>
            </a:r>
            <a:endParaRPr sz="1600"/>
          </a:p>
        </p:txBody>
      </p:sp>
      <p:pic>
        <p:nvPicPr>
          <p:cNvPr id="89" name="Shape 89"/>
          <p:cNvPicPr preferRelativeResize="0"/>
          <p:nvPr/>
        </p:nvPicPr>
        <p:blipFill>
          <a:blip r:embed="rId3">
            <a:alphaModFix/>
          </a:blip>
          <a:stretch>
            <a:fillRect/>
          </a:stretch>
        </p:blipFill>
        <p:spPr>
          <a:xfrm>
            <a:off x="386875" y="2475099"/>
            <a:ext cx="3639876" cy="2004425"/>
          </a:xfrm>
          <a:prstGeom prst="rect">
            <a:avLst/>
          </a:prstGeom>
          <a:noFill/>
          <a:ln>
            <a:noFill/>
          </a:ln>
        </p:spPr>
      </p:pic>
      <p:pic>
        <p:nvPicPr>
          <p:cNvPr id="90" name="Shape 90"/>
          <p:cNvPicPr preferRelativeResize="0"/>
          <p:nvPr/>
        </p:nvPicPr>
        <p:blipFill>
          <a:blip r:embed="rId4">
            <a:alphaModFix/>
          </a:blip>
          <a:stretch>
            <a:fillRect/>
          </a:stretch>
        </p:blipFill>
        <p:spPr>
          <a:xfrm>
            <a:off x="4850625" y="3339900"/>
            <a:ext cx="3854925" cy="476025"/>
          </a:xfrm>
          <a:prstGeom prst="rect">
            <a:avLst/>
          </a:prstGeom>
          <a:noFill/>
          <a:ln>
            <a:noFill/>
          </a:ln>
        </p:spPr>
      </p:pic>
      <p:sp>
        <p:nvSpPr>
          <p:cNvPr id="91" name="Shape 91"/>
          <p:cNvSpPr txBox="1"/>
          <p:nvPr/>
        </p:nvSpPr>
        <p:spPr>
          <a:xfrm>
            <a:off x="386875" y="3296575"/>
            <a:ext cx="58308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highlight>
                  <a:srgbClr val="FFFFFF"/>
                </a:highlight>
                <a:latin typeface="Open Sans"/>
                <a:ea typeface="Open Sans"/>
                <a:cs typeface="Open Sans"/>
                <a:sym typeface="Open Sans"/>
              </a:rPr>
              <a:t>financemonstar (2018). </a:t>
            </a:r>
            <a:r>
              <a:rPr lang="en" sz="1000" i="1">
                <a:solidFill>
                  <a:srgbClr val="666666"/>
                </a:solidFill>
                <a:highlight>
                  <a:srgbClr val="FFFFFF"/>
                </a:highlight>
                <a:latin typeface="Open Sans"/>
                <a:ea typeface="Open Sans"/>
                <a:cs typeface="Open Sans"/>
                <a:sym typeface="Open Sans"/>
              </a:rPr>
              <a:t>Efficient frontier</a:t>
            </a:r>
            <a:r>
              <a:rPr lang="en" sz="1000">
                <a:solidFill>
                  <a:srgbClr val="666666"/>
                </a:solidFill>
                <a:highlight>
                  <a:srgbClr val="FFFFFF"/>
                </a:highlight>
                <a:latin typeface="Open Sans"/>
                <a:ea typeface="Open Sans"/>
                <a:cs typeface="Open Sans"/>
                <a:sym typeface="Open Sans"/>
              </a:rPr>
              <a:t>. [image] Available at: http://financemonstar.com/courses/investment-management/portfolio-theory [Accessed 14 Jul. 2018].</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311700" y="1171675"/>
            <a:ext cx="3999900" cy="78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Does not address how prices adjust to reflect news.</a:t>
            </a:r>
            <a:br>
              <a:rPr lang="en" sz="1800" b="1"/>
            </a:br>
            <a:r>
              <a:rPr lang="en" sz="1800" b="1"/>
              <a:t/>
            </a:r>
            <a:br>
              <a:rPr lang="en" sz="1800" b="1"/>
            </a:br>
            <a:endParaRPr sz="1600"/>
          </a:p>
        </p:txBody>
      </p:sp>
      <p:sp>
        <p:nvSpPr>
          <p:cNvPr id="97" name="Shape 9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Traditional Asset Pricing - Limitations</a:t>
            </a:r>
            <a:endParaRPr/>
          </a:p>
        </p:txBody>
      </p:sp>
      <p:sp>
        <p:nvSpPr>
          <p:cNvPr id="98" name="Shape 98"/>
          <p:cNvSpPr/>
          <p:nvPr/>
        </p:nvSpPr>
        <p:spPr>
          <a:xfrm>
            <a:off x="4434800" y="1900700"/>
            <a:ext cx="665700" cy="386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body" idx="1"/>
          </p:nvPr>
        </p:nvSpPr>
        <p:spPr>
          <a:xfrm>
            <a:off x="311700" y="2067825"/>
            <a:ext cx="3999900" cy="1153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Does not explain how investors’ subjective assessment of a security “get into” the price.</a:t>
            </a:r>
            <a:br>
              <a:rPr lang="en" sz="1800" b="1"/>
            </a:br>
            <a:r>
              <a:rPr lang="en" sz="1800" b="1"/>
              <a:t/>
            </a:r>
            <a:br>
              <a:rPr lang="en" sz="1800" b="1"/>
            </a:br>
            <a:endParaRPr sz="1600"/>
          </a:p>
        </p:txBody>
      </p:sp>
      <p:sp>
        <p:nvSpPr>
          <p:cNvPr id="100" name="Shape 100"/>
          <p:cNvSpPr txBox="1"/>
          <p:nvPr/>
        </p:nvSpPr>
        <p:spPr>
          <a:xfrm>
            <a:off x="311700" y="2867050"/>
            <a:ext cx="3919200" cy="2200800"/>
          </a:xfrm>
          <a:prstGeom prst="rect">
            <a:avLst/>
          </a:prstGeom>
          <a:noFill/>
          <a:ln>
            <a:noFill/>
          </a:ln>
        </p:spPr>
        <p:txBody>
          <a:bodyPr spcFirstLastPara="1" wrap="square" lIns="91425" tIns="91425" rIns="91425" bIns="91425" anchor="ctr" anchorCtr="0">
            <a:noAutofit/>
          </a:bodyPr>
          <a:lstStyle/>
          <a:p>
            <a:pPr marL="457200" lvl="0" indent="-342900" rtl="0">
              <a:lnSpc>
                <a:spcPct val="115000"/>
              </a:lnSpc>
              <a:spcBef>
                <a:spcPts val="0"/>
              </a:spcBef>
              <a:spcAft>
                <a:spcPts val="0"/>
              </a:spcAft>
              <a:buClr>
                <a:schemeClr val="dk1"/>
              </a:buClr>
              <a:buSzPts val="1800"/>
              <a:buFont typeface="Palatino Linotype"/>
              <a:buChar char="●"/>
            </a:pPr>
            <a:r>
              <a:rPr lang="en" sz="1800" b="1">
                <a:solidFill>
                  <a:schemeClr val="dk1"/>
                </a:solidFill>
                <a:latin typeface="Palatino Linotype"/>
                <a:ea typeface="Palatino Linotype"/>
                <a:cs typeface="Palatino Linotype"/>
                <a:sym typeface="Palatino Linotype"/>
              </a:rPr>
              <a:t>News and investors’ valuations are incorporated into security prices through trading. </a:t>
            </a:r>
            <a:endParaRPr/>
          </a:p>
        </p:txBody>
      </p:sp>
      <p:sp>
        <p:nvSpPr>
          <p:cNvPr id="101" name="Shape 101"/>
          <p:cNvSpPr txBox="1">
            <a:spLocks noGrp="1"/>
          </p:cNvSpPr>
          <p:nvPr>
            <p:ph type="body" idx="1"/>
          </p:nvPr>
        </p:nvSpPr>
        <p:spPr>
          <a:xfrm>
            <a:off x="5100500" y="1822500"/>
            <a:ext cx="39999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Sentiment analysis indicators.</a:t>
            </a:r>
            <a:endParaRPr sz="1800" b="1"/>
          </a:p>
          <a:p>
            <a:pPr marL="457200" lvl="0" indent="0" rtl="0">
              <a:spcBef>
                <a:spcPts val="1600"/>
              </a:spcBef>
              <a:spcAft>
                <a:spcPts val="1600"/>
              </a:spcAft>
              <a:buNone/>
            </a:pPr>
            <a:r>
              <a:rPr lang="en" sz="1800" b="1"/>
              <a:t/>
            </a:r>
            <a:br>
              <a:rPr lang="en" sz="1800" b="1"/>
            </a:br>
            <a:r>
              <a:rPr lang="en" sz="1800" b="1"/>
              <a:t/>
            </a:r>
            <a:br>
              <a:rPr lang="en" sz="1800" b="1"/>
            </a:br>
            <a:endParaRPr sz="1600"/>
          </a:p>
        </p:txBody>
      </p:sp>
      <p:sp>
        <p:nvSpPr>
          <p:cNvPr id="102" name="Shape 102"/>
          <p:cNvSpPr txBox="1"/>
          <p:nvPr/>
        </p:nvSpPr>
        <p:spPr>
          <a:xfrm>
            <a:off x="5137200" y="2867050"/>
            <a:ext cx="3919200" cy="2200800"/>
          </a:xfrm>
          <a:prstGeom prst="rect">
            <a:avLst/>
          </a:prstGeom>
          <a:noFill/>
          <a:ln>
            <a:noFill/>
          </a:ln>
        </p:spPr>
        <p:txBody>
          <a:bodyPr spcFirstLastPara="1" wrap="square" lIns="91425" tIns="91425" rIns="91425" bIns="91425" anchor="ctr" anchorCtr="0">
            <a:noAutofit/>
          </a:bodyPr>
          <a:lstStyle/>
          <a:p>
            <a:pPr marL="457200" lvl="0" indent="-342900" rtl="0">
              <a:lnSpc>
                <a:spcPct val="115000"/>
              </a:lnSpc>
              <a:spcBef>
                <a:spcPts val="0"/>
              </a:spcBef>
              <a:spcAft>
                <a:spcPts val="0"/>
              </a:spcAft>
              <a:buClr>
                <a:schemeClr val="dk1"/>
              </a:buClr>
              <a:buSzPts val="1800"/>
              <a:buFont typeface="Palatino Linotype"/>
              <a:buChar char="●"/>
            </a:pPr>
            <a:r>
              <a:rPr lang="en" sz="1800" b="1" i="1">
                <a:solidFill>
                  <a:schemeClr val="dk1"/>
                </a:solidFill>
                <a:latin typeface="Palatino Linotype"/>
                <a:ea typeface="Palatino Linotype"/>
                <a:cs typeface="Palatino Linotype"/>
                <a:sym typeface="Palatino Linotype"/>
              </a:rPr>
              <a:t>Does using social media to gauge sentiment accurately reflect stock price movement?</a:t>
            </a:r>
            <a:endParaRPr sz="1800" b="1" i="1">
              <a:solidFill>
                <a:schemeClr val="dk1"/>
              </a:solidFill>
              <a:latin typeface="Palatino Linotype"/>
              <a:ea typeface="Palatino Linotype"/>
              <a:cs typeface="Palatino Linotype"/>
              <a:sym typeface="Palatino Linotype"/>
            </a:endParaRPr>
          </a:p>
          <a:p>
            <a:pPr marL="457200" lvl="0" indent="-342900" rtl="0">
              <a:lnSpc>
                <a:spcPct val="115000"/>
              </a:lnSpc>
              <a:spcBef>
                <a:spcPts val="0"/>
              </a:spcBef>
              <a:spcAft>
                <a:spcPts val="0"/>
              </a:spcAft>
              <a:buClr>
                <a:schemeClr val="dk1"/>
              </a:buClr>
              <a:buSzPts val="1800"/>
              <a:buFont typeface="Palatino Linotype"/>
              <a:buChar char="●"/>
            </a:pPr>
            <a:r>
              <a:rPr lang="en" sz="1800" b="1" i="1">
                <a:solidFill>
                  <a:schemeClr val="dk1"/>
                </a:solidFill>
                <a:latin typeface="Palatino Linotype"/>
                <a:ea typeface="Palatino Linotype"/>
                <a:cs typeface="Palatino Linotype"/>
                <a:sym typeface="Palatino Linotype"/>
              </a:rPr>
              <a:t>Or Implied volatility can better reflect the market</a:t>
            </a:r>
            <a:br>
              <a:rPr lang="en" sz="1800" b="1" i="1">
                <a:solidFill>
                  <a:schemeClr val="dk1"/>
                </a:solidFill>
                <a:latin typeface="Palatino Linotype"/>
                <a:ea typeface="Palatino Linotype"/>
                <a:cs typeface="Palatino Linotype"/>
                <a:sym typeface="Palatino Linotype"/>
              </a:rPr>
            </a:br>
            <a:endParaRPr i="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Market Microstructure</a:t>
            </a:r>
            <a:endParaRPr/>
          </a:p>
        </p:txBody>
      </p:sp>
      <p:sp>
        <p:nvSpPr>
          <p:cNvPr id="108" name="Shape 108"/>
          <p:cNvSpPr txBox="1">
            <a:spLocks noGrp="1"/>
          </p:cNvSpPr>
          <p:nvPr>
            <p:ph type="subTitle" idx="4294967295"/>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CCCCCC"/>
                </a:solidFill>
              </a:rPr>
              <a:t>How do markets operate?</a:t>
            </a:r>
            <a:endParaRPr>
              <a:solidFill>
                <a:srgbClr val="CCCC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b="1">
                <a:solidFill>
                  <a:srgbClr val="FFFFFF"/>
                </a:solidFill>
              </a:rPr>
              <a:t>“Market microstructure is the study of the process and outcomes of exchanging assets under explicit trading rules.” </a:t>
            </a:r>
            <a:endParaRPr>
              <a:solidFill>
                <a:srgbClr val="FFFFFF"/>
              </a:solidFill>
            </a:endParaRPr>
          </a:p>
        </p:txBody>
      </p:sp>
      <p:sp>
        <p:nvSpPr>
          <p:cNvPr id="114" name="Shape 114"/>
          <p:cNvSpPr txBox="1"/>
          <p:nvPr/>
        </p:nvSpPr>
        <p:spPr>
          <a:xfrm>
            <a:off x="3543150" y="2297925"/>
            <a:ext cx="3000000" cy="3000000"/>
          </a:xfrm>
          <a:prstGeom prst="rect">
            <a:avLst/>
          </a:prstGeom>
          <a:noFill/>
          <a:ln>
            <a:noFill/>
          </a:ln>
        </p:spPr>
        <p:txBody>
          <a:bodyPr spcFirstLastPara="1" wrap="square" lIns="91425" tIns="91425" rIns="91425" bIns="91425" anchor="ctr" anchorCtr="0">
            <a:noAutofit/>
          </a:bodyPr>
          <a:lstStyle/>
          <a:p>
            <a:pPr marL="457200" lvl="0" indent="-292100" rtl="0">
              <a:spcBef>
                <a:spcPts val="0"/>
              </a:spcBef>
              <a:spcAft>
                <a:spcPts val="0"/>
              </a:spcAft>
              <a:buSzPts val="1000"/>
              <a:buChar char="-"/>
            </a:pPr>
            <a:r>
              <a:rPr lang="en" sz="1000" b="1" i="1"/>
              <a:t>Maureen O’Hara, a former president of the American Finance Association</a:t>
            </a:r>
            <a:endParaRPr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Definition</a:t>
            </a:r>
            <a:endParaRPr sz="1800" b="1"/>
          </a:p>
          <a:p>
            <a:pPr marL="0" lvl="0" indent="0" rtl="0">
              <a:spcBef>
                <a:spcPts val="1600"/>
              </a:spcBef>
              <a:spcAft>
                <a:spcPts val="1600"/>
              </a:spcAft>
              <a:buNone/>
            </a:pPr>
            <a:r>
              <a:rPr lang="en" sz="1600"/>
              <a:t>Markets microstructure deals with issues of market structure and design, price formation, price discovery, transaction and timing cost, information &amp; disclosure, and investor behavior.</a:t>
            </a:r>
            <a:endParaRPr sz="1600"/>
          </a:p>
        </p:txBody>
      </p:sp>
      <p:sp>
        <p:nvSpPr>
          <p:cNvPr id="120" name="Shape 12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Market Participants</a:t>
            </a:r>
            <a:endParaRPr sz="1800" b="1"/>
          </a:p>
          <a:p>
            <a:pPr marL="457200" lvl="0" indent="-330200" rtl="0">
              <a:spcBef>
                <a:spcPts val="1600"/>
              </a:spcBef>
              <a:spcAft>
                <a:spcPts val="0"/>
              </a:spcAft>
              <a:buSzPts val="1600"/>
              <a:buChar char="●"/>
            </a:pPr>
            <a:r>
              <a:rPr lang="en" sz="1600"/>
              <a:t>Brokers</a:t>
            </a:r>
            <a:endParaRPr sz="1600"/>
          </a:p>
          <a:p>
            <a:pPr marL="914400" lvl="1" indent="-330200" rtl="0">
              <a:spcBef>
                <a:spcPts val="0"/>
              </a:spcBef>
              <a:spcAft>
                <a:spcPts val="0"/>
              </a:spcAft>
              <a:buSzPts val="1600"/>
              <a:buChar char="○"/>
            </a:pPr>
            <a:r>
              <a:rPr lang="en" sz="1600"/>
              <a:t>Arrange trades for clients</a:t>
            </a:r>
            <a:endParaRPr sz="1600"/>
          </a:p>
          <a:p>
            <a:pPr marL="457200" lvl="0" indent="-330200" rtl="0">
              <a:spcBef>
                <a:spcPts val="0"/>
              </a:spcBef>
              <a:spcAft>
                <a:spcPts val="0"/>
              </a:spcAft>
              <a:buSzPts val="1600"/>
              <a:buChar char="●"/>
            </a:pPr>
            <a:r>
              <a:rPr lang="en" sz="1600"/>
              <a:t>Dealers</a:t>
            </a:r>
            <a:endParaRPr sz="1600"/>
          </a:p>
          <a:p>
            <a:pPr marL="914400" lvl="1" indent="-330200" rtl="0">
              <a:spcBef>
                <a:spcPts val="0"/>
              </a:spcBef>
              <a:spcAft>
                <a:spcPts val="0"/>
              </a:spcAft>
              <a:buSzPts val="1600"/>
              <a:buChar char="○"/>
            </a:pPr>
            <a:r>
              <a:rPr lang="en" sz="1600"/>
              <a:t>dealer is a person who trades business on their own behalf</a:t>
            </a:r>
            <a:endParaRPr sz="1600"/>
          </a:p>
          <a:p>
            <a:pPr marL="457200" lvl="0" indent="-330200" rtl="0">
              <a:spcBef>
                <a:spcPts val="0"/>
              </a:spcBef>
              <a:spcAft>
                <a:spcPts val="0"/>
              </a:spcAft>
              <a:buSzPts val="1600"/>
              <a:buChar char="●"/>
            </a:pPr>
            <a:r>
              <a:rPr lang="en" sz="1600"/>
              <a:t>Proprietary traders</a:t>
            </a:r>
            <a:endParaRPr sz="1600"/>
          </a:p>
          <a:p>
            <a:pPr marL="914400" lvl="1" indent="-330200" rtl="0">
              <a:spcBef>
                <a:spcPts val="0"/>
              </a:spcBef>
              <a:spcAft>
                <a:spcPts val="0"/>
              </a:spcAft>
              <a:buSzPts val="1600"/>
              <a:buChar char="○"/>
            </a:pPr>
            <a:r>
              <a:rPr lang="en" sz="1600"/>
              <a:t>Long / Short durations</a:t>
            </a:r>
            <a:endParaRPr sz="1600"/>
          </a:p>
          <a:p>
            <a:pPr marL="914400" lvl="1" indent="-330200" rtl="0">
              <a:spcBef>
                <a:spcPts val="0"/>
              </a:spcBef>
              <a:spcAft>
                <a:spcPts val="0"/>
              </a:spcAft>
              <a:buSzPts val="1600"/>
              <a:buChar char="○"/>
            </a:pPr>
            <a:r>
              <a:rPr lang="en" sz="1600"/>
              <a:t>Different time durations</a:t>
            </a:r>
            <a:endParaRPr sz="1600"/>
          </a:p>
        </p:txBody>
      </p:sp>
      <p:sp>
        <p:nvSpPr>
          <p:cNvPr id="121" name="Shape 1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Market Microstructure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815</Words>
  <Application>Microsoft Macintosh PowerPoint</Application>
  <PresentationFormat>On-screen Show (16:9)</PresentationFormat>
  <Paragraphs>134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Palatino Linotype</vt:lpstr>
      <vt:lpstr>Arial</vt:lpstr>
      <vt:lpstr>Old Standard TT</vt:lpstr>
      <vt:lpstr>Open Sans</vt:lpstr>
      <vt:lpstr>Paperback</vt:lpstr>
      <vt:lpstr>Introduction to  Market microstructure and Hawkes process</vt:lpstr>
      <vt:lpstr>Agenda</vt:lpstr>
      <vt:lpstr>Background</vt:lpstr>
      <vt:lpstr>Traditional Asset Pricing</vt:lpstr>
      <vt:lpstr>Traditional Asset Pricing </vt:lpstr>
      <vt:lpstr>Traditional Asset Pricing - Limitations</vt:lpstr>
      <vt:lpstr>Market Microstructure</vt:lpstr>
      <vt:lpstr>“Market microstructure is the study of the process and outcomes of exchanging assets under explicit trading rules.” </vt:lpstr>
      <vt:lpstr>Market Microstructure</vt:lpstr>
      <vt:lpstr>The trading process</vt:lpstr>
      <vt:lpstr>Order-driven market</vt:lpstr>
      <vt:lpstr>Market design</vt:lpstr>
      <vt:lpstr>Market performance</vt:lpstr>
      <vt:lpstr>Market efficiency</vt:lpstr>
      <vt:lpstr>Hawkes Process</vt:lpstr>
      <vt:lpstr>Preliminary</vt:lpstr>
      <vt:lpstr>Hawkes process</vt:lpstr>
      <vt:lpstr>Hawkes process - general application</vt:lpstr>
      <vt:lpstr>Limit order book modelling</vt:lpstr>
      <vt:lpstr>Thank you!  You can always find me at shaocong.dong@yahoo.com </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 microstructure and Hawkes process</dc:title>
  <cp:lastModifiedBy>sc dong</cp:lastModifiedBy>
  <cp:revision>2</cp:revision>
  <cp:lastPrinted>2018-07-15T11:34:45Z</cp:lastPrinted>
  <dcterms:modified xsi:type="dcterms:W3CDTF">2018-07-15T11:35:03Z</dcterms:modified>
</cp:coreProperties>
</file>