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75" r:id="rId5"/>
    <p:sldId id="260" r:id="rId6"/>
    <p:sldId id="269" r:id="rId7"/>
    <p:sldId id="270" r:id="rId8"/>
    <p:sldId id="271" r:id="rId9"/>
    <p:sldId id="261" r:id="rId10"/>
    <p:sldId id="272" r:id="rId11"/>
    <p:sldId id="273" r:id="rId12"/>
    <p:sldId id="274" r:id="rId13"/>
    <p:sldId id="268" r:id="rId14"/>
    <p:sldId id="26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18" autoAdjust="0"/>
    <p:restoredTop sz="85977"/>
  </p:normalViewPr>
  <p:slideViewPr>
    <p:cSldViewPr snapToGrid="0">
      <p:cViewPr varScale="1">
        <p:scale>
          <a:sx n="87" d="100"/>
          <a:sy n="87" d="100"/>
        </p:scale>
        <p:origin x="1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2045-097D-40A0-A6C2-856B3643CA81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F51DF-D5C1-4CC0-9015-D8DF2C597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yacc</a:t>
            </a:r>
            <a:r>
              <a:rPr lang="zh-CN" altLang="en-US" dirty="0"/>
              <a:t>需要尽可能地避免右递归，否则要</a:t>
            </a:r>
            <a:r>
              <a:rPr lang="en-US" altLang="zh-CN" dirty="0"/>
              <a:t>YACC</a:t>
            </a:r>
            <a:r>
              <a:rPr lang="zh-CN" altLang="en-US" dirty="0"/>
              <a:t>将所有的命令放在栈上，会消耗较大内存。如果语句不是太长，比如本实验，可以不考虑此问题。这里改写消除右递归并不复杂，因此我们改写了。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0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82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对于其他的产生式，思路相同，更改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的判断条件即可。 </a:t>
            </a:r>
            <a:endParaRPr lang="zh-CN" alt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016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对于产生式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E-&gt;number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，按照我们的思路，只需要让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E.val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等于其末尾的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number.val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即可，因此该语义动作为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$$ = $1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，实际上这一条语义动作可以省略，因为归约后属性栈栈顶值正好为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yylval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，不需要操作即可让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E.val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yylval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。 </a:t>
            </a:r>
            <a:endParaRPr lang="zh-CN" altLang="en-US" dirty="0">
              <a:effectLst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77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yylex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函数的主要作用是识别十进制单位数字并获取其对应的值，作为其属性存入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yylval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，为后续属性计算提供信息。另外还要识别一些特殊字符，例如跳过空格，并在遇到换行符时结束输入。对于其他的任何符号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'&lt;','&gt;'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以及非法符号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，只需直接将符号返回给文法程序，由文法程序来判断是否合法。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25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8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56059" y="1531610"/>
            <a:ext cx="5295252" cy="876724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2486435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48" name="组合 47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22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5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6430934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6272992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85801" y="2032000"/>
            <a:ext cx="5016500" cy="1360489"/>
          </a:xfrm>
        </p:spPr>
        <p:txBody>
          <a:bodyPr anchor="b">
            <a:normAutofit/>
          </a:bodyPr>
          <a:lstStyle>
            <a:lvl1pPr>
              <a:defRPr sz="66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5801" y="3427411"/>
            <a:ext cx="5016500" cy="14223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>
            <a:grpSpLocks noChangeAspect="1"/>
          </p:cNvGrpSpPr>
          <p:nvPr userDrawn="1"/>
        </p:nvGrpSpPr>
        <p:grpSpPr>
          <a:xfrm>
            <a:off x="6772453" y="6234193"/>
            <a:ext cx="2014188" cy="340029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4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69829" y="1531610"/>
            <a:ext cx="5295252" cy="1568918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3100528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39" name="组合 38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5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66342" r="663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228070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1081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任意多边形 76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1479304"/>
            <a:ext cx="2351081" cy="1040377"/>
          </a:xfrm>
          <a:custGeom>
            <a:avLst/>
            <a:gdLst>
              <a:gd name="connsiteX0" fmla="*/ 0 w 2185431"/>
              <a:gd name="connsiteY0" fmla="*/ 0 h 1040377"/>
              <a:gd name="connsiteX1" fmla="*/ 2185431 w 2185431"/>
              <a:gd name="connsiteY1" fmla="*/ 0 h 1040377"/>
              <a:gd name="connsiteX2" fmla="*/ 2018089 w 2185431"/>
              <a:gd name="connsiteY2" fmla="*/ 1040377 h 1040377"/>
              <a:gd name="connsiteX3" fmla="*/ 0 w 2185431"/>
              <a:gd name="connsiteY3" fmla="*/ 1040377 h 104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31" h="1040377">
                <a:moveTo>
                  <a:pt x="0" y="0"/>
                </a:moveTo>
                <a:lnTo>
                  <a:pt x="2185431" y="0"/>
                </a:lnTo>
                <a:lnTo>
                  <a:pt x="2018089" y="1040377"/>
                </a:lnTo>
                <a:lnTo>
                  <a:pt x="0" y="10403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16" name="任意多边形 15"/>
          <p:cNvSpPr/>
          <p:nvPr userDrawn="1"/>
        </p:nvSpPr>
        <p:spPr>
          <a:xfrm>
            <a:off x="2" y="1376197"/>
            <a:ext cx="2157971" cy="1050059"/>
          </a:xfrm>
          <a:custGeom>
            <a:avLst/>
            <a:gdLst>
              <a:gd name="connsiteX0" fmla="*/ 0 w 2005927"/>
              <a:gd name="connsiteY0" fmla="*/ 0 h 1050059"/>
              <a:gd name="connsiteX1" fmla="*/ 2005927 w 2005927"/>
              <a:gd name="connsiteY1" fmla="*/ 0 h 1050059"/>
              <a:gd name="connsiteX2" fmla="*/ 1828373 w 2005927"/>
              <a:gd name="connsiteY2" fmla="*/ 1050059 h 1050059"/>
              <a:gd name="connsiteX3" fmla="*/ 0 w 2005927"/>
              <a:gd name="connsiteY3" fmla="*/ 1050059 h 105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927" h="1050059">
                <a:moveTo>
                  <a:pt x="0" y="0"/>
                </a:moveTo>
                <a:lnTo>
                  <a:pt x="2005927" y="0"/>
                </a:lnTo>
                <a:lnTo>
                  <a:pt x="1828373" y="1050059"/>
                </a:lnTo>
                <a:lnTo>
                  <a:pt x="0" y="10500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-1" y="1376197"/>
            <a:ext cx="1964268" cy="1050059"/>
          </a:xfrm>
        </p:spPr>
        <p:txBody>
          <a:bodyPr anchor="ctr">
            <a:normAutofit/>
          </a:bodyPr>
          <a:lstStyle>
            <a:lvl1pPr algn="r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558876" y="1487414"/>
            <a:ext cx="4954190" cy="4343400"/>
          </a:xfrm>
        </p:spPr>
        <p:txBody>
          <a:bodyPr>
            <a:normAutofit/>
          </a:bodyPr>
          <a:lstStyle>
            <a:lvl1pPr marL="428625" indent="-428625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0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0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70290" r="70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1643922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1766933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4"/>
            <a:ext cx="129315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142261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2570125" y="1206856"/>
            <a:ext cx="6211430" cy="1152806"/>
          </a:xfrm>
        </p:spPr>
        <p:txBody>
          <a:bodyPr anchor="b"/>
          <a:lstStyle>
            <a:lvl1pPr>
              <a:defRPr sz="45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70125" y="2386651"/>
            <a:ext cx="6211430" cy="51377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79303"/>
            <a:ext cx="1004552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4" name="任意多边形 13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59"/>
            <a:ext cx="8058150" cy="665816"/>
          </a:xfrm>
        </p:spPr>
        <p:txBody>
          <a:bodyPr>
            <a:noAutofit/>
          </a:bodyPr>
          <a:lstStyle>
            <a:lvl1pPr>
              <a:defRPr sz="27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8"/>
            <a:ext cx="8055866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任意多边形 49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1" name="任意多边形 50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2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3" name="组合 52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任意多边形 7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5001"/>
            <a:ext cx="8055866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0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228093" y="221381"/>
            <a:ext cx="8124229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16989" y="385562"/>
            <a:ext cx="1488080" cy="640515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5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22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60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067" y="781579"/>
            <a:ext cx="8055866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889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4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编译原理实验一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56059" y="2486435"/>
            <a:ext cx="5295252" cy="2172062"/>
          </a:xfrm>
        </p:spPr>
        <p:txBody>
          <a:bodyPr>
            <a:normAutofit/>
          </a:bodyPr>
          <a:lstStyle/>
          <a:p>
            <a:r>
              <a:rPr lang="zh-CN" altLang="en-US" dirty="0"/>
              <a:t>报告人：</a:t>
            </a:r>
            <a:r>
              <a:rPr lang="en-US" altLang="zh-CN" dirty="0"/>
              <a:t>	</a:t>
            </a:r>
            <a:r>
              <a:rPr lang="zh-CN" altLang="en-US" dirty="0"/>
              <a:t>王晨 </a:t>
            </a:r>
            <a:r>
              <a:rPr lang="en-US" altLang="zh-CN" dirty="0"/>
              <a:t>PE20060014 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徐姝玮 </a:t>
            </a:r>
            <a:r>
              <a:rPr lang="en-US" altLang="zh-CN" dirty="0"/>
              <a:t>PE20110008 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伍少枫 </a:t>
            </a:r>
            <a:r>
              <a:rPr lang="en-US" altLang="zh-CN" dirty="0"/>
              <a:t>PE20110007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31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Yacc</a:t>
            </a:r>
            <a:r>
              <a:rPr lang="zh-CN" altLang="en-US" dirty="0"/>
              <a:t>代码词法分析段部分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9"/>
            <a:ext cx="8055866" cy="51486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err="1"/>
              <a:t>Yacc</a:t>
            </a:r>
            <a:r>
              <a:rPr lang="zh-CN" altLang="en-US" dirty="0"/>
              <a:t>规范必须提供名为</a:t>
            </a:r>
            <a:r>
              <a:rPr lang="en-US" altLang="zh-CN" dirty="0" err="1"/>
              <a:t>yylex</a:t>
            </a:r>
            <a:r>
              <a:rPr lang="en-US" altLang="zh-CN" dirty="0"/>
              <a:t>()</a:t>
            </a:r>
            <a:r>
              <a:rPr lang="zh-CN" altLang="en-US" dirty="0"/>
              <a:t>的词法分析器，其代码如下</a:t>
            </a:r>
            <a:r>
              <a:rPr lang="en-US" altLang="zh-CN" dirty="0"/>
              <a:t>: </a:t>
            </a:r>
            <a:endParaRPr lang="zh-CN" altLang="en-US" dirty="0">
              <a:effectLst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C2CF0A-EB58-9D47-A6A7-8399F9FA8DDF}"/>
              </a:ext>
            </a:extLst>
          </p:cNvPr>
          <p:cNvSpPr/>
          <p:nvPr/>
        </p:nvSpPr>
        <p:spPr>
          <a:xfrm>
            <a:off x="457200" y="1742536"/>
            <a:ext cx="868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accent6"/>
                </a:solidFill>
              </a:rPr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yylex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{</a:t>
            </a:r>
          </a:p>
          <a:p>
            <a:pPr lvl="1"/>
            <a:r>
              <a:rPr lang="en-US" altLang="zh-CN" sz="2000" dirty="0"/>
              <a:t>   </a:t>
            </a:r>
            <a:r>
              <a:rPr lang="en-US" altLang="zh-CN" sz="2000" dirty="0" err="1">
                <a:solidFill>
                  <a:schemeClr val="accent6"/>
                </a:solidFill>
              </a:rPr>
              <a:t>int</a:t>
            </a:r>
            <a:r>
              <a:rPr lang="en-US" altLang="zh-CN" sz="2000" dirty="0"/>
              <a:t> c;</a:t>
            </a:r>
          </a:p>
          <a:p>
            <a:pPr lvl="1"/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C00000"/>
                </a:solidFill>
              </a:rPr>
              <a:t>while</a:t>
            </a:r>
            <a:r>
              <a:rPr lang="en-US" altLang="zh-CN" sz="2000" dirty="0"/>
              <a:t> ( ( c=</a:t>
            </a:r>
            <a:r>
              <a:rPr lang="en-US" altLang="zh-CN" sz="2000" dirty="0" err="1"/>
              <a:t>getchar</a:t>
            </a:r>
            <a:r>
              <a:rPr lang="en-US" altLang="zh-CN" sz="2000" dirty="0"/>
              <a:t>() ) == ' ' ) ;</a:t>
            </a:r>
          </a:p>
          <a:p>
            <a:pPr lvl="1"/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C00000"/>
                </a:solidFill>
              </a:rPr>
              <a:t>if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isdigit</a:t>
            </a:r>
            <a:r>
              <a:rPr lang="en-US" altLang="zh-CN" sz="2000" dirty="0"/>
              <a:t>(c)){</a:t>
            </a:r>
          </a:p>
          <a:p>
            <a:pPr lvl="2"/>
            <a:r>
              <a:rPr lang="en-US" altLang="zh-CN" sz="2000" dirty="0"/>
              <a:t>   </a:t>
            </a:r>
            <a:r>
              <a:rPr lang="en-US" altLang="zh-CN" sz="2000" dirty="0" err="1"/>
              <a:t>ungetc</a:t>
            </a:r>
            <a:r>
              <a:rPr lang="en-US" altLang="zh-CN" sz="2000" dirty="0"/>
              <a:t>( c, stdin );</a:t>
            </a:r>
          </a:p>
          <a:p>
            <a:pPr lvl="2"/>
            <a:r>
              <a:rPr lang="en-US" altLang="zh-CN" sz="2000" dirty="0"/>
              <a:t>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("%d", &amp;</a:t>
            </a:r>
            <a:r>
              <a:rPr lang="en-US" altLang="zh-CN" sz="2000" dirty="0" err="1"/>
              <a:t>yylval</a:t>
            </a:r>
            <a:r>
              <a:rPr lang="en-US" altLang="zh-CN" sz="2000" dirty="0"/>
              <a:t>); 		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// value for token</a:t>
            </a:r>
          </a:p>
          <a:p>
            <a:pPr lvl="2"/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C00000"/>
                </a:solidFill>
              </a:rPr>
              <a:t>return</a:t>
            </a:r>
            <a:r>
              <a:rPr lang="en-US" altLang="zh-CN" sz="2000" dirty="0"/>
              <a:t> number;</a:t>
            </a:r>
          </a:p>
          <a:p>
            <a:r>
              <a:rPr lang="en-US" altLang="zh-CN" sz="2000" dirty="0"/>
              <a:t>   </a:t>
            </a:r>
            <a:r>
              <a:rPr lang="zh-CN" altLang="en-US" sz="2000" dirty="0"/>
              <a:t>        </a:t>
            </a:r>
            <a:r>
              <a:rPr lang="en-US" altLang="zh-CN" sz="2000" dirty="0"/>
              <a:t>}</a:t>
            </a:r>
          </a:p>
          <a:p>
            <a:pPr lvl="1"/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C00000"/>
                </a:solidFill>
              </a:rPr>
              <a:t>if</a:t>
            </a:r>
            <a:r>
              <a:rPr lang="en-US" altLang="zh-CN" sz="2000" dirty="0"/>
              <a:t> ( c=='\n' ) </a:t>
            </a:r>
            <a:r>
              <a:rPr lang="en-US" altLang="zh-CN" sz="2000" dirty="0">
                <a:solidFill>
                  <a:srgbClr val="C00000"/>
                </a:solidFill>
              </a:rPr>
              <a:t>return</a:t>
            </a:r>
            <a:r>
              <a:rPr lang="en-US" altLang="zh-CN" sz="2000" dirty="0"/>
              <a:t> 0; 		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// return EOF -- $</a:t>
            </a:r>
          </a:p>
          <a:p>
            <a:pPr lvl="1"/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C00000"/>
                </a:solidFill>
              </a:rPr>
              <a:t>return</a:t>
            </a:r>
            <a:r>
              <a:rPr lang="en-US" altLang="zh-CN" sz="2000" dirty="0"/>
              <a:t> c;</a:t>
            </a:r>
          </a:p>
          <a:p>
            <a:r>
              <a:rPr lang="en-US" altLang="zh-CN" sz="2000" dirty="0"/>
              <a:t>}</a:t>
            </a:r>
            <a:endParaRPr lang="en-US" altLang="zh-CN" sz="2000" dirty="0"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6AF03C-30E5-A541-8D41-F6C57A1EAB67}"/>
              </a:ext>
            </a:extLst>
          </p:cNvPr>
          <p:cNvSpPr/>
          <p:nvPr/>
        </p:nvSpPr>
        <p:spPr>
          <a:xfrm>
            <a:off x="457200" y="5528188"/>
            <a:ext cx="862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Open Sans"/>
              </a:rPr>
              <a:t>我们也可以使用</a:t>
            </a:r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lex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生成</a:t>
            </a:r>
            <a:r>
              <a:rPr lang="en-US" altLang="zh-CN" dirty="0" err="1">
                <a:solidFill>
                  <a:srgbClr val="333333"/>
                </a:solidFill>
                <a:latin typeface="Open Sans"/>
              </a:rPr>
              <a:t>yylex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来代替这里的词法分析器，这样可以支持更加复杂的输入情况，不过本实验用上面自己写的词法分析器就可以满足要求。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10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实验结果演示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这是小节标题模板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48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实验结果演示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A10E17-0E37-944C-B151-EA72883C2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2" y="2028108"/>
            <a:ext cx="8978900" cy="1739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48E25D7-CAC5-0145-A01D-7874B71CE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62" y="3768008"/>
            <a:ext cx="8978900" cy="25273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22393D5-E197-874C-BE39-AE08098E7378}"/>
              </a:ext>
            </a:extLst>
          </p:cNvPr>
          <p:cNvSpPr/>
          <p:nvPr/>
        </p:nvSpPr>
        <p:spPr>
          <a:xfrm>
            <a:off x="309716" y="1017526"/>
            <a:ext cx="90260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MicrosoftYaHei"/>
              </a:rPr>
              <a:t>编写好</a:t>
            </a:r>
            <a:r>
              <a:rPr lang="en-US" altLang="zh-CN" dirty="0" err="1">
                <a:solidFill>
                  <a:srgbClr val="333333"/>
                </a:solidFill>
                <a:latin typeface="OpenSans"/>
              </a:rPr>
              <a:t>Yacc</a:t>
            </a:r>
            <a:r>
              <a:rPr lang="zh-CN" altLang="en-US" dirty="0">
                <a:solidFill>
                  <a:srgbClr val="333333"/>
                </a:solidFill>
                <a:latin typeface="MicrosoftYaHei"/>
              </a:rPr>
              <a:t>源文件 </a:t>
            </a:r>
            <a:r>
              <a:rPr lang="en-US" altLang="zh-CN" sz="1600" dirty="0">
                <a:solidFill>
                  <a:srgbClr val="333333"/>
                </a:solidFill>
                <a:latin typeface="LucidaConsole"/>
              </a:rPr>
              <a:t>lab1.y </a:t>
            </a:r>
            <a:r>
              <a:rPr lang="zh-CN" altLang="en-US" dirty="0">
                <a:solidFill>
                  <a:srgbClr val="333333"/>
                </a:solidFill>
                <a:latin typeface="MicrosoftYaHei"/>
              </a:rPr>
              <a:t>后使用如下指令生成</a:t>
            </a:r>
            <a:r>
              <a:rPr lang="en-US" altLang="zh-CN" dirty="0">
                <a:solidFill>
                  <a:srgbClr val="333333"/>
                </a:solidFill>
                <a:latin typeface="OpenSans"/>
              </a:rPr>
              <a:t>.c</a:t>
            </a:r>
            <a:r>
              <a:rPr lang="zh-CN" altLang="en-US" dirty="0">
                <a:solidFill>
                  <a:srgbClr val="333333"/>
                </a:solidFill>
                <a:latin typeface="OpenSans"/>
              </a:rPr>
              <a:t>文件和可执行程序</a:t>
            </a:r>
            <a:r>
              <a:rPr lang="zh-CN" altLang="en-US" dirty="0">
                <a:solidFill>
                  <a:srgbClr val="333333"/>
                </a:solidFill>
                <a:latin typeface="MicrosoftYaHei"/>
              </a:rPr>
              <a:t>。</a:t>
            </a:r>
            <a:endParaRPr lang="en-US" altLang="zh-CN" dirty="0">
              <a:solidFill>
                <a:srgbClr val="333333"/>
              </a:solidFill>
              <a:latin typeface="MicrosoftYaHei"/>
            </a:endParaRPr>
          </a:p>
          <a:p>
            <a:r>
              <a:rPr lang="en-US" altLang="zh-CN" dirty="0"/>
              <a:t>bison -d lab1.y</a:t>
            </a:r>
          </a:p>
          <a:p>
            <a:r>
              <a:rPr lang="en-US" altLang="zh-CN" dirty="0" err="1"/>
              <a:t>gcc</a:t>
            </a:r>
            <a:r>
              <a:rPr lang="en-US" altLang="zh-CN" dirty="0"/>
              <a:t> -o lab1 lab1.tab.c </a:t>
            </a:r>
          </a:p>
        </p:txBody>
      </p:sp>
    </p:spTree>
    <p:extLst>
      <p:ext uri="{BB962C8B-B14F-4D97-AF65-F5344CB8AC3E}">
        <p14:creationId xmlns:p14="http://schemas.microsoft.com/office/powerpoint/2010/main" val="88995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这是小节标题模板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1B1410-9447-6B42-AD03-27207EE4E380}"/>
              </a:ext>
            </a:extLst>
          </p:cNvPr>
          <p:cNvSpPr/>
          <p:nvPr/>
        </p:nvSpPr>
        <p:spPr>
          <a:xfrm>
            <a:off x="2570125" y="2927418"/>
            <a:ext cx="651333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陈意云</a:t>
            </a:r>
            <a:r>
              <a:rPr lang="en-US" altLang="zh-CN" dirty="0"/>
              <a:t>, </a:t>
            </a:r>
            <a:r>
              <a:rPr lang="zh-CN" altLang="en-US" dirty="0"/>
              <a:t>张昱</a:t>
            </a:r>
            <a:r>
              <a:rPr lang="en-US" altLang="zh-CN" dirty="0"/>
              <a:t>. </a:t>
            </a:r>
            <a:r>
              <a:rPr lang="zh-CN" altLang="en-US" dirty="0"/>
              <a:t>编译原理</a:t>
            </a:r>
            <a:r>
              <a:rPr lang="en-US" altLang="zh-CN" dirty="0"/>
              <a:t>[M]. </a:t>
            </a:r>
            <a:r>
              <a:rPr lang="zh-CN" altLang="en-US" dirty="0"/>
              <a:t>第三版</a:t>
            </a:r>
            <a:r>
              <a:rPr lang="en-US" altLang="zh-CN" dirty="0"/>
              <a:t>. </a:t>
            </a:r>
            <a:r>
              <a:rPr lang="zh-CN" altLang="en-US" dirty="0"/>
              <a:t>高等教育出版社</a:t>
            </a:r>
            <a:r>
              <a:rPr lang="en-US" altLang="zh-CN" dirty="0"/>
              <a:t>, 2014 :95-102.</a:t>
            </a:r>
          </a:p>
          <a:p>
            <a:endParaRPr lang="en-US" altLang="zh-CN" dirty="0"/>
          </a:p>
          <a:p>
            <a:br>
              <a:rPr lang="zh-CN" altLang="en-US" sz="2400" dirty="0"/>
            </a:b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832450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结束页</a:t>
            </a:r>
          </a:p>
        </p:txBody>
      </p:sp>
    </p:spTree>
    <p:extLst>
      <p:ext uri="{BB962C8B-B14F-4D97-AF65-F5344CB8AC3E}">
        <p14:creationId xmlns:p14="http://schemas.microsoft.com/office/powerpoint/2010/main" val="423377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en-US" altLang="zh-CN" dirty="0"/>
          </a:p>
          <a:p>
            <a:r>
              <a:rPr lang="zh-CN" altLang="en-US" dirty="0"/>
              <a:t>设计思路</a:t>
            </a:r>
            <a:endParaRPr lang="en-US" altLang="zh-CN" dirty="0"/>
          </a:p>
          <a:p>
            <a:r>
              <a:rPr lang="zh-CN" altLang="en-US" dirty="0"/>
              <a:t>代码分析</a:t>
            </a:r>
            <a:endParaRPr lang="en-US" altLang="zh-CN" dirty="0"/>
          </a:p>
          <a:p>
            <a:r>
              <a:rPr lang="zh-CN" altLang="en-US" dirty="0"/>
              <a:t>实验结果演示</a:t>
            </a:r>
            <a:endParaRPr lang="en-US" altLang="zh-CN" dirty="0"/>
          </a:p>
          <a:p>
            <a:r>
              <a:rPr lang="zh-CN" altLang="en-US" dirty="0"/>
              <a:t>参考文献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6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这是小节标题模板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1B1410-9447-6B42-AD03-27207EE4E380}"/>
              </a:ext>
            </a:extLst>
          </p:cNvPr>
          <p:cNvSpPr/>
          <p:nvPr/>
        </p:nvSpPr>
        <p:spPr>
          <a:xfrm>
            <a:off x="2570125" y="2927418"/>
            <a:ext cx="65133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针对以下文法</a:t>
            </a:r>
            <a:r>
              <a:rPr lang="en-US" altLang="zh-CN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: </a:t>
            </a:r>
          </a:p>
          <a:p>
            <a:r>
              <a:rPr lang="en-US" altLang="zh-CN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E -&gt; </a:t>
            </a:r>
            <a:r>
              <a:rPr lang="zh-CN" altLang="en-US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E '&gt;' E </a:t>
            </a:r>
            <a:endParaRPr lang="en-US" altLang="zh-CN" sz="2400" b="1" dirty="0"/>
          </a:p>
          <a:p>
            <a:r>
              <a:rPr lang="zh-CN" altLang="en-US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      </a:t>
            </a:r>
            <a:r>
              <a:rPr lang="en-US" altLang="zh-CN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| </a:t>
            </a:r>
            <a:r>
              <a:rPr lang="zh-CN" altLang="en-US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E '&lt;' E </a:t>
            </a:r>
            <a:endParaRPr lang="en-US" altLang="zh-CN" sz="2400" b="1" dirty="0"/>
          </a:p>
          <a:p>
            <a:r>
              <a:rPr lang="zh-CN" altLang="en-US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      </a:t>
            </a:r>
            <a:r>
              <a:rPr lang="en-US" altLang="zh-CN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| </a:t>
            </a:r>
            <a:r>
              <a:rPr lang="zh-CN" altLang="en-US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number </a:t>
            </a:r>
          </a:p>
          <a:p>
            <a:endParaRPr lang="en-US" altLang="zh-CN" sz="2400" b="1" dirty="0"/>
          </a:p>
          <a:p>
            <a:r>
              <a:rPr lang="zh-CN" altLang="en-US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设计 </a:t>
            </a:r>
            <a:r>
              <a:rPr lang="en-US" altLang="zh-CN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YACC </a:t>
            </a:r>
            <a:r>
              <a:rPr lang="zh-CN" altLang="en-US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描述文件并运行，使之能计算诸如 </a:t>
            </a:r>
            <a:r>
              <a:rPr lang="en-US" altLang="zh-CN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1 &lt; 2 &lt; 3 </a:t>
            </a:r>
            <a:r>
              <a:rPr lang="zh-CN" altLang="en-US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的表达式值为 </a:t>
            </a:r>
            <a:r>
              <a:rPr lang="en-US" altLang="zh-CN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True;</a:t>
            </a:r>
            <a:r>
              <a:rPr lang="zh-CN" altLang="en-US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而计算表达式 </a:t>
            </a:r>
            <a:r>
              <a:rPr lang="en-US" altLang="zh-CN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1&lt;5&gt;3</a:t>
            </a:r>
            <a:r>
              <a:rPr lang="zh-CN" altLang="en-US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的值也为</a:t>
            </a:r>
            <a:r>
              <a:rPr lang="en-US" altLang="zh-CN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True</a:t>
            </a:r>
            <a:r>
              <a:rPr lang="zh-CN" altLang="en-US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。 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16897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这是小节标题模板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4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8"/>
            <a:ext cx="8055866" cy="5052362"/>
          </a:xfrm>
        </p:spPr>
        <p:txBody>
          <a:bodyPr>
            <a:normAutofit/>
          </a:bodyPr>
          <a:lstStyle/>
          <a:p>
            <a:r>
              <a:rPr lang="zh-CN" altLang="en-US" dirty="0"/>
              <a:t>由于</a:t>
            </a:r>
            <a:r>
              <a:rPr lang="en-US" altLang="zh-CN" dirty="0" err="1"/>
              <a:t>yacc</a:t>
            </a:r>
            <a:r>
              <a:rPr lang="zh-CN" altLang="en-US" dirty="0"/>
              <a:t>需要尽可能地避免右递归，我们首先对文法进行了改写，消除右递归：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latin typeface="DengXian" panose="02010600030101010101" pitchFamily="2" charset="-122"/>
                <a:ea typeface="DengXian" panose="02010600030101010101" pitchFamily="2" charset="-122"/>
              </a:rPr>
              <a:t>T -&gt; </a:t>
            </a:r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b="1" dirty="0">
                <a:latin typeface="DengXian" panose="02010600030101010101" pitchFamily="2" charset="-122"/>
                <a:ea typeface="DengXian" panose="02010600030101010101" pitchFamily="2" charset="-122"/>
              </a:rPr>
              <a:t>E '&gt;' number 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     </a:t>
            </a:r>
            <a:r>
              <a:rPr lang="en-US" altLang="zh-CN" b="1" dirty="0">
                <a:latin typeface="DengXian" panose="02010600030101010101" pitchFamily="2" charset="-122"/>
                <a:ea typeface="DengXian" panose="02010600030101010101" pitchFamily="2" charset="-122"/>
              </a:rPr>
              <a:t>| </a:t>
            </a:r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b="1" dirty="0">
                <a:latin typeface="DengXian" panose="02010600030101010101" pitchFamily="2" charset="-122"/>
                <a:ea typeface="DengXian" panose="02010600030101010101" pitchFamily="2" charset="-122"/>
              </a:rPr>
              <a:t>E '&lt;' number 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>
                <a:latin typeface="DengXian" panose="02010600030101010101" pitchFamily="2" charset="-122"/>
                <a:ea typeface="DengXian" panose="02010600030101010101" pitchFamily="2" charset="-122"/>
              </a:rPr>
              <a:t>E</a:t>
            </a:r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b="1" dirty="0">
                <a:latin typeface="DengXian" panose="02010600030101010101" pitchFamily="2" charset="-122"/>
                <a:ea typeface="DengXian" panose="02010600030101010101" pitchFamily="2" charset="-122"/>
              </a:rPr>
              <a:t>-&gt; </a:t>
            </a:r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b="1" dirty="0">
                <a:latin typeface="DengXian" panose="02010600030101010101" pitchFamily="2" charset="-122"/>
                <a:ea typeface="DengXian" panose="02010600030101010101" pitchFamily="2" charset="-122"/>
              </a:rPr>
              <a:t>E '&gt;' number</a:t>
            </a:r>
          </a:p>
          <a:p>
            <a:pPr marL="0" indent="0">
              <a:buNone/>
            </a:pPr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     </a:t>
            </a:r>
            <a:r>
              <a:rPr lang="en-US" altLang="zh-CN" b="1" dirty="0">
                <a:latin typeface="DengXian" panose="02010600030101010101" pitchFamily="2" charset="-122"/>
                <a:ea typeface="DengXian" panose="02010600030101010101" pitchFamily="2" charset="-122"/>
              </a:rPr>
              <a:t>| </a:t>
            </a:r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b="1" dirty="0">
                <a:latin typeface="DengXian" panose="02010600030101010101" pitchFamily="2" charset="-122"/>
                <a:ea typeface="DengXian" panose="02010600030101010101" pitchFamily="2" charset="-122"/>
              </a:rPr>
              <a:t>E '&lt;' number  </a:t>
            </a:r>
          </a:p>
          <a:p>
            <a:pPr marL="0" indent="0">
              <a:buNone/>
            </a:pPr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     </a:t>
            </a:r>
            <a:r>
              <a:rPr lang="en-US" altLang="zh-CN" b="1" dirty="0">
                <a:latin typeface="DengXian" panose="02010600030101010101" pitchFamily="2" charset="-122"/>
                <a:ea typeface="DengXian" panose="02010600030101010101" pitchFamily="2" charset="-122"/>
              </a:rPr>
              <a:t>|  number </a:t>
            </a:r>
          </a:p>
          <a:p>
            <a:pPr marL="0" indent="0">
              <a:buNone/>
            </a:pPr>
            <a:endParaRPr lang="en-US" altLang="zh-CN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/>
              <a:t>由于单个数字的输出未定义，我们将开始符号设置为 </a:t>
            </a:r>
            <a:r>
              <a:rPr lang="en-US" altLang="zh-CN" dirty="0"/>
              <a:t>T</a:t>
            </a:r>
            <a:r>
              <a:rPr lang="zh-CN" altLang="en-US" dirty="0"/>
              <a:t>，以保证文法不产生单个字符。</a:t>
            </a:r>
            <a:endParaRPr lang="en-US" altLang="zh-CN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86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8"/>
            <a:ext cx="8055866" cy="505236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对于上述左递归文法，以</a:t>
            </a:r>
            <a:r>
              <a:rPr lang="en-US" altLang="zh-CN" dirty="0"/>
              <a:t>1 &lt; 5 &gt; 3 </a:t>
            </a:r>
            <a:r>
              <a:rPr lang="zh-CN" altLang="en-US" dirty="0"/>
              <a:t>为例：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第一次比较 </a:t>
            </a:r>
            <a:r>
              <a:rPr lang="en-US" altLang="zh-CN" dirty="0"/>
              <a:t>1 &lt;</a:t>
            </a:r>
            <a:r>
              <a:rPr lang="en-US" altLang="zh-CN" b="1" dirty="0"/>
              <a:t> 5 </a:t>
            </a:r>
          </a:p>
          <a:p>
            <a:r>
              <a:rPr lang="zh-CN" altLang="en-US" dirty="0"/>
              <a:t>第二次比较</a:t>
            </a:r>
            <a:r>
              <a:rPr lang="en-US" altLang="zh-CN" b="1" dirty="0"/>
              <a:t> 5 </a:t>
            </a:r>
            <a:r>
              <a:rPr lang="en-US" altLang="zh-CN" dirty="0"/>
              <a:t>&lt; 3</a:t>
            </a:r>
          </a:p>
          <a:p>
            <a:r>
              <a:rPr lang="zh-CN" altLang="en-US" dirty="0"/>
              <a:t>注意到每次进行比较时，实际上是在使用</a:t>
            </a:r>
            <a:r>
              <a:rPr lang="zh-CN" altLang="en-US" b="1" dirty="0"/>
              <a:t>前面已分析过部分的连比式的最后一个数字（</a:t>
            </a:r>
            <a:r>
              <a:rPr lang="en-US" altLang="zh-CN" b="1" dirty="0"/>
              <a:t>5</a:t>
            </a:r>
            <a:r>
              <a:rPr lang="zh-CN" altLang="en-US" b="1" dirty="0"/>
              <a:t>）与后面一个数字（</a:t>
            </a:r>
            <a:r>
              <a:rPr lang="en-US" altLang="zh-CN" b="1" dirty="0"/>
              <a:t>3</a:t>
            </a:r>
            <a:r>
              <a:rPr lang="zh-CN" altLang="en-US" b="1" dirty="0"/>
              <a:t>）进行比较。</a:t>
            </a:r>
            <a:endParaRPr lang="zh-CN" altLang="en-US" dirty="0"/>
          </a:p>
          <a:p>
            <a:r>
              <a:rPr lang="zh-CN" altLang="en-US" dirty="0"/>
              <a:t>因此我们可以使用一个综合属性 </a:t>
            </a:r>
            <a:r>
              <a:rPr lang="en-US" altLang="zh-CN" dirty="0" err="1"/>
              <a:t>val</a:t>
            </a:r>
            <a:r>
              <a:rPr lang="zh-CN" altLang="en-US" dirty="0"/>
              <a:t> 来记录连比式结尾</a:t>
            </a:r>
            <a:r>
              <a:rPr lang="en-US" altLang="zh-CN" dirty="0"/>
              <a:t>number</a:t>
            </a:r>
            <a:r>
              <a:rPr lang="zh-CN" altLang="en-US" dirty="0"/>
              <a:t>的值，以此来对不等式右边的</a:t>
            </a:r>
            <a:r>
              <a:rPr lang="en-US" altLang="zh-CN" dirty="0" err="1"/>
              <a:t>number.val</a:t>
            </a:r>
            <a:r>
              <a:rPr lang="zh-CN" altLang="en-US" dirty="0"/>
              <a:t>进行比较，如果结果为</a:t>
            </a:r>
            <a:r>
              <a:rPr lang="en-US" altLang="zh-CN" dirty="0"/>
              <a:t>true</a:t>
            </a:r>
            <a:r>
              <a:rPr lang="zh-CN" altLang="en-US" dirty="0"/>
              <a:t>，那么</a:t>
            </a:r>
            <a:r>
              <a:rPr lang="en-US" altLang="zh-CN" dirty="0"/>
              <a:t>number</a:t>
            </a:r>
            <a:r>
              <a:rPr lang="zh-CN" altLang="en-US" dirty="0"/>
              <a:t>变为左部对应连比式的最后一个数字，将其</a:t>
            </a:r>
            <a:r>
              <a:rPr lang="en-US" altLang="zh-CN" dirty="0" err="1"/>
              <a:t>val</a:t>
            </a:r>
            <a:r>
              <a:rPr lang="zh-CN" altLang="en-US" dirty="0"/>
              <a:t>赋给左部；如果结果为</a:t>
            </a:r>
            <a:r>
              <a:rPr lang="en-US" altLang="zh-CN" dirty="0"/>
              <a:t>false</a:t>
            </a:r>
            <a:r>
              <a:rPr lang="zh-CN" altLang="en-US" dirty="0"/>
              <a:t>，此时直接结束分析，打印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如果整个式子分析完成都没有输出</a:t>
            </a:r>
            <a:r>
              <a:rPr lang="en-US" altLang="zh-CN" dirty="0"/>
              <a:t>false</a:t>
            </a:r>
            <a:r>
              <a:rPr lang="zh-CN" altLang="en-US" dirty="0"/>
              <a:t>，那么打印 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49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实验代码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这是小节标题模板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64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Yacc</a:t>
            </a:r>
            <a:r>
              <a:rPr lang="zh-CN" altLang="en-US" dirty="0"/>
              <a:t>代码规则段部分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9"/>
            <a:ext cx="8055866" cy="51486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以产生式</a:t>
            </a:r>
            <a:r>
              <a:rPr lang="en-US" altLang="zh-CN" dirty="0"/>
              <a:t>E-&gt; E1 &lt; number </a:t>
            </a:r>
            <a:r>
              <a:rPr lang="zh-CN" altLang="en-US" dirty="0"/>
              <a:t>为例，此时的分析栈和属性栈如下：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4791E7-84F0-0447-A48D-23ACCF03B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2" y="1742536"/>
            <a:ext cx="9029700" cy="2159000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1A8D2D8-5E55-D549-93F7-F72DE818F515}"/>
              </a:ext>
            </a:extLst>
          </p:cNvPr>
          <p:cNvSpPr txBox="1">
            <a:spLocks/>
          </p:cNvSpPr>
          <p:nvPr/>
        </p:nvSpPr>
        <p:spPr>
          <a:xfrm>
            <a:off x="457200" y="3931831"/>
            <a:ext cx="8055866" cy="1908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/>
              <a:t>由上图的分析栈可知，对于</a:t>
            </a:r>
            <a:r>
              <a:rPr lang="en-US" altLang="zh-CN" sz="2200" dirty="0"/>
              <a:t>E-&gt; E1 &lt; number</a:t>
            </a:r>
            <a:r>
              <a:rPr lang="zh-CN" altLang="en-US" sz="2200" dirty="0"/>
              <a:t>，此时我们需要比较的属性为</a:t>
            </a:r>
            <a:r>
              <a:rPr lang="en-US" altLang="zh-CN" sz="2200" dirty="0"/>
              <a:t>$1</a:t>
            </a:r>
            <a:r>
              <a:rPr lang="zh-CN" altLang="en-US" sz="2200" dirty="0"/>
              <a:t>和</a:t>
            </a:r>
            <a:r>
              <a:rPr lang="en-US" altLang="zh-CN" sz="2200" dirty="0"/>
              <a:t>$3</a:t>
            </a:r>
            <a:r>
              <a:rPr lang="zh-CN" altLang="en-US" sz="2200" dirty="0"/>
              <a:t> ，对应两种情况为</a:t>
            </a:r>
            <a:r>
              <a:rPr lang="en-US" altLang="zh-CN" sz="2200" dirty="0"/>
              <a:t>: </a:t>
            </a:r>
          </a:p>
          <a:p>
            <a:r>
              <a:rPr lang="en-US" altLang="zh-CN" sz="2200" dirty="0"/>
              <a:t>E1.val &lt; </a:t>
            </a:r>
            <a:r>
              <a:rPr lang="en-US" altLang="zh-CN" sz="2200" dirty="0" err="1"/>
              <a:t>number.val</a:t>
            </a:r>
            <a:r>
              <a:rPr lang="zh-CN" altLang="en-US" sz="2200" dirty="0"/>
              <a:t>，比较结果为</a:t>
            </a:r>
            <a:r>
              <a:rPr lang="en-US" altLang="zh-CN" sz="2200" dirty="0"/>
              <a:t>true</a:t>
            </a:r>
            <a:r>
              <a:rPr lang="zh-CN" altLang="en-US" sz="2200" dirty="0"/>
              <a:t>，只需要让</a:t>
            </a:r>
            <a:r>
              <a:rPr lang="en-US" altLang="zh-CN" sz="2200" dirty="0" err="1"/>
              <a:t>E.val</a:t>
            </a:r>
            <a:r>
              <a:rPr lang="en-US" altLang="zh-CN" sz="2200" dirty="0"/>
              <a:t>=</a:t>
            </a:r>
            <a:r>
              <a:rPr lang="en-US" altLang="zh-CN" sz="2200" dirty="0" err="1"/>
              <a:t>number.val</a:t>
            </a:r>
            <a:r>
              <a:rPr lang="zh-CN" altLang="en-US" sz="2200" dirty="0"/>
              <a:t>即可。</a:t>
            </a:r>
            <a:endParaRPr lang="en-US" altLang="zh-CN" sz="2200" dirty="0"/>
          </a:p>
          <a:p>
            <a:r>
              <a:rPr lang="en-US" altLang="zh-CN" sz="2200" dirty="0"/>
              <a:t>E1.val &gt; </a:t>
            </a:r>
            <a:r>
              <a:rPr lang="en-US" altLang="zh-CN" sz="2200" dirty="0" err="1"/>
              <a:t>number.val</a:t>
            </a:r>
            <a:r>
              <a:rPr lang="zh-CN" altLang="en-US" sz="2200" dirty="0"/>
              <a:t>，比较结果为</a:t>
            </a:r>
            <a:r>
              <a:rPr lang="en-US" altLang="zh-CN" sz="2200" dirty="0"/>
              <a:t>false</a:t>
            </a:r>
            <a:r>
              <a:rPr lang="zh-CN" altLang="en-US" sz="2200" dirty="0"/>
              <a:t>，无需继续分析，直接打印</a:t>
            </a:r>
            <a:r>
              <a:rPr lang="en-US" altLang="zh-CN" sz="2200" dirty="0"/>
              <a:t>False</a:t>
            </a:r>
            <a:r>
              <a:rPr lang="zh-CN" altLang="en-US" sz="2200" dirty="0"/>
              <a:t>并退出即可。 </a:t>
            </a:r>
            <a:endParaRPr lang="en-US" altLang="zh-CN" sz="2200" dirty="0"/>
          </a:p>
          <a:p>
            <a:endParaRPr lang="zh-CN" altLang="en-US" dirty="0">
              <a:effectLst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32FB1D-84D8-3A4F-AC12-F117CFE9ED2C}"/>
              </a:ext>
            </a:extLst>
          </p:cNvPr>
          <p:cNvSpPr/>
          <p:nvPr/>
        </p:nvSpPr>
        <p:spPr>
          <a:xfrm>
            <a:off x="457200" y="5729457"/>
            <a:ext cx="73741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LucidaConsole"/>
              </a:rPr>
              <a:t>上述情况对应</a:t>
            </a:r>
            <a:r>
              <a:rPr lang="en-US" altLang="zh-CN" dirty="0" err="1">
                <a:latin typeface="LucidaConsole"/>
              </a:rPr>
              <a:t>yacc</a:t>
            </a:r>
            <a:r>
              <a:rPr lang="zh-CN" altLang="en-US" dirty="0">
                <a:latin typeface="LucidaConsole"/>
              </a:rPr>
              <a:t>代码为：</a:t>
            </a:r>
            <a:endParaRPr lang="en-US" altLang="zh-CN" dirty="0">
              <a:latin typeface="LucidaConsole"/>
            </a:endParaRPr>
          </a:p>
          <a:p>
            <a:r>
              <a:rPr lang="zh-CN" altLang="en-US" dirty="0">
                <a:latin typeface="LucidaConsole"/>
              </a:rPr>
              <a:t> </a:t>
            </a:r>
            <a:r>
              <a:rPr lang="en-US" altLang="zh-CN" dirty="0">
                <a:latin typeface="LucidaConsole"/>
              </a:rPr>
              <a:t>E </a:t>
            </a:r>
            <a:r>
              <a:rPr lang="en-US" altLang="zh-CN" dirty="0">
                <a:solidFill>
                  <a:srgbClr val="333333"/>
                </a:solidFill>
                <a:latin typeface="LucidaConsole"/>
              </a:rPr>
              <a:t>: </a:t>
            </a:r>
            <a:r>
              <a:rPr lang="en-US" altLang="zh-CN" dirty="0">
                <a:latin typeface="LucidaConsole"/>
              </a:rPr>
              <a:t>E </a:t>
            </a:r>
            <a:r>
              <a:rPr lang="en-US" altLang="zh-CN" dirty="0">
                <a:solidFill>
                  <a:srgbClr val="A80F0F"/>
                </a:solidFill>
                <a:latin typeface="LucidaConsole"/>
              </a:rPr>
              <a:t>'&lt;' </a:t>
            </a:r>
            <a:r>
              <a:rPr lang="en-US" altLang="zh-CN" dirty="0">
                <a:latin typeface="LucidaConsole"/>
              </a:rPr>
              <a:t>number 	</a:t>
            </a:r>
            <a:r>
              <a:rPr lang="en-US" altLang="zh-CN" dirty="0">
                <a:solidFill>
                  <a:srgbClr val="333333"/>
                </a:solidFill>
                <a:latin typeface="LucidaConsole"/>
              </a:rPr>
              <a:t>{</a:t>
            </a:r>
            <a:r>
              <a:rPr lang="en-US" altLang="zh-CN" dirty="0">
                <a:solidFill>
                  <a:srgbClr val="750087"/>
                </a:solidFill>
                <a:latin typeface="LucidaConsole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LucidaConsole"/>
              </a:rPr>
              <a:t>(</a:t>
            </a:r>
            <a:r>
              <a:rPr lang="en-US" altLang="zh-CN" dirty="0">
                <a:latin typeface="LucidaConsole"/>
              </a:rPr>
              <a:t>$1 </a:t>
            </a:r>
            <a:r>
              <a:rPr lang="en-US" altLang="zh-CN" dirty="0">
                <a:solidFill>
                  <a:srgbClr val="961919"/>
                </a:solidFill>
                <a:latin typeface="LucidaConsole"/>
              </a:rPr>
              <a:t>&gt;= </a:t>
            </a:r>
            <a:r>
              <a:rPr lang="en-US" altLang="zh-CN" dirty="0">
                <a:latin typeface="LucidaConsole"/>
              </a:rPr>
              <a:t>$3</a:t>
            </a:r>
            <a:r>
              <a:rPr lang="en-US" altLang="zh-CN" dirty="0">
                <a:solidFill>
                  <a:srgbClr val="333333"/>
                </a:solidFill>
                <a:latin typeface="LucidaConsole"/>
              </a:rPr>
              <a:t>) {</a:t>
            </a:r>
            <a:r>
              <a:rPr lang="en-US" altLang="zh-CN" dirty="0" err="1">
                <a:latin typeface="LucidaConsole"/>
              </a:rPr>
              <a:t>printf</a:t>
            </a:r>
            <a:r>
              <a:rPr lang="en-US" altLang="zh-CN" dirty="0">
                <a:solidFill>
                  <a:srgbClr val="333333"/>
                </a:solidFill>
                <a:latin typeface="LucidaConsole"/>
              </a:rPr>
              <a:t>(</a:t>
            </a:r>
            <a:r>
              <a:rPr lang="en-US" altLang="zh-CN" dirty="0">
                <a:solidFill>
                  <a:srgbClr val="A80F0F"/>
                </a:solidFill>
                <a:latin typeface="LucidaConsole"/>
              </a:rPr>
              <a:t>"False\n"</a:t>
            </a:r>
            <a:r>
              <a:rPr lang="en-US" altLang="zh-CN" dirty="0">
                <a:solidFill>
                  <a:srgbClr val="333333"/>
                </a:solidFill>
                <a:latin typeface="LucidaConsole"/>
              </a:rPr>
              <a:t>);</a:t>
            </a:r>
            <a:r>
              <a:rPr lang="en-US" altLang="zh-CN" dirty="0">
                <a:latin typeface="LucidaConsole"/>
              </a:rPr>
              <a:t>exit</a:t>
            </a:r>
            <a:r>
              <a:rPr lang="en-US" altLang="zh-CN" dirty="0">
                <a:solidFill>
                  <a:srgbClr val="333333"/>
                </a:solidFill>
                <a:latin typeface="LucidaConsole"/>
              </a:rPr>
              <a:t>(</a:t>
            </a:r>
            <a:r>
              <a:rPr lang="en-US" altLang="zh-CN" dirty="0">
                <a:solidFill>
                  <a:srgbClr val="0F6642"/>
                </a:solidFill>
                <a:latin typeface="LucidaConsole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LucidaConsole"/>
              </a:rPr>
              <a:t>);}</a:t>
            </a:r>
            <a:r>
              <a:rPr lang="en-US" altLang="zh-CN" dirty="0">
                <a:solidFill>
                  <a:srgbClr val="750087"/>
                </a:solidFill>
                <a:latin typeface="LucidaConsole"/>
              </a:rPr>
              <a:t>else</a:t>
            </a:r>
            <a:r>
              <a:rPr lang="en-US" altLang="zh-CN" dirty="0">
                <a:solidFill>
                  <a:srgbClr val="333333"/>
                </a:solidFill>
                <a:latin typeface="LucidaConsole"/>
              </a:rPr>
              <a:t>{</a:t>
            </a:r>
            <a:r>
              <a:rPr lang="en-US" altLang="zh-CN" dirty="0">
                <a:latin typeface="LucidaConsole"/>
              </a:rPr>
              <a:t>$$ </a:t>
            </a:r>
            <a:r>
              <a:rPr lang="en-US" altLang="zh-CN" dirty="0">
                <a:solidFill>
                  <a:srgbClr val="961919"/>
                </a:solidFill>
                <a:latin typeface="LucidaConsole"/>
              </a:rPr>
              <a:t>= </a:t>
            </a:r>
            <a:r>
              <a:rPr lang="en-US" altLang="zh-CN" dirty="0">
                <a:latin typeface="LucidaConsole"/>
              </a:rPr>
              <a:t>$3</a:t>
            </a:r>
            <a:r>
              <a:rPr lang="en-US" altLang="zh-CN" dirty="0">
                <a:solidFill>
                  <a:srgbClr val="333333"/>
                </a:solidFill>
                <a:latin typeface="LucidaConsole"/>
              </a:rPr>
              <a:t>;}} </a:t>
            </a:r>
          </a:p>
        </p:txBody>
      </p:sp>
    </p:spTree>
    <p:extLst>
      <p:ext uri="{BB962C8B-B14F-4D97-AF65-F5344CB8AC3E}">
        <p14:creationId xmlns:p14="http://schemas.microsoft.com/office/powerpoint/2010/main" val="232475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Yacc</a:t>
            </a:r>
            <a:r>
              <a:rPr lang="zh-CN" altLang="en-US" dirty="0"/>
              <a:t>代码规则段部分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9"/>
            <a:ext cx="8055866" cy="514867"/>
          </a:xfrm>
        </p:spPr>
        <p:txBody>
          <a:bodyPr/>
          <a:lstStyle/>
          <a:p>
            <a:r>
              <a:rPr lang="zh-CN" altLang="en-US" dirty="0"/>
              <a:t>这里代码的写法可以参照书本</a:t>
            </a:r>
            <a:r>
              <a:rPr lang="en-US" altLang="zh-CN" dirty="0"/>
              <a:t>3.7</a:t>
            </a:r>
            <a:r>
              <a:rPr lang="zh-CN" altLang="en-US" dirty="0"/>
              <a:t>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E7ECA7-C488-7B42-B250-B2179A00DEBE}"/>
              </a:ext>
            </a:extLst>
          </p:cNvPr>
          <p:cNvSpPr/>
          <p:nvPr/>
        </p:nvSpPr>
        <p:spPr>
          <a:xfrm>
            <a:off x="457200" y="1997838"/>
            <a:ext cx="8686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61919"/>
                </a:solidFill>
                <a:latin typeface="LucidaConsole"/>
              </a:rPr>
              <a:t>%</a:t>
            </a:r>
          </a:p>
          <a:p>
            <a:r>
              <a:rPr lang="en-US" altLang="zh-CN" sz="2000" dirty="0">
                <a:latin typeface="LucidaConsole"/>
              </a:rPr>
              <a:t>token number </a:t>
            </a:r>
          </a:p>
          <a:p>
            <a:r>
              <a:rPr lang="en-US" altLang="zh-CN" sz="2000" dirty="0">
                <a:solidFill>
                  <a:srgbClr val="961919"/>
                </a:solidFill>
                <a:latin typeface="LucidaConsole"/>
              </a:rPr>
              <a:t>%% </a:t>
            </a:r>
          </a:p>
          <a:p>
            <a:r>
              <a:rPr lang="en-US" altLang="zh-CN" sz="2000" dirty="0">
                <a:latin typeface="LucidaConsole"/>
              </a:rPr>
              <a:t>T 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: </a:t>
            </a:r>
            <a:r>
              <a:rPr lang="en-US" altLang="zh-CN" sz="2000" dirty="0">
                <a:latin typeface="LucidaConsole"/>
              </a:rPr>
              <a:t>E </a:t>
            </a:r>
            <a:r>
              <a:rPr lang="en-US" altLang="zh-CN" sz="2000" dirty="0">
                <a:solidFill>
                  <a:srgbClr val="A80F0F"/>
                </a:solidFill>
                <a:latin typeface="LucidaConsole"/>
              </a:rPr>
              <a:t>‘&lt;’ </a:t>
            </a:r>
            <a:r>
              <a:rPr lang="en-US" altLang="zh-CN" sz="2000" dirty="0">
                <a:latin typeface="LucidaConsole"/>
              </a:rPr>
              <a:t>number	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{</a:t>
            </a:r>
            <a:r>
              <a:rPr lang="en-US" altLang="zh-CN" sz="2000" dirty="0">
                <a:solidFill>
                  <a:srgbClr val="750087"/>
                </a:solidFill>
                <a:latin typeface="LucidaConsole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(</a:t>
            </a:r>
            <a:r>
              <a:rPr lang="en-US" altLang="zh-CN" sz="2000" dirty="0">
                <a:latin typeface="LucidaConsole"/>
              </a:rPr>
              <a:t>$1 </a:t>
            </a:r>
            <a:r>
              <a:rPr lang="en-US" altLang="zh-CN" sz="2000" dirty="0">
                <a:solidFill>
                  <a:srgbClr val="961919"/>
                </a:solidFill>
                <a:latin typeface="LucidaConsole"/>
              </a:rPr>
              <a:t>&gt;= </a:t>
            </a:r>
            <a:r>
              <a:rPr lang="en-US" altLang="zh-CN" sz="2000" dirty="0">
                <a:latin typeface="LucidaConsole"/>
              </a:rPr>
              <a:t>$3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)</a:t>
            </a:r>
            <a:r>
              <a:rPr lang="zh-CN" altLang="en-US" sz="2000" dirty="0">
                <a:solidFill>
                  <a:srgbClr val="333333"/>
                </a:solidFill>
                <a:latin typeface="LucidaConsole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{</a:t>
            </a:r>
            <a:r>
              <a:rPr lang="en-US" altLang="zh-CN" sz="2000" dirty="0" err="1">
                <a:latin typeface="LucidaConsole"/>
              </a:rPr>
              <a:t>printf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(</a:t>
            </a:r>
            <a:r>
              <a:rPr lang="en-US" altLang="zh-CN" sz="2000" dirty="0">
                <a:solidFill>
                  <a:srgbClr val="A80F0F"/>
                </a:solidFill>
                <a:latin typeface="LucidaConsole"/>
              </a:rPr>
              <a:t>"False\n"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);</a:t>
            </a:r>
            <a:r>
              <a:rPr lang="en-US" altLang="zh-CN" sz="2000" dirty="0">
                <a:latin typeface="LucidaConsole"/>
              </a:rPr>
              <a:t>exit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(</a:t>
            </a:r>
            <a:r>
              <a:rPr lang="en-US" altLang="zh-CN" sz="2000" dirty="0">
                <a:solidFill>
                  <a:srgbClr val="0F6642"/>
                </a:solidFill>
                <a:latin typeface="LucidaConsole"/>
              </a:rPr>
              <a:t>1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);}</a:t>
            </a:r>
            <a:r>
              <a:rPr lang="en-US" altLang="zh-CN" sz="2000" dirty="0">
                <a:solidFill>
                  <a:srgbClr val="750087"/>
                </a:solidFill>
                <a:latin typeface="LucidaConsole"/>
              </a:rPr>
              <a:t>else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{</a:t>
            </a:r>
            <a:r>
              <a:rPr lang="en-US" altLang="zh-CN" sz="2000" dirty="0" err="1">
                <a:latin typeface="LucidaConsole"/>
              </a:rPr>
              <a:t>printf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(</a:t>
            </a:r>
            <a:r>
              <a:rPr lang="en-US" altLang="zh-CN" sz="2000" dirty="0">
                <a:solidFill>
                  <a:srgbClr val="A80F0F"/>
                </a:solidFill>
                <a:latin typeface="LucidaConsole"/>
              </a:rPr>
              <a:t>"True\n\n"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);}} </a:t>
            </a:r>
          </a:p>
          <a:p>
            <a:r>
              <a:rPr lang="zh-CN" altLang="en-US" sz="2000" dirty="0">
                <a:solidFill>
                  <a:srgbClr val="961919"/>
                </a:solidFill>
                <a:latin typeface="LucidaConsole"/>
              </a:rPr>
              <a:t>   </a:t>
            </a:r>
            <a:r>
              <a:rPr lang="en-US" altLang="zh-CN" sz="2000" dirty="0">
                <a:solidFill>
                  <a:srgbClr val="961919"/>
                </a:solidFill>
                <a:latin typeface="LucidaConsole"/>
              </a:rPr>
              <a:t>| </a:t>
            </a:r>
            <a:r>
              <a:rPr lang="en-US" altLang="zh-CN" sz="2000" dirty="0">
                <a:latin typeface="LucidaConsole"/>
              </a:rPr>
              <a:t>E </a:t>
            </a:r>
            <a:r>
              <a:rPr lang="en-US" altLang="zh-CN" sz="2000" dirty="0">
                <a:solidFill>
                  <a:srgbClr val="A80F0F"/>
                </a:solidFill>
                <a:latin typeface="LucidaConsole"/>
              </a:rPr>
              <a:t>'&gt;' </a:t>
            </a:r>
            <a:r>
              <a:rPr lang="en-US" altLang="zh-CN" sz="2000" dirty="0">
                <a:latin typeface="LucidaConsole"/>
              </a:rPr>
              <a:t>number	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{</a:t>
            </a:r>
            <a:r>
              <a:rPr lang="en-US" altLang="zh-CN" sz="2000" dirty="0">
                <a:solidFill>
                  <a:srgbClr val="750087"/>
                </a:solidFill>
                <a:latin typeface="LucidaConsole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(</a:t>
            </a:r>
            <a:r>
              <a:rPr lang="en-US" altLang="zh-CN" sz="2000" dirty="0">
                <a:latin typeface="LucidaConsole"/>
              </a:rPr>
              <a:t>$1 </a:t>
            </a:r>
            <a:r>
              <a:rPr lang="en-US" altLang="zh-CN" sz="2000" dirty="0">
                <a:solidFill>
                  <a:srgbClr val="961919"/>
                </a:solidFill>
                <a:latin typeface="LucidaConsole"/>
              </a:rPr>
              <a:t>&lt;= </a:t>
            </a:r>
            <a:r>
              <a:rPr lang="en-US" altLang="zh-CN" sz="2000" dirty="0">
                <a:latin typeface="LucidaConsole"/>
              </a:rPr>
              <a:t>$3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){</a:t>
            </a:r>
            <a:r>
              <a:rPr lang="en-US" altLang="zh-CN" sz="2000" dirty="0" err="1">
                <a:latin typeface="LucidaConsole"/>
              </a:rPr>
              <a:t>printf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(</a:t>
            </a:r>
            <a:r>
              <a:rPr lang="en-US" altLang="zh-CN" sz="2000" dirty="0">
                <a:solidFill>
                  <a:srgbClr val="A80F0F"/>
                </a:solidFill>
                <a:latin typeface="LucidaConsole"/>
              </a:rPr>
              <a:t>"False\n"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);</a:t>
            </a:r>
            <a:r>
              <a:rPr lang="en-US" altLang="zh-CN" sz="2000" dirty="0">
                <a:latin typeface="LucidaConsole"/>
              </a:rPr>
              <a:t>exit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(</a:t>
            </a:r>
            <a:r>
              <a:rPr lang="en-US" altLang="zh-CN" sz="2000" dirty="0">
                <a:solidFill>
                  <a:srgbClr val="0F6642"/>
                </a:solidFill>
                <a:latin typeface="LucidaConsole"/>
              </a:rPr>
              <a:t>1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);}</a:t>
            </a:r>
            <a:r>
              <a:rPr lang="en-US" altLang="zh-CN" sz="2000" dirty="0">
                <a:solidFill>
                  <a:srgbClr val="750087"/>
                </a:solidFill>
                <a:latin typeface="LucidaConsole"/>
              </a:rPr>
              <a:t>else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{</a:t>
            </a:r>
            <a:r>
              <a:rPr lang="en-US" altLang="zh-CN" sz="2000" dirty="0" err="1">
                <a:latin typeface="LucidaConsole"/>
              </a:rPr>
              <a:t>printf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(</a:t>
            </a:r>
            <a:r>
              <a:rPr lang="en-US" altLang="zh-CN" sz="2000" dirty="0">
                <a:solidFill>
                  <a:srgbClr val="A80F0F"/>
                </a:solidFill>
                <a:latin typeface="LucidaConsole"/>
              </a:rPr>
              <a:t>"True\n\n"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);}} </a:t>
            </a:r>
          </a:p>
          <a:p>
            <a:r>
              <a:rPr lang="zh-CN" altLang="en-US" sz="2000" dirty="0">
                <a:solidFill>
                  <a:srgbClr val="333333"/>
                </a:solidFill>
                <a:latin typeface="LucidaConsole"/>
              </a:rPr>
              <a:t>   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; </a:t>
            </a:r>
          </a:p>
          <a:p>
            <a:r>
              <a:rPr lang="en-US" altLang="zh-CN" sz="2000" b="1" dirty="0">
                <a:latin typeface="LucidaConsole"/>
              </a:rPr>
              <a:t>E </a:t>
            </a:r>
            <a:r>
              <a:rPr lang="en-US" altLang="zh-CN" sz="2000" b="1" dirty="0">
                <a:solidFill>
                  <a:srgbClr val="333333"/>
                </a:solidFill>
                <a:latin typeface="LucidaConsole"/>
              </a:rPr>
              <a:t>: </a:t>
            </a:r>
            <a:r>
              <a:rPr lang="en-US" altLang="zh-CN" sz="2000" b="1" dirty="0">
                <a:latin typeface="LucidaConsole"/>
              </a:rPr>
              <a:t>E </a:t>
            </a:r>
            <a:r>
              <a:rPr lang="en-US" altLang="zh-CN" sz="2000" b="1" dirty="0">
                <a:solidFill>
                  <a:srgbClr val="A80F0F"/>
                </a:solidFill>
                <a:latin typeface="LucidaConsole"/>
              </a:rPr>
              <a:t>'&lt;' </a:t>
            </a:r>
            <a:r>
              <a:rPr lang="en-US" altLang="zh-CN" sz="2000" b="1" dirty="0">
                <a:latin typeface="LucidaConsole"/>
              </a:rPr>
              <a:t>number 	</a:t>
            </a:r>
            <a:r>
              <a:rPr lang="en-US" altLang="zh-CN" sz="2000" b="1" dirty="0">
                <a:solidFill>
                  <a:srgbClr val="333333"/>
                </a:solidFill>
                <a:latin typeface="LucidaConsole"/>
              </a:rPr>
              <a:t>{</a:t>
            </a:r>
            <a:r>
              <a:rPr lang="en-US" altLang="zh-CN" sz="2000" b="1" dirty="0">
                <a:solidFill>
                  <a:srgbClr val="750087"/>
                </a:solidFill>
                <a:latin typeface="LucidaConsole"/>
              </a:rPr>
              <a:t>if</a:t>
            </a:r>
            <a:r>
              <a:rPr lang="en-US" altLang="zh-CN" sz="2000" b="1" dirty="0">
                <a:solidFill>
                  <a:srgbClr val="333333"/>
                </a:solidFill>
                <a:latin typeface="LucidaConsole"/>
              </a:rPr>
              <a:t>(</a:t>
            </a:r>
            <a:r>
              <a:rPr lang="en-US" altLang="zh-CN" sz="2000" b="1" dirty="0">
                <a:latin typeface="LucidaConsole"/>
              </a:rPr>
              <a:t>$1 </a:t>
            </a:r>
            <a:r>
              <a:rPr lang="en-US" altLang="zh-CN" sz="2000" b="1" dirty="0">
                <a:solidFill>
                  <a:srgbClr val="961919"/>
                </a:solidFill>
                <a:latin typeface="LucidaConsole"/>
              </a:rPr>
              <a:t>&gt;= </a:t>
            </a:r>
            <a:r>
              <a:rPr lang="en-US" altLang="zh-CN" sz="2000" b="1" dirty="0">
                <a:latin typeface="LucidaConsole"/>
              </a:rPr>
              <a:t>$3</a:t>
            </a:r>
            <a:r>
              <a:rPr lang="en-US" altLang="zh-CN" sz="2000" b="1" dirty="0">
                <a:solidFill>
                  <a:srgbClr val="333333"/>
                </a:solidFill>
                <a:latin typeface="LucidaConsole"/>
              </a:rPr>
              <a:t>) {</a:t>
            </a:r>
            <a:r>
              <a:rPr lang="en-US" altLang="zh-CN" sz="2000" b="1" dirty="0" err="1">
                <a:latin typeface="LucidaConsole"/>
              </a:rPr>
              <a:t>printf</a:t>
            </a:r>
            <a:r>
              <a:rPr lang="en-US" altLang="zh-CN" sz="2000" b="1" dirty="0">
                <a:solidFill>
                  <a:srgbClr val="333333"/>
                </a:solidFill>
                <a:latin typeface="LucidaConsole"/>
              </a:rPr>
              <a:t>(</a:t>
            </a:r>
            <a:r>
              <a:rPr lang="en-US" altLang="zh-CN" sz="2000" b="1" dirty="0">
                <a:solidFill>
                  <a:srgbClr val="A80F0F"/>
                </a:solidFill>
                <a:latin typeface="LucidaConsole"/>
              </a:rPr>
              <a:t>"False\n"</a:t>
            </a:r>
            <a:r>
              <a:rPr lang="en-US" altLang="zh-CN" sz="2000" b="1" dirty="0">
                <a:solidFill>
                  <a:srgbClr val="333333"/>
                </a:solidFill>
                <a:latin typeface="LucidaConsole"/>
              </a:rPr>
              <a:t>);</a:t>
            </a:r>
            <a:r>
              <a:rPr lang="en-US" altLang="zh-CN" sz="2000" b="1" dirty="0">
                <a:latin typeface="LucidaConsole"/>
              </a:rPr>
              <a:t>exit</a:t>
            </a:r>
            <a:r>
              <a:rPr lang="en-US" altLang="zh-CN" sz="2000" b="1" dirty="0">
                <a:solidFill>
                  <a:srgbClr val="333333"/>
                </a:solidFill>
                <a:latin typeface="LucidaConsole"/>
              </a:rPr>
              <a:t>(</a:t>
            </a:r>
            <a:r>
              <a:rPr lang="en-US" altLang="zh-CN" sz="2000" b="1" dirty="0">
                <a:solidFill>
                  <a:srgbClr val="0F6642"/>
                </a:solidFill>
                <a:latin typeface="LucidaConsole"/>
              </a:rPr>
              <a:t>1</a:t>
            </a:r>
            <a:r>
              <a:rPr lang="en-US" altLang="zh-CN" sz="2000" b="1" dirty="0">
                <a:solidFill>
                  <a:srgbClr val="333333"/>
                </a:solidFill>
                <a:latin typeface="LucidaConsole"/>
              </a:rPr>
              <a:t>);}</a:t>
            </a:r>
            <a:r>
              <a:rPr lang="en-US" altLang="zh-CN" sz="2000" b="1" dirty="0">
                <a:solidFill>
                  <a:srgbClr val="750087"/>
                </a:solidFill>
                <a:latin typeface="LucidaConsole"/>
              </a:rPr>
              <a:t>else</a:t>
            </a:r>
            <a:r>
              <a:rPr lang="en-US" altLang="zh-CN" sz="2000" b="1" dirty="0">
                <a:solidFill>
                  <a:srgbClr val="333333"/>
                </a:solidFill>
                <a:latin typeface="LucidaConsole"/>
              </a:rPr>
              <a:t>{</a:t>
            </a:r>
            <a:r>
              <a:rPr lang="en-US" altLang="zh-CN" sz="2000" b="1" dirty="0">
                <a:latin typeface="LucidaConsole"/>
              </a:rPr>
              <a:t>$$ </a:t>
            </a:r>
            <a:r>
              <a:rPr lang="en-US" altLang="zh-CN" sz="2000" b="1" dirty="0">
                <a:solidFill>
                  <a:srgbClr val="961919"/>
                </a:solidFill>
                <a:latin typeface="LucidaConsole"/>
              </a:rPr>
              <a:t>= </a:t>
            </a:r>
            <a:r>
              <a:rPr lang="en-US" altLang="zh-CN" sz="2000" b="1" dirty="0">
                <a:latin typeface="LucidaConsole"/>
              </a:rPr>
              <a:t>$3</a:t>
            </a:r>
            <a:r>
              <a:rPr lang="en-US" altLang="zh-CN" sz="2000" b="1" dirty="0">
                <a:solidFill>
                  <a:srgbClr val="333333"/>
                </a:solidFill>
                <a:latin typeface="LucidaConsole"/>
              </a:rPr>
              <a:t>;}} </a:t>
            </a:r>
          </a:p>
          <a:p>
            <a:r>
              <a:rPr lang="zh-CN" altLang="en-US" sz="2000" dirty="0">
                <a:solidFill>
                  <a:srgbClr val="961919"/>
                </a:solidFill>
                <a:latin typeface="LucidaConsole"/>
              </a:rPr>
              <a:t>   </a:t>
            </a:r>
            <a:r>
              <a:rPr lang="en-US" altLang="zh-CN" sz="2000" dirty="0">
                <a:solidFill>
                  <a:srgbClr val="961919"/>
                </a:solidFill>
                <a:latin typeface="LucidaConsole"/>
              </a:rPr>
              <a:t>| </a:t>
            </a:r>
            <a:r>
              <a:rPr lang="en-US" altLang="zh-CN" sz="2000" dirty="0">
                <a:latin typeface="LucidaConsole"/>
              </a:rPr>
              <a:t>E </a:t>
            </a:r>
            <a:r>
              <a:rPr lang="en-US" altLang="zh-CN" sz="2000" dirty="0">
                <a:solidFill>
                  <a:srgbClr val="A80F0F"/>
                </a:solidFill>
                <a:latin typeface="LucidaConsole"/>
              </a:rPr>
              <a:t>'&gt;' </a:t>
            </a:r>
            <a:r>
              <a:rPr lang="en-US" altLang="zh-CN" sz="2000" dirty="0">
                <a:latin typeface="LucidaConsole"/>
              </a:rPr>
              <a:t>number 	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{</a:t>
            </a:r>
            <a:r>
              <a:rPr lang="en-US" altLang="zh-CN" sz="2000" dirty="0">
                <a:solidFill>
                  <a:srgbClr val="750087"/>
                </a:solidFill>
                <a:latin typeface="LucidaConsole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(</a:t>
            </a:r>
            <a:r>
              <a:rPr lang="en-US" altLang="zh-CN" sz="2000" dirty="0">
                <a:latin typeface="LucidaConsole"/>
              </a:rPr>
              <a:t>$1 </a:t>
            </a:r>
            <a:r>
              <a:rPr lang="en-US" altLang="zh-CN" sz="2000" dirty="0">
                <a:solidFill>
                  <a:srgbClr val="961919"/>
                </a:solidFill>
                <a:latin typeface="LucidaConsole"/>
              </a:rPr>
              <a:t>&lt;= </a:t>
            </a:r>
            <a:r>
              <a:rPr lang="en-US" altLang="zh-CN" sz="2000" dirty="0">
                <a:latin typeface="LucidaConsole"/>
              </a:rPr>
              <a:t>$3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){</a:t>
            </a:r>
            <a:r>
              <a:rPr lang="en-US" altLang="zh-CN" sz="2000" dirty="0" err="1">
                <a:latin typeface="LucidaConsole"/>
              </a:rPr>
              <a:t>printf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(</a:t>
            </a:r>
            <a:r>
              <a:rPr lang="en-US" altLang="zh-CN" sz="2000" dirty="0">
                <a:solidFill>
                  <a:srgbClr val="A80F0F"/>
                </a:solidFill>
                <a:latin typeface="LucidaConsole"/>
              </a:rPr>
              <a:t>"False\n"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);</a:t>
            </a:r>
            <a:r>
              <a:rPr lang="en-US" altLang="zh-CN" sz="2000" dirty="0">
                <a:latin typeface="LucidaConsole"/>
              </a:rPr>
              <a:t>exit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(</a:t>
            </a:r>
            <a:r>
              <a:rPr lang="en-US" altLang="zh-CN" sz="2000" dirty="0">
                <a:solidFill>
                  <a:srgbClr val="0F6642"/>
                </a:solidFill>
                <a:latin typeface="LucidaConsole"/>
              </a:rPr>
              <a:t>1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);}</a:t>
            </a:r>
            <a:r>
              <a:rPr lang="en-US" altLang="zh-CN" sz="2000" dirty="0">
                <a:solidFill>
                  <a:srgbClr val="750087"/>
                </a:solidFill>
                <a:latin typeface="LucidaConsole"/>
              </a:rPr>
              <a:t>else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{</a:t>
            </a:r>
            <a:r>
              <a:rPr lang="en-US" altLang="zh-CN" sz="2000" dirty="0">
                <a:latin typeface="LucidaConsole"/>
              </a:rPr>
              <a:t>$$ </a:t>
            </a:r>
            <a:r>
              <a:rPr lang="en-US" altLang="zh-CN" sz="2000" dirty="0">
                <a:solidFill>
                  <a:srgbClr val="961919"/>
                </a:solidFill>
                <a:latin typeface="LucidaConsole"/>
              </a:rPr>
              <a:t>= </a:t>
            </a:r>
            <a:r>
              <a:rPr lang="en-US" altLang="zh-CN" sz="2000" dirty="0">
                <a:latin typeface="LucidaConsole"/>
              </a:rPr>
              <a:t>$3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;}} </a:t>
            </a:r>
          </a:p>
          <a:p>
            <a:r>
              <a:rPr lang="zh-CN" altLang="en-US" sz="2000" dirty="0">
                <a:solidFill>
                  <a:srgbClr val="961919"/>
                </a:solidFill>
                <a:latin typeface="LucidaConsole"/>
              </a:rPr>
              <a:t>   </a:t>
            </a:r>
            <a:r>
              <a:rPr lang="en-US" altLang="zh-CN" sz="2000" dirty="0">
                <a:solidFill>
                  <a:srgbClr val="961919"/>
                </a:solidFill>
                <a:latin typeface="LucidaConsole"/>
              </a:rPr>
              <a:t>| </a:t>
            </a:r>
            <a:r>
              <a:rPr lang="en-US" altLang="zh-CN" sz="2000" dirty="0">
                <a:latin typeface="LucidaConsole"/>
              </a:rPr>
              <a:t>number 	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{</a:t>
            </a:r>
            <a:r>
              <a:rPr lang="en-US" altLang="zh-CN" sz="2000" dirty="0">
                <a:latin typeface="LucidaConsole"/>
              </a:rPr>
              <a:t>$$ </a:t>
            </a:r>
            <a:r>
              <a:rPr lang="en-US" altLang="zh-CN" sz="2000" dirty="0">
                <a:solidFill>
                  <a:srgbClr val="961919"/>
                </a:solidFill>
                <a:latin typeface="LucidaConsole"/>
              </a:rPr>
              <a:t>= </a:t>
            </a:r>
            <a:r>
              <a:rPr lang="en-US" altLang="zh-CN" sz="2000" dirty="0">
                <a:latin typeface="LucidaConsole"/>
              </a:rPr>
              <a:t>$1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;} </a:t>
            </a:r>
          </a:p>
          <a:p>
            <a:r>
              <a:rPr lang="zh-CN" altLang="en-US" sz="2000" dirty="0">
                <a:solidFill>
                  <a:srgbClr val="333333"/>
                </a:solidFill>
                <a:latin typeface="LucidaConsole"/>
              </a:rPr>
              <a:t>   </a:t>
            </a:r>
            <a:r>
              <a:rPr lang="en-US" altLang="zh-CN" sz="2000" dirty="0">
                <a:solidFill>
                  <a:srgbClr val="333333"/>
                </a:solidFill>
                <a:latin typeface="LucidaConsole"/>
              </a:rPr>
              <a:t>; </a:t>
            </a:r>
          </a:p>
          <a:p>
            <a:r>
              <a:rPr lang="en-US" altLang="zh-CN" sz="2000" dirty="0">
                <a:solidFill>
                  <a:srgbClr val="961919"/>
                </a:solidFill>
                <a:latin typeface="LucidaConsole"/>
              </a:rPr>
              <a:t>%% </a:t>
            </a:r>
            <a:endParaRPr lang="en-US" altLang="zh-CN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437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1399</TotalTime>
  <Words>1117</Words>
  <Application>Microsoft Macintosh PowerPoint</Application>
  <PresentationFormat>全屏显示(4:3)</PresentationFormat>
  <Paragraphs>113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等线</vt:lpstr>
      <vt:lpstr>等线</vt:lpstr>
      <vt:lpstr>微软雅黑</vt:lpstr>
      <vt:lpstr>LucidaConsole</vt:lpstr>
      <vt:lpstr>MicrosoftYaHei</vt:lpstr>
      <vt:lpstr>Open Sans</vt:lpstr>
      <vt:lpstr>OpenSans</vt:lpstr>
      <vt:lpstr>Arial</vt:lpstr>
      <vt:lpstr>Candara</vt:lpstr>
      <vt:lpstr>Wingdings</vt:lpstr>
      <vt:lpstr>Office 主题​​</vt:lpstr>
      <vt:lpstr>编译原理实验一</vt:lpstr>
      <vt:lpstr>目录</vt:lpstr>
      <vt:lpstr>实验要求</vt:lpstr>
      <vt:lpstr>设计思路</vt:lpstr>
      <vt:lpstr>设计思路</vt:lpstr>
      <vt:lpstr>设计思路</vt:lpstr>
      <vt:lpstr>实验代码</vt:lpstr>
      <vt:lpstr>Yacc代码规则段部分</vt:lpstr>
      <vt:lpstr>Yacc代码规则段部分</vt:lpstr>
      <vt:lpstr>Yacc代码词法分析段部分</vt:lpstr>
      <vt:lpstr>实验结果演示</vt:lpstr>
      <vt:lpstr>实验结果演示</vt:lpstr>
      <vt:lpstr>参考文献</vt:lpstr>
      <vt:lpstr>谢谢！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Microsoft Office User</cp:lastModifiedBy>
  <cp:revision>42</cp:revision>
  <dcterms:created xsi:type="dcterms:W3CDTF">2019-09-17T05:09:33Z</dcterms:created>
  <dcterms:modified xsi:type="dcterms:W3CDTF">2021-11-13T12:36:33Z</dcterms:modified>
</cp:coreProperties>
</file>