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75" r:id="rId5"/>
    <p:sldId id="260" r:id="rId6"/>
    <p:sldId id="269" r:id="rId7"/>
    <p:sldId id="276" r:id="rId8"/>
    <p:sldId id="278" r:id="rId9"/>
    <p:sldId id="280" r:id="rId10"/>
    <p:sldId id="279" r:id="rId11"/>
    <p:sldId id="281" r:id="rId12"/>
    <p:sldId id="277" r:id="rId13"/>
    <p:sldId id="283" r:id="rId14"/>
    <p:sldId id="270" r:id="rId15"/>
    <p:sldId id="271" r:id="rId16"/>
    <p:sldId id="273" r:id="rId17"/>
    <p:sldId id="282" r:id="rId18"/>
    <p:sldId id="284" r:id="rId19"/>
    <p:sldId id="268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8" autoAdjust="0"/>
    <p:restoredTop sz="85977"/>
  </p:normalViewPr>
  <p:slideViewPr>
    <p:cSldViewPr snapToGrid="0">
      <p:cViewPr varScale="1">
        <p:scale>
          <a:sx n="87" d="100"/>
          <a:sy n="87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对于其他的产生式，思路相同，更改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的判断条件即可。 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4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4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1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例如</a:t>
            </a:r>
            <a:r>
              <a:rPr kumimoji="1" lang="en-US" altLang="zh-CN" dirty="0"/>
              <a:t>a[][2]={3,4,5,6} 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个元素，第二维的维数为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，因此第一维的维数为</a:t>
            </a:r>
            <a:r>
              <a:rPr kumimoji="1" lang="en-US" altLang="zh-CN" dirty="0"/>
              <a:t>4/2=2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2172062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报告人：</a:t>
            </a:r>
            <a:r>
              <a:rPr lang="en-US" altLang="zh-CN" dirty="0"/>
              <a:t>	</a:t>
            </a:r>
            <a:r>
              <a:rPr lang="zh-CN" altLang="en-US" dirty="0"/>
              <a:t>王晨 </a:t>
            </a:r>
            <a:r>
              <a:rPr lang="en-US" altLang="zh-CN" dirty="0"/>
              <a:t>PE20060014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徐姝玮 </a:t>
            </a:r>
            <a:r>
              <a:rPr lang="en-US" altLang="zh-CN" dirty="0"/>
              <a:t>PE20110008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伍少枫 </a:t>
            </a:r>
            <a:r>
              <a:rPr lang="en-US" altLang="zh-CN" dirty="0"/>
              <a:t>PE20110007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6002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如何生成计算数组元素地址的汇编代码序列？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思路：基址</a:t>
            </a:r>
            <a:r>
              <a:rPr lang="en-US" altLang="zh-CN" dirty="0"/>
              <a:t>-</a:t>
            </a:r>
            <a:r>
              <a:rPr lang="zh-CN" altLang="en-US" dirty="0"/>
              <a:t>偏移</a:t>
            </a:r>
            <a:r>
              <a:rPr lang="en-US" altLang="zh-CN" dirty="0"/>
              <a:t>=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例如对于数组元素</a:t>
            </a:r>
            <a:r>
              <a:rPr lang="en-US" altLang="zh-CN" dirty="0"/>
              <a:t>a[i1][i2]…[in]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基址：</a:t>
            </a:r>
            <a:r>
              <a:rPr lang="en-US" altLang="zh-CN" dirty="0"/>
              <a:t>LEA</a:t>
            </a:r>
            <a:r>
              <a:rPr lang="zh-CN" altLang="en-US" dirty="0"/>
              <a:t>得到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偏移：</a:t>
            </a:r>
            <a:r>
              <a:rPr lang="en-US" altLang="zh-CN" dirty="0"/>
              <a:t>(…((i1*size1+i2)*size2+i3)*size3+…)*sizen-1+in</a:t>
            </a:r>
          </a:p>
          <a:p>
            <a:r>
              <a:rPr lang="en-US" altLang="zh-CN" dirty="0"/>
              <a:t>-&gt;</a:t>
            </a:r>
            <a:r>
              <a:rPr lang="zh-CN" altLang="en-US" dirty="0"/>
              <a:t>汇编代码？</a:t>
            </a:r>
            <a:endParaRPr lang="en-US" altLang="zh-CN" dirty="0"/>
          </a:p>
          <a:p>
            <a:r>
              <a:rPr lang="en-US" altLang="zh-CN" b="1" dirty="0"/>
              <a:t>LIT 0 0           </a:t>
            </a:r>
            <a:r>
              <a:rPr lang="en-US" altLang="zh-CN" sz="1400" dirty="0"/>
              <a:t># </a:t>
            </a:r>
            <a:r>
              <a:rPr lang="zh-CN" altLang="en-US" sz="1400" dirty="0"/>
              <a:t>这里表示最开始无偏移，补充一个</a:t>
            </a:r>
            <a:r>
              <a:rPr lang="en-US" altLang="zh-CN" sz="1400" dirty="0"/>
              <a:t>0</a:t>
            </a:r>
            <a:r>
              <a:rPr lang="zh-CN" altLang="en-US" sz="1400" dirty="0"/>
              <a:t>方便</a:t>
            </a:r>
            <a:r>
              <a:rPr lang="en-US" altLang="zh-CN" sz="1400" dirty="0"/>
              <a:t>ADD</a:t>
            </a:r>
            <a:r>
              <a:rPr lang="zh-CN" altLang="en-US" sz="1400" dirty="0"/>
              <a:t>操作</a:t>
            </a:r>
            <a:r>
              <a:rPr lang="en-US" altLang="zh-CN" sz="1400" dirty="0"/>
              <a:t> </a:t>
            </a:r>
            <a:endParaRPr lang="en-US" altLang="zh-CN" dirty="0"/>
          </a:p>
          <a:p>
            <a:r>
              <a:rPr lang="en-US" altLang="zh-CN" b="1" dirty="0"/>
              <a:t>LIT 0 i1/…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size1</a:t>
            </a:r>
          </a:p>
          <a:p>
            <a:r>
              <a:rPr lang="en-US" altLang="zh-CN" b="1" dirty="0"/>
              <a:t>MUL 0 0	</a:t>
            </a:r>
          </a:p>
          <a:p>
            <a:r>
              <a:rPr lang="en-US" altLang="zh-CN" b="1" dirty="0"/>
              <a:t>LIT 0 i2/…</a:t>
            </a:r>
          </a:p>
          <a:p>
            <a:r>
              <a:rPr lang="en-US" altLang="zh-CN" b="1" dirty="0"/>
              <a:t>ADD 0 0</a:t>
            </a:r>
          </a:p>
          <a:p>
            <a:r>
              <a:rPr lang="en-US" altLang="zh-CN" b="1" dirty="0"/>
              <a:t>LIT 0 size2</a:t>
            </a:r>
          </a:p>
          <a:p>
            <a:r>
              <a:rPr lang="en-US" altLang="zh-CN" b="1" dirty="0"/>
              <a:t>MUL 0 0</a:t>
            </a:r>
          </a:p>
          <a:p>
            <a:r>
              <a:rPr lang="en-US" altLang="zh-CN" b="1" dirty="0"/>
              <a:t>…</a:t>
            </a:r>
          </a:p>
          <a:p>
            <a:r>
              <a:rPr lang="en-US" altLang="zh-CN" b="1" dirty="0"/>
              <a:t>LIT 0 in</a:t>
            </a:r>
          </a:p>
          <a:p>
            <a:r>
              <a:rPr lang="en-US" altLang="zh-CN" b="1" dirty="0"/>
              <a:t>ADD 0 0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DF658CC-6638-4AE5-BA98-342C6AE4DA40}"/>
              </a:ext>
            </a:extLst>
          </p:cNvPr>
          <p:cNvSpPr/>
          <p:nvPr/>
        </p:nvSpPr>
        <p:spPr>
          <a:xfrm>
            <a:off x="1449422" y="2996119"/>
            <a:ext cx="223736" cy="61181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3E33345-A6BD-4696-B968-359AC66DAC92}"/>
              </a:ext>
            </a:extLst>
          </p:cNvPr>
          <p:cNvSpPr/>
          <p:nvPr/>
        </p:nvSpPr>
        <p:spPr>
          <a:xfrm>
            <a:off x="1673158" y="3825107"/>
            <a:ext cx="223736" cy="90253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404AB71D-5341-479D-954D-897945A24552}"/>
              </a:ext>
            </a:extLst>
          </p:cNvPr>
          <p:cNvSpPr/>
          <p:nvPr/>
        </p:nvSpPr>
        <p:spPr>
          <a:xfrm>
            <a:off x="1652618" y="5454373"/>
            <a:ext cx="223736" cy="63885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612DF-B4F1-4423-9E20-86388544CC7A}"/>
              </a:ext>
            </a:extLst>
          </p:cNvPr>
          <p:cNvSpPr txBox="1"/>
          <p:nvPr/>
        </p:nvSpPr>
        <p:spPr>
          <a:xfrm>
            <a:off x="1764486" y="311735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FE43FF-EFD2-4913-9DB2-BF770D903173}"/>
              </a:ext>
            </a:extLst>
          </p:cNvPr>
          <p:cNvSpPr txBox="1"/>
          <p:nvPr/>
        </p:nvSpPr>
        <p:spPr>
          <a:xfrm>
            <a:off x="2029302" y="40917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8B87A-8285-4676-9382-620EE90BAB74}"/>
              </a:ext>
            </a:extLst>
          </p:cNvPr>
          <p:cNvSpPr txBox="1"/>
          <p:nvPr/>
        </p:nvSpPr>
        <p:spPr>
          <a:xfrm>
            <a:off x="2029302" y="5589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8DB020-1C46-490E-BA28-14DDA08E1B5C}"/>
              </a:ext>
            </a:extLst>
          </p:cNvPr>
          <p:cNvSpPr txBox="1"/>
          <p:nvPr/>
        </p:nvSpPr>
        <p:spPr>
          <a:xfrm>
            <a:off x="5793827" y="898406"/>
            <a:ext cx="33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注：指令序列中的</a:t>
            </a:r>
            <a:r>
              <a:rPr lang="en-US" altLang="zh-CN" dirty="0"/>
              <a:t>LIT 0 </a:t>
            </a:r>
            <a:r>
              <a:rPr lang="en-US" altLang="zh-CN" dirty="0" err="1"/>
              <a:t>i</a:t>
            </a:r>
            <a:r>
              <a:rPr lang="zh-CN" altLang="en-US" dirty="0"/>
              <a:t>实际上</a:t>
            </a:r>
            <a:endParaRPr lang="en-US" altLang="zh-CN" dirty="0"/>
          </a:p>
          <a:p>
            <a:r>
              <a:rPr lang="zh-CN" altLang="en-US" dirty="0"/>
              <a:t>是由</a:t>
            </a:r>
            <a:r>
              <a:rPr lang="en-US" altLang="zh-CN" dirty="0"/>
              <a:t>expression</a:t>
            </a:r>
            <a:r>
              <a:rPr lang="zh-CN" altLang="en-US" dirty="0"/>
              <a:t>产生的计算索引</a:t>
            </a:r>
            <a:endParaRPr lang="en-US" altLang="zh-CN" dirty="0"/>
          </a:p>
          <a:p>
            <a:r>
              <a:rPr lang="zh-CN" altLang="en-US" dirty="0"/>
              <a:t>的汇编指令序列，并非一条</a:t>
            </a:r>
            <a:r>
              <a:rPr lang="en-US" altLang="zh-CN" dirty="0"/>
              <a:t>LIT</a:t>
            </a:r>
          </a:p>
          <a:p>
            <a:r>
              <a:rPr lang="zh-CN" altLang="en-US" dirty="0"/>
              <a:t>指令，这里用</a:t>
            </a:r>
            <a:r>
              <a:rPr lang="en-US" altLang="zh-CN" dirty="0"/>
              <a:t>LIT</a:t>
            </a:r>
            <a:r>
              <a:rPr lang="zh-CN" altLang="en-US" dirty="0"/>
              <a:t>简单指代。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2654"/>
              </p:ext>
            </p:extLst>
          </p:nvPr>
        </p:nvGraphicFramePr>
        <p:xfrm>
          <a:off x="6056080" y="3438832"/>
          <a:ext cx="2060673" cy="251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67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9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104433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176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6745625" y="30750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E6E0B-28CC-4024-8E3B-CD6FB98E0545}"/>
              </a:ext>
            </a:extLst>
          </p:cNvPr>
          <p:cNvSpPr txBox="1"/>
          <p:nvPr/>
        </p:nvSpPr>
        <p:spPr>
          <a:xfrm>
            <a:off x="5531577" y="52697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9508E2-B751-481B-A8E1-818A05BFBBCA}"/>
              </a:ext>
            </a:extLst>
          </p:cNvPr>
          <p:cNvSpPr txBox="1"/>
          <p:nvPr/>
        </p:nvSpPr>
        <p:spPr>
          <a:xfrm>
            <a:off x="4744136" y="3907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20B0D4-88F4-4C7F-8F8C-027FFB0F5983}"/>
              </a:ext>
            </a:extLst>
          </p:cNvPr>
          <p:cNvSpPr txBox="1"/>
          <p:nvPr/>
        </p:nvSpPr>
        <p:spPr>
          <a:xfrm>
            <a:off x="4243197" y="342346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</a:t>
            </a:r>
            <a:r>
              <a:rPr lang="en-US" altLang="zh-CN" dirty="0" err="1"/>
              <a:t>ik</a:t>
            </a:r>
            <a:r>
              <a:rPr lang="en-US" altLang="zh-CN" dirty="0"/>
              <a:t>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3BB366-9F04-4A2A-BFCB-5649E97F934E}"/>
              </a:ext>
            </a:extLst>
          </p:cNvPr>
          <p:cNvSpPr txBox="1"/>
          <p:nvPr/>
        </p:nvSpPr>
        <p:spPr>
          <a:xfrm>
            <a:off x="6745625" y="545121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41011E-0AEB-4085-9C7D-0573A25C1BDD}"/>
              </a:ext>
            </a:extLst>
          </p:cNvPr>
          <p:cNvSpPr txBox="1"/>
          <p:nvPr/>
        </p:nvSpPr>
        <p:spPr>
          <a:xfrm>
            <a:off x="5531576" y="57239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A4A0C3-C570-448D-81E6-D36DF90ECD69}"/>
              </a:ext>
            </a:extLst>
          </p:cNvPr>
          <p:cNvSpPr txBox="1"/>
          <p:nvPr/>
        </p:nvSpPr>
        <p:spPr>
          <a:xfrm>
            <a:off x="4660803" y="43906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DFC116-2E37-40F0-A8A1-BCF606318DD7}"/>
              </a:ext>
            </a:extLst>
          </p:cNvPr>
          <p:cNvSpPr txBox="1"/>
          <p:nvPr/>
        </p:nvSpPr>
        <p:spPr>
          <a:xfrm>
            <a:off x="6163402" y="4451526"/>
            <a:ext cx="169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 </a:t>
            </a:r>
            <a:endParaRPr lang="zh-CN" altLang="en-US" sz="1600" dirty="0"/>
          </a:p>
          <a:p>
            <a:pPr algn="ctr"/>
            <a:r>
              <a:rPr lang="en-US" altLang="zh-CN" sz="1600" dirty="0"/>
              <a:t>*</a:t>
            </a:r>
            <a:r>
              <a:rPr lang="en-US" altLang="zh-CN" sz="1600" dirty="0" err="1"/>
              <a:t>sizek</a:t>
            </a:r>
            <a:endParaRPr lang="en-US" altLang="zh-CN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7BA498-0175-4F61-8A0F-E0592A41BAE0}"/>
              </a:ext>
            </a:extLst>
          </p:cNvPr>
          <p:cNvSpPr txBox="1"/>
          <p:nvPr/>
        </p:nvSpPr>
        <p:spPr>
          <a:xfrm>
            <a:off x="4728064" y="48748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A04FB2-0D40-4961-A3C3-B67A673F97D6}"/>
              </a:ext>
            </a:extLst>
          </p:cNvPr>
          <p:cNvSpPr txBox="1"/>
          <p:nvPr/>
        </p:nvSpPr>
        <p:spPr>
          <a:xfrm>
            <a:off x="6794648" y="546976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ik+1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F298E0-635F-4B14-9117-42F2B205730A}"/>
              </a:ext>
            </a:extLst>
          </p:cNvPr>
          <p:cNvSpPr txBox="1"/>
          <p:nvPr/>
        </p:nvSpPr>
        <p:spPr>
          <a:xfrm>
            <a:off x="6075236" y="4451526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Accumulated</a:t>
            </a:r>
          </a:p>
          <a:p>
            <a:pPr algn="ctr"/>
            <a:r>
              <a:rPr lang="en-US" altLang="zh-CN" sz="1600" dirty="0"/>
              <a:t>offset until dim</a:t>
            </a:r>
            <a:r>
              <a:rPr lang="zh-CN" altLang="en-US" sz="1600" dirty="0"/>
              <a:t> </a:t>
            </a:r>
            <a:r>
              <a:rPr lang="en-US" altLang="zh-CN" sz="1600" dirty="0"/>
              <a:t>k+1 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D5A197-12EC-4374-B4A2-FC733204A00A}"/>
              </a:ext>
            </a:extLst>
          </p:cNvPr>
          <p:cNvSpPr txBox="1"/>
          <p:nvPr/>
        </p:nvSpPr>
        <p:spPr>
          <a:xfrm>
            <a:off x="4671199" y="53651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0F2D91-70BC-470C-8B8A-182B65E4C538}"/>
              </a:ext>
            </a:extLst>
          </p:cNvPr>
          <p:cNvSpPr txBox="1"/>
          <p:nvPr/>
        </p:nvSpPr>
        <p:spPr>
          <a:xfrm>
            <a:off x="4046152" y="573791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a[i1][i2]…[ik+1]</a:t>
            </a:r>
          </a:p>
        </p:txBody>
      </p:sp>
    </p:spTree>
    <p:extLst>
      <p:ext uri="{BB962C8B-B14F-4D97-AF65-F5344CB8AC3E}">
        <p14:creationId xmlns:p14="http://schemas.microsoft.com/office/powerpoint/2010/main" val="344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10" grpId="0"/>
      <p:bldP spid="28" grpId="0"/>
      <p:bldP spid="28" grpId="1"/>
      <p:bldP spid="29" grpId="0"/>
      <p:bldP spid="29" grpId="1"/>
      <p:bldP spid="29" grpId="2"/>
      <p:bldP spid="29" grpId="3"/>
      <p:bldP spid="30" grpId="0"/>
      <p:bldP spid="31" grpId="0" build="allAtOnce"/>
      <p:bldP spid="32" grpId="0"/>
      <p:bldP spid="33" grpId="0"/>
      <p:bldP spid="33" grpId="1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3537150-064E-48DD-951C-46A61574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07141"/>
              </p:ext>
            </p:extLst>
          </p:nvPr>
        </p:nvGraphicFramePr>
        <p:xfrm>
          <a:off x="457201" y="1663400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基址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偏移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EA048EB-61C8-40DA-86C8-FE6DBD72A2EE}"/>
              </a:ext>
            </a:extLst>
          </p:cNvPr>
          <p:cNvSpPr txBox="1"/>
          <p:nvPr/>
        </p:nvSpPr>
        <p:spPr>
          <a:xfrm>
            <a:off x="765113" y="12968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60F32-B786-42AC-81C6-6D4D8DBC4730}"/>
              </a:ext>
            </a:extLst>
          </p:cNvPr>
          <p:cNvSpPr txBox="1"/>
          <p:nvPr/>
        </p:nvSpPr>
        <p:spPr>
          <a:xfrm>
            <a:off x="0" y="95033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获得数组元素偏移后，栈内的情况：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5CC03-18DF-4E44-AD86-74F2E0478DCD}"/>
              </a:ext>
            </a:extLst>
          </p:cNvPr>
          <p:cNvSpPr txBox="1"/>
          <p:nvPr/>
        </p:nvSpPr>
        <p:spPr>
          <a:xfrm>
            <a:off x="-17247" y="32607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388A2-9409-4AB9-8BED-893244032A26}"/>
              </a:ext>
            </a:extLst>
          </p:cNvPr>
          <p:cNvSpPr txBox="1"/>
          <p:nvPr/>
        </p:nvSpPr>
        <p:spPr>
          <a:xfrm>
            <a:off x="6089831" y="1919287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^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CD3C50-3192-414B-9504-E0E91DEFEA18}"/>
              </a:ext>
            </a:extLst>
          </p:cNvPr>
          <p:cNvSpPr txBox="1"/>
          <p:nvPr/>
        </p:nvSpPr>
        <p:spPr>
          <a:xfrm>
            <a:off x="4904183" y="233204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5F8E5A-3238-4B79-BAE5-6FA90F4424C7}"/>
              </a:ext>
            </a:extLst>
          </p:cNvPr>
          <p:cNvSpPr/>
          <p:nvPr/>
        </p:nvSpPr>
        <p:spPr>
          <a:xfrm>
            <a:off x="4151216" y="1606137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D5AAFC-2A63-42FF-8DA0-D4DD1F8EA467}"/>
              </a:ext>
            </a:extLst>
          </p:cNvPr>
          <p:cNvSpPr/>
          <p:nvPr/>
        </p:nvSpPr>
        <p:spPr>
          <a:xfrm>
            <a:off x="4115834" y="2705275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B217CE-6E44-4FC5-9A63-DF4B2A8F20F4}"/>
              </a:ext>
            </a:extLst>
          </p:cNvPr>
          <p:cNvCxnSpPr>
            <a:cxnSpLocks/>
          </p:cNvCxnSpPr>
          <p:nvPr/>
        </p:nvCxnSpPr>
        <p:spPr>
          <a:xfrm flipH="1">
            <a:off x="4968334" y="215153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A9D5DFA-52D9-496E-B60E-83E648E9DC80}"/>
              </a:ext>
            </a:extLst>
          </p:cNvPr>
          <p:cNvSpPr txBox="1"/>
          <p:nvPr/>
        </p:nvSpPr>
        <p:spPr>
          <a:xfrm>
            <a:off x="5777628" y="2869345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(a[i1]…[in]     :=     expression)</a:t>
            </a:r>
          </a:p>
          <a:p>
            <a:r>
              <a:rPr lang="en-US" altLang="zh-CN" dirty="0"/>
              <a:t>	         	        ^ 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7CF9B5-A6D5-49CB-968D-4F4F47F906E2}"/>
              </a:ext>
            </a:extLst>
          </p:cNvPr>
          <p:cNvSpPr txBox="1"/>
          <p:nvPr/>
        </p:nvSpPr>
        <p:spPr>
          <a:xfrm>
            <a:off x="0" y="36386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计算完表达式之后，栈内的情况：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44FD37-0FDE-47DF-9A03-9D6F65F8F8A3}"/>
              </a:ext>
            </a:extLst>
          </p:cNvPr>
          <p:cNvSpPr txBox="1"/>
          <p:nvPr/>
        </p:nvSpPr>
        <p:spPr>
          <a:xfrm>
            <a:off x="4486275" y="3709819"/>
            <a:ext cx="3638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</a:t>
            </a:r>
            <a:r>
              <a:rPr lang="en-US" altLang="zh-CN" dirty="0" err="1"/>
              <a:t>array_visit</a:t>
            </a:r>
            <a:r>
              <a:rPr lang="en-US" altLang="zh-CN" dirty="0"/>
              <a:t>  := expression</a:t>
            </a:r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statement -&gt;</a:t>
            </a:r>
          </a:p>
          <a:p>
            <a:r>
              <a:rPr lang="en-US" altLang="zh-CN" dirty="0"/>
              <a:t>ID_ARRAY {gen(LEA)}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array_visit</a:t>
            </a:r>
            <a:r>
              <a:rPr lang="en-US" altLang="zh-CN" dirty="0"/>
              <a:t>  {gen(MIN)}</a:t>
            </a:r>
          </a:p>
          <a:p>
            <a:r>
              <a:rPr lang="en-US" altLang="zh-CN" dirty="0"/>
              <a:t>:= expression {gen(STA)}</a:t>
            </a:r>
          </a:p>
          <a:p>
            <a:r>
              <a:rPr lang="en-US" altLang="zh-CN" dirty="0"/>
              <a:t>	         	         </a:t>
            </a:r>
            <a:endParaRPr lang="zh-CN" altLang="en-US" dirty="0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9053357-7346-4916-90D7-3BD6C597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97551"/>
              </p:ext>
            </p:extLst>
          </p:nvPr>
        </p:nvGraphicFramePr>
        <p:xfrm>
          <a:off x="2440271" y="1647006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1E499095-F354-4707-B334-C91106CE766F}"/>
              </a:ext>
            </a:extLst>
          </p:cNvPr>
          <p:cNvSpPr txBox="1"/>
          <p:nvPr/>
        </p:nvSpPr>
        <p:spPr>
          <a:xfrm>
            <a:off x="2748183" y="128042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F41963-E133-4D34-A71C-F8F5F1393922}"/>
              </a:ext>
            </a:extLst>
          </p:cNvPr>
          <p:cNvSpPr txBox="1"/>
          <p:nvPr/>
        </p:nvSpPr>
        <p:spPr>
          <a:xfrm>
            <a:off x="1967671" y="277543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44C164-55D9-4981-90C3-510E6D7198F2}"/>
              </a:ext>
            </a:extLst>
          </p:cNvPr>
          <p:cNvCxnSpPr/>
          <p:nvPr/>
        </p:nvCxnSpPr>
        <p:spPr>
          <a:xfrm>
            <a:off x="1887166" y="2565618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53BB211-535E-4A6B-92DA-A949D8983241}"/>
              </a:ext>
            </a:extLst>
          </p:cNvPr>
          <p:cNvSpPr txBox="1"/>
          <p:nvPr/>
        </p:nvSpPr>
        <p:spPr>
          <a:xfrm>
            <a:off x="1829141" y="21850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8BA27A6B-C2E0-43FE-81A0-AB2C2547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2569"/>
              </p:ext>
            </p:extLst>
          </p:nvPr>
        </p:nvGraphicFramePr>
        <p:xfrm>
          <a:off x="457200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表达式值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FF2E5AAB-1AF3-4F1E-A5ED-0020354BC01C}"/>
              </a:ext>
            </a:extLst>
          </p:cNvPr>
          <p:cNvSpPr txBox="1"/>
          <p:nvPr/>
        </p:nvSpPr>
        <p:spPr>
          <a:xfrm>
            <a:off x="765112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94DA33-6634-4CB8-8EA8-CA0AB01F8B62}"/>
              </a:ext>
            </a:extLst>
          </p:cNvPr>
          <p:cNvSpPr txBox="1"/>
          <p:nvPr/>
        </p:nvSpPr>
        <p:spPr>
          <a:xfrm>
            <a:off x="-17248" y="59009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AEAED7A-76B0-49C6-A92F-98531BB1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46260"/>
              </p:ext>
            </p:extLst>
          </p:nvPr>
        </p:nvGraphicFramePr>
        <p:xfrm>
          <a:off x="2425143" y="4303603"/>
          <a:ext cx="1332688" cy="178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688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51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51431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FDCE78C3-2052-4EF8-A8AC-7509612AE6B7}"/>
              </a:ext>
            </a:extLst>
          </p:cNvPr>
          <p:cNvSpPr txBox="1"/>
          <p:nvPr/>
        </p:nvSpPr>
        <p:spPr>
          <a:xfrm>
            <a:off x="2733055" y="39370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CFC168-815D-427A-92B6-D24E8898AB39}"/>
              </a:ext>
            </a:extLst>
          </p:cNvPr>
          <p:cNvSpPr txBox="1"/>
          <p:nvPr/>
        </p:nvSpPr>
        <p:spPr>
          <a:xfrm>
            <a:off x="2396496" y="49962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319ABB-159D-4F36-A01A-619CEE8BDABF}"/>
              </a:ext>
            </a:extLst>
          </p:cNvPr>
          <p:cNvCxnSpPr/>
          <p:nvPr/>
        </p:nvCxnSpPr>
        <p:spPr>
          <a:xfrm>
            <a:off x="1872038" y="5222215"/>
            <a:ext cx="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ECDC782-6B67-466B-979F-C83DB297C0AA}"/>
              </a:ext>
            </a:extLst>
          </p:cNvPr>
          <p:cNvSpPr txBox="1"/>
          <p:nvPr/>
        </p:nvSpPr>
        <p:spPr>
          <a:xfrm>
            <a:off x="1814013" y="4841662"/>
            <a:ext cx="5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设计思路：引用数组元素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814F0-FF89-4B4A-B479-CCA2500FD229}"/>
              </a:ext>
            </a:extLst>
          </p:cNvPr>
          <p:cNvSpPr txBox="1"/>
          <p:nvPr/>
        </p:nvSpPr>
        <p:spPr>
          <a:xfrm>
            <a:off x="457200" y="930275"/>
            <a:ext cx="8626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引用数组元素：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计算偏移，并获得地址  </a:t>
            </a:r>
            <a:r>
              <a:rPr lang="en-US" altLang="zh-CN" dirty="0"/>
              <a:t>-&gt;  </a:t>
            </a:r>
            <a:r>
              <a:rPr lang="zh-CN" altLang="en-US" dirty="0"/>
              <a:t>与前面对数组元素赋值类似，调用</a:t>
            </a:r>
            <a:r>
              <a:rPr lang="en-US" altLang="zh-CN" dirty="0" err="1"/>
              <a:t>array_visit</a:t>
            </a:r>
            <a:r>
              <a:rPr lang="zh-CN" altLang="en-US" dirty="0"/>
              <a:t>过程即可。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根据地址，加载元素的值用于表达式计算或其他用途。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7CAF30-CE2A-4013-93DD-C5929D705B39}"/>
              </a:ext>
            </a:extLst>
          </p:cNvPr>
          <p:cNvSpPr/>
          <p:nvPr/>
        </p:nvSpPr>
        <p:spPr>
          <a:xfrm>
            <a:off x="2169270" y="2238097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factor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B926C0-07C2-4C95-BB1A-0F53FB611197}"/>
              </a:ext>
            </a:extLst>
          </p:cNvPr>
          <p:cNvCxnSpPr>
            <a:cxnSpLocks/>
          </p:cNvCxnSpPr>
          <p:nvPr/>
        </p:nvCxnSpPr>
        <p:spPr>
          <a:xfrm>
            <a:off x="3151764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E2A14C-34F0-4567-BB0D-FD1BB4E5E717}"/>
              </a:ext>
            </a:extLst>
          </p:cNvPr>
          <p:cNvSpPr txBox="1"/>
          <p:nvPr/>
        </p:nvSpPr>
        <p:spPr>
          <a:xfrm>
            <a:off x="3107989" y="2287053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1063C9-BAAF-4931-A52E-9B1B8755F86D}"/>
              </a:ext>
            </a:extLst>
          </p:cNvPr>
          <p:cNvSpPr/>
          <p:nvPr/>
        </p:nvSpPr>
        <p:spPr>
          <a:xfrm>
            <a:off x="4264477" y="2238095"/>
            <a:ext cx="1338655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204E3E-F2F5-463B-9EBF-D96A4AC8A060}"/>
              </a:ext>
            </a:extLst>
          </p:cNvPr>
          <p:cNvCxnSpPr>
            <a:cxnSpLocks/>
          </p:cNvCxnSpPr>
          <p:nvPr/>
        </p:nvCxnSpPr>
        <p:spPr>
          <a:xfrm>
            <a:off x="1056556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37AC1F-266E-4B78-9737-15A858A1A7FF}"/>
              </a:ext>
            </a:extLst>
          </p:cNvPr>
          <p:cNvCxnSpPr>
            <a:cxnSpLocks/>
          </p:cNvCxnSpPr>
          <p:nvPr/>
        </p:nvCxnSpPr>
        <p:spPr>
          <a:xfrm>
            <a:off x="5603132" y="2656385"/>
            <a:ext cx="111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C612C-066E-42DD-AE38-F12A7CCBE89C}"/>
              </a:ext>
            </a:extLst>
          </p:cNvPr>
          <p:cNvSpPr txBox="1"/>
          <p:nvPr/>
        </p:nvSpPr>
        <p:spPr>
          <a:xfrm>
            <a:off x="457200" y="3259344"/>
            <a:ext cx="3392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r>
              <a:rPr lang="en-US" altLang="zh-CN" dirty="0"/>
              <a:t>factor -&gt; ID_ARRAY </a:t>
            </a:r>
            <a:r>
              <a:rPr lang="en-US" altLang="zh-CN" dirty="0" err="1"/>
              <a:t>array_visit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翻译方案：</a:t>
            </a:r>
            <a:endParaRPr lang="en-US" altLang="zh-CN" dirty="0"/>
          </a:p>
          <a:p>
            <a:r>
              <a:rPr lang="en-US" altLang="zh-CN" dirty="0"/>
              <a:t>factor -&gt;</a:t>
            </a:r>
          </a:p>
          <a:p>
            <a:r>
              <a:rPr lang="en-US" altLang="zh-CN" dirty="0"/>
              <a:t>ID_ ARRAY {gen(LEA)}</a:t>
            </a:r>
          </a:p>
          <a:p>
            <a:r>
              <a:rPr lang="en-US" altLang="zh-CN" dirty="0" err="1"/>
              <a:t>array_visit</a:t>
            </a:r>
            <a:r>
              <a:rPr lang="en-US" altLang="zh-CN" dirty="0"/>
              <a:t> {gen(MIN),gen(LDA)}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1E431C-B416-420E-8ECD-6BF42F0114E5}"/>
              </a:ext>
            </a:extLst>
          </p:cNvPr>
          <p:cNvSpPr txBox="1"/>
          <p:nvPr/>
        </p:nvSpPr>
        <p:spPr>
          <a:xfrm>
            <a:off x="457200" y="559057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即数组元素作为</a:t>
            </a:r>
            <a:r>
              <a:rPr lang="en-US" altLang="zh-CN" dirty="0">
                <a:solidFill>
                  <a:srgbClr val="FF0000"/>
                </a:solidFill>
              </a:rPr>
              <a:t>factor</a:t>
            </a:r>
            <a:r>
              <a:rPr lang="zh-CN" altLang="en-US" dirty="0">
                <a:solidFill>
                  <a:srgbClr val="FF0000"/>
                </a:solidFill>
              </a:rPr>
              <a:t>的一种情况。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C19B13-F84D-4EB5-9A10-ED401D2435C9}"/>
              </a:ext>
            </a:extLst>
          </p:cNvPr>
          <p:cNvSpPr txBox="1"/>
          <p:nvPr/>
        </p:nvSpPr>
        <p:spPr>
          <a:xfrm>
            <a:off x="4301077" y="3259344"/>
            <a:ext cx="49180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关于</a:t>
            </a:r>
            <a:r>
              <a:rPr lang="en-US" altLang="zh-CN" sz="1600" dirty="0"/>
              <a:t>print</a:t>
            </a:r>
            <a:r>
              <a:rPr lang="zh-CN" altLang="en-US" sz="1600" dirty="0"/>
              <a:t>函数的设计思路：</a:t>
            </a:r>
            <a:endParaRPr lang="en-US" altLang="zh-CN" sz="1600" dirty="0"/>
          </a:p>
          <a:p>
            <a:r>
              <a:rPr lang="zh-CN" altLang="en-US" sz="1600" dirty="0"/>
              <a:t>方便起见，将</a:t>
            </a:r>
            <a:r>
              <a:rPr lang="en-US" altLang="zh-CN" sz="1600" dirty="0"/>
              <a:t>print</a:t>
            </a:r>
            <a:r>
              <a:rPr lang="zh-CN" altLang="en-US" sz="1600" dirty="0"/>
              <a:t>当做一个保留关键字，并添加一条</a:t>
            </a:r>
            <a:endParaRPr lang="en-US" altLang="zh-CN" sz="1600" dirty="0"/>
          </a:p>
          <a:p>
            <a:r>
              <a:rPr lang="en-US" altLang="zh-CN" sz="1600" dirty="0"/>
              <a:t>PRT</a:t>
            </a:r>
            <a:r>
              <a:rPr lang="zh-CN" altLang="en-US" sz="1600" dirty="0"/>
              <a:t>指令，根据栈顶指示的元素个数</a:t>
            </a:r>
            <a:r>
              <a:rPr lang="en-US" altLang="zh-CN" sz="1600" dirty="0"/>
              <a:t>k</a:t>
            </a:r>
            <a:r>
              <a:rPr lang="zh-CN" altLang="en-US" sz="1600" dirty="0"/>
              <a:t>，</a:t>
            </a:r>
            <a:r>
              <a:rPr lang="zh-CN" altLang="en-US" sz="1600" b="1" dirty="0"/>
              <a:t>逆序</a:t>
            </a:r>
            <a:r>
              <a:rPr lang="zh-CN" altLang="en-US" sz="1600" dirty="0"/>
              <a:t>打印</a:t>
            </a:r>
            <a:r>
              <a:rPr lang="en-US" altLang="zh-CN" sz="1600" dirty="0"/>
              <a:t>k</a:t>
            </a:r>
            <a:r>
              <a:rPr lang="zh-CN" altLang="en-US" sz="1600" dirty="0"/>
              <a:t>个</a:t>
            </a:r>
            <a:endParaRPr lang="en-US" altLang="zh-CN" sz="1600" dirty="0"/>
          </a:p>
          <a:p>
            <a:r>
              <a:rPr lang="zh-CN" altLang="en-US" sz="1600" dirty="0"/>
              <a:t>元素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文法：</a:t>
            </a:r>
            <a:endParaRPr lang="en-US" altLang="zh-CN" sz="1600" dirty="0"/>
          </a:p>
          <a:p>
            <a:r>
              <a:rPr lang="en-US" altLang="zh-CN" sz="1600" dirty="0" err="1"/>
              <a:t>print_exp</a:t>
            </a:r>
            <a:r>
              <a:rPr lang="en-US" altLang="zh-CN" sz="1600" dirty="0"/>
              <a:t>-&gt;print (A)</a:t>
            </a:r>
          </a:p>
          <a:p>
            <a:r>
              <a:rPr lang="en-US" altLang="zh-CN" sz="1600" dirty="0"/>
              <a:t>A -&gt; </a:t>
            </a:r>
            <a:r>
              <a:rPr lang="el-GR" altLang="zh-CN" sz="1600" dirty="0"/>
              <a:t>ε</a:t>
            </a:r>
            <a:r>
              <a:rPr lang="zh-CN" altLang="en-US" sz="1600" dirty="0"/>
              <a:t> </a:t>
            </a:r>
            <a:r>
              <a:rPr lang="en-US" altLang="zh-CN" sz="1600" dirty="0"/>
              <a:t>|</a:t>
            </a:r>
            <a:r>
              <a:rPr lang="zh-CN" altLang="en-US" sz="1600" dirty="0"/>
              <a:t> </a:t>
            </a:r>
            <a:r>
              <a:rPr lang="en-US" altLang="zh-CN" sz="1600" dirty="0"/>
              <a:t>B,A</a:t>
            </a:r>
          </a:p>
          <a:p>
            <a:r>
              <a:rPr lang="en-US" altLang="zh-CN" sz="1600" dirty="0"/>
              <a:t>B -&gt; ID_ARRAY </a:t>
            </a:r>
            <a:r>
              <a:rPr lang="en-US" altLang="zh-CN" sz="1600" dirty="0" err="1"/>
              <a:t>array_visit|ID_CONSTANT|ID_VARIABLE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思路比较简单，不进行更多说明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7535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设计思路：数组第一维为空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814F0-FF89-4B4A-B479-CCA2500FD229}"/>
              </a:ext>
            </a:extLst>
          </p:cNvPr>
          <p:cNvSpPr txBox="1"/>
          <p:nvPr/>
        </p:nvSpPr>
        <p:spPr>
          <a:xfrm>
            <a:off x="457199" y="962332"/>
            <a:ext cx="83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在实现此功能时，我们采用了保存现场</a:t>
            </a:r>
            <a:r>
              <a:rPr lang="en-US" altLang="zh-CN" dirty="0"/>
              <a:t>-&gt;</a:t>
            </a:r>
            <a:r>
              <a:rPr lang="zh-CN" altLang="en-US" dirty="0"/>
              <a:t>向后搜索初始化元素</a:t>
            </a:r>
            <a:r>
              <a:rPr lang="en-US" altLang="zh-CN" dirty="0"/>
              <a:t>-&gt;</a:t>
            </a:r>
            <a:r>
              <a:rPr lang="zh-CN" altLang="en-US" dirty="0"/>
              <a:t>计算第一维并填入</a:t>
            </a:r>
            <a:r>
              <a:rPr lang="en-US" altLang="zh-CN" dirty="0"/>
              <a:t>-&gt;</a:t>
            </a:r>
            <a:r>
              <a:rPr lang="zh-CN" altLang="en-US" dirty="0"/>
              <a:t>恢复现场的思想。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C612C-066E-42DD-AE38-F12A7CCBE89C}"/>
              </a:ext>
            </a:extLst>
          </p:cNvPr>
          <p:cNvSpPr txBox="1"/>
          <p:nvPr/>
        </p:nvSpPr>
        <p:spPr>
          <a:xfrm>
            <a:off x="456996" y="1640720"/>
            <a:ext cx="834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在遇到形如</a:t>
            </a:r>
            <a:r>
              <a:rPr lang="en-US" altLang="zh-CN" dirty="0" err="1"/>
              <a:t>var</a:t>
            </a:r>
            <a:r>
              <a:rPr lang="en-US" altLang="zh-CN" dirty="0"/>
              <a:t> a[] = {… } </a:t>
            </a:r>
            <a:r>
              <a:rPr lang="zh-CN" altLang="en-US" dirty="0"/>
              <a:t>的数组声明时，此时判断数组缺失的维度是否为第一维，否则抛出异常，是则向后统计初始化元素的个数</a:t>
            </a:r>
            <a:r>
              <a:rPr lang="en-US" altLang="zh-CN" dirty="0"/>
              <a:t>(</a:t>
            </a:r>
            <a:r>
              <a:rPr lang="zh-CN" altLang="en-US" dirty="0"/>
              <a:t>必须有初始化</a:t>
            </a:r>
            <a:r>
              <a:rPr lang="en-US" altLang="zh-CN" dirty="0"/>
              <a:t>)</a:t>
            </a:r>
            <a:r>
              <a:rPr lang="zh-CN" altLang="en-US" dirty="0"/>
              <a:t>，并根据后续维数可以计算出缺失的第一维的维数。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4998A-4B97-2042-BB0C-DE905989C248}"/>
              </a:ext>
            </a:extLst>
          </p:cNvPr>
          <p:cNvSpPr txBox="1"/>
          <p:nvPr/>
        </p:nvSpPr>
        <p:spPr>
          <a:xfrm>
            <a:off x="456996" y="5720288"/>
            <a:ext cx="816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目前我们的初始化不支持自动补全，因此即使第一维为空，在初始化时也必须清晰的写明数组所有元素的值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D3C95C-A0DD-7A4A-883C-6CA0CAA6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6" y="2564050"/>
            <a:ext cx="8465982" cy="31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64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75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实验结果演示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8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测试用例程序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代码：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43337-2A02-7D47-8C9C-FD484999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30275"/>
            <a:ext cx="6799006" cy="2794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8194BB0-C0D2-684A-9B42-59E894B06A03}"/>
              </a:ext>
            </a:extLst>
          </p:cNvPr>
          <p:cNvSpPr txBox="1">
            <a:spLocks/>
          </p:cNvSpPr>
          <p:nvPr/>
        </p:nvSpPr>
        <p:spPr>
          <a:xfrm>
            <a:off x="457200" y="3857010"/>
            <a:ext cx="805815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运行结果（循环输出数组每个元素的值）：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B0D7B-3749-A84A-A720-371708D5B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26838"/>
            <a:ext cx="6726311" cy="6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测试用例程序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代码：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8194BB0-C0D2-684A-9B42-59E894B06A03}"/>
              </a:ext>
            </a:extLst>
          </p:cNvPr>
          <p:cNvSpPr txBox="1">
            <a:spLocks/>
          </p:cNvSpPr>
          <p:nvPr/>
        </p:nvSpPr>
        <p:spPr>
          <a:xfrm>
            <a:off x="457200" y="4061022"/>
            <a:ext cx="805815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运行结果（循环输出数组每个元素的值）：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D3399-F252-6046-A2C9-4D6CA927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7938"/>
            <a:ext cx="6474542" cy="3233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474588-A5EB-B645-BC39-6A0A12F4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726838"/>
            <a:ext cx="6474543" cy="6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1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PL/0</a:t>
            </a:r>
            <a:r>
              <a:rPr lang="zh-CN" altLang="en-US" dirty="0"/>
              <a:t>实验文档</a:t>
            </a:r>
            <a:r>
              <a:rPr lang="en-US" altLang="zh-CN" dirty="0"/>
              <a:t>(2017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br>
              <a:rPr lang="en-US" altLang="zh-CN" dirty="0"/>
            </a:br>
            <a:r>
              <a:rPr lang="en-US" altLang="zh-CN" dirty="0"/>
              <a:t>[2] </a:t>
            </a:r>
            <a:r>
              <a:rPr lang="zh-CN" altLang="en-US" dirty="0"/>
              <a:t>编译原理与技术</a:t>
            </a:r>
            <a:r>
              <a:rPr lang="en-US" altLang="zh-CN" dirty="0"/>
              <a:t>,2021</a:t>
            </a:r>
            <a:r>
              <a:rPr lang="zh-CN" altLang="en-US" dirty="0"/>
              <a:t>课堂</a:t>
            </a:r>
            <a:r>
              <a:rPr lang="en-US" altLang="zh-CN" dirty="0"/>
              <a:t>ppt</a:t>
            </a:r>
            <a:br>
              <a:rPr lang="zh-CN" altLang="en-US" sz="2400" dirty="0"/>
            </a:b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3245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zh-CN" altLang="en-US" dirty="0"/>
              <a:t>实验结果演示</a:t>
            </a:r>
            <a:endParaRPr lang="en-US" altLang="zh-CN" dirty="0"/>
          </a:p>
          <a:p>
            <a:r>
              <a:rPr lang="zh-CN" altLang="en-US" dirty="0"/>
              <a:t>参考文献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以课程链接上的供参考的 </a:t>
            </a:r>
            <a:r>
              <a:rPr lang="en-US" altLang="zh-CN" sz="2400" dirty="0"/>
              <a:t>PL/0 </a:t>
            </a:r>
            <a:r>
              <a:rPr lang="zh-CN" altLang="en-US" sz="2400" dirty="0"/>
              <a:t>实验（</a:t>
            </a:r>
            <a:r>
              <a:rPr lang="en-US" altLang="zh-CN" sz="2400" dirty="0"/>
              <a:t>2017 </a:t>
            </a:r>
            <a:r>
              <a:rPr lang="zh-CN" altLang="en-US" sz="2400" dirty="0"/>
              <a:t>版）为基础，给 </a:t>
            </a:r>
            <a:r>
              <a:rPr lang="en-US" altLang="zh-CN" sz="2400" dirty="0"/>
              <a:t>PL/0 </a:t>
            </a:r>
            <a:r>
              <a:rPr lang="zh-CN" altLang="en-US" sz="2400" dirty="0"/>
              <a:t>语言添加数组实现。这可能涉及到“上机实践要求”的： 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第（</a:t>
            </a:r>
            <a:r>
              <a:rPr lang="en-US" altLang="zh-CN" sz="2400" dirty="0"/>
              <a:t>3</a:t>
            </a:r>
            <a:r>
              <a:rPr lang="zh-CN" altLang="en-US" sz="2400" dirty="0"/>
              <a:t>）项（数组声明语法） 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第（</a:t>
            </a:r>
            <a:r>
              <a:rPr lang="en-US" altLang="zh-CN" sz="2400" dirty="0"/>
              <a:t>6</a:t>
            </a:r>
            <a:r>
              <a:rPr lang="zh-CN" altLang="en-US" sz="2400" dirty="0"/>
              <a:t>）项（</a:t>
            </a:r>
            <a:r>
              <a:rPr lang="en-US" altLang="zh-CN" sz="2400" dirty="0"/>
              <a:t>print </a:t>
            </a:r>
            <a:r>
              <a:rPr lang="zh-CN" altLang="en-US" sz="2400" dirty="0"/>
              <a:t>输出功能） 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第（</a:t>
            </a:r>
            <a:r>
              <a:rPr lang="en-US" altLang="zh-CN" sz="2400" dirty="0"/>
              <a:t>13</a:t>
            </a:r>
            <a:r>
              <a:rPr lang="zh-CN" altLang="en-US" sz="2400" dirty="0"/>
              <a:t>）项（数组初始化，必须考虑数组声明中第一维是空的情况。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055866" cy="5538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要实现功能相对完整的数组，需要为</a:t>
            </a:r>
            <a:r>
              <a:rPr lang="en-US" altLang="zh-CN" dirty="0"/>
              <a:t>PL/0</a:t>
            </a:r>
            <a:r>
              <a:rPr lang="zh-CN" altLang="en-US" dirty="0"/>
              <a:t>添加以下内容：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b="1" dirty="0"/>
              <a:t>数组变量的声明</a:t>
            </a:r>
            <a:r>
              <a:rPr lang="zh-CN" altLang="en-US" dirty="0"/>
              <a:t>，例如</a:t>
            </a:r>
            <a:r>
              <a:rPr lang="en-US" altLang="zh-CN" dirty="0"/>
              <a:t>var a[10][10];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b="1" dirty="0"/>
              <a:t>数组变量在符号表内的存放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b="1" dirty="0"/>
              <a:t>数组元素赋值</a:t>
            </a:r>
            <a:r>
              <a:rPr lang="zh-CN" altLang="en-US" dirty="0"/>
              <a:t>，即数组元素作为赋值语句左值，例如</a:t>
            </a:r>
            <a:r>
              <a:rPr lang="en-US" altLang="zh-CN" dirty="0"/>
              <a:t>a[1][2] := 10;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b="1" dirty="0"/>
              <a:t>数组元素引用</a:t>
            </a:r>
            <a:r>
              <a:rPr lang="zh-CN" altLang="en-US" dirty="0"/>
              <a:t>，即数组元素作为右值或者右值表达式的一部分，例如</a:t>
            </a:r>
            <a:r>
              <a:rPr lang="en-US" altLang="zh-CN" dirty="0"/>
              <a:t>b := 3+2*a[1][2]-4;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b="1" dirty="0"/>
              <a:t>数组维度缺失以及初始化</a:t>
            </a:r>
            <a:r>
              <a:rPr lang="zh-CN" altLang="en-US" dirty="0"/>
              <a:t>，与</a:t>
            </a:r>
            <a:r>
              <a:rPr lang="en-US" altLang="zh-CN" dirty="0"/>
              <a:t>C</a:t>
            </a:r>
            <a:r>
              <a:rPr lang="zh-CN" altLang="en-US" dirty="0"/>
              <a:t>类似，在数组声明时可以进行初始化，并且允许第一维缺失，例如</a:t>
            </a:r>
            <a:r>
              <a:rPr lang="en-US" altLang="zh-CN" dirty="0"/>
              <a:t>var a[][2] = {{1,2},{3,4},{5,6}};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b="1" dirty="0"/>
              <a:t>内置</a:t>
            </a:r>
            <a:r>
              <a:rPr lang="en-US" altLang="zh-CN" b="1" dirty="0"/>
              <a:t>print</a:t>
            </a:r>
            <a:r>
              <a:rPr lang="zh-CN" altLang="en-US" b="1" dirty="0"/>
              <a:t>函数</a:t>
            </a:r>
            <a:r>
              <a:rPr lang="zh-CN" altLang="en-US" dirty="0"/>
              <a:t>，主要用于</a:t>
            </a:r>
            <a:r>
              <a:rPr lang="en-US" altLang="zh-CN" dirty="0"/>
              <a:t>debug</a:t>
            </a:r>
            <a:r>
              <a:rPr lang="zh-CN" altLang="en-US" dirty="0"/>
              <a:t>，可以打印数组元素以及其他变量的值，例如</a:t>
            </a:r>
            <a:r>
              <a:rPr lang="en-US" altLang="zh-CN" dirty="0"/>
              <a:t>print(a[1][2]);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设计思路：数组声明与初始化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B5248B-C4A8-481E-987D-9CFC43197EDF}"/>
              </a:ext>
            </a:extLst>
          </p:cNvPr>
          <p:cNvSpPr/>
          <p:nvPr/>
        </p:nvSpPr>
        <p:spPr>
          <a:xfrm>
            <a:off x="457201" y="1235412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F4EC82-FD7B-48D9-9655-268D907447B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39695" y="1653701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212905F-9BA5-4D0B-8B7E-66F84D233499}"/>
              </a:ext>
            </a:extLst>
          </p:cNvPr>
          <p:cNvSpPr/>
          <p:nvPr/>
        </p:nvSpPr>
        <p:spPr>
          <a:xfrm>
            <a:off x="2645924" y="123541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vardeclaration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848889-EFFA-4B64-ADCA-45897739B904}"/>
              </a:ext>
            </a:extLst>
          </p:cNvPr>
          <p:cNvSpPr txBox="1"/>
          <p:nvPr/>
        </p:nvSpPr>
        <p:spPr>
          <a:xfrm>
            <a:off x="1450165" y="1238161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SYM_VAR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DE4594-6B57-448A-91BF-690EC1D9A42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124528" y="1653699"/>
            <a:ext cx="168107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FA5EFA5-21DB-4110-A7DE-5B2CC25C59F2}"/>
              </a:ext>
            </a:extLst>
          </p:cNvPr>
          <p:cNvSpPr/>
          <p:nvPr/>
        </p:nvSpPr>
        <p:spPr>
          <a:xfrm>
            <a:off x="5805604" y="1235409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(first dimension)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D04DE-D2DD-44CD-8F93-B579F934A71C}"/>
              </a:ext>
            </a:extLst>
          </p:cNvPr>
          <p:cNvSpPr txBox="1"/>
          <p:nvPr/>
        </p:nvSpPr>
        <p:spPr>
          <a:xfrm>
            <a:off x="4075239" y="129389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SYM_IDENTIFIER [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19AC2F-295D-4F56-BBDB-88C9930714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44906" y="2071988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3E1186-9B14-4EA3-8405-344BE45299A2}"/>
              </a:ext>
            </a:extLst>
          </p:cNvPr>
          <p:cNvSpPr txBox="1"/>
          <p:nvPr/>
        </p:nvSpPr>
        <p:spPr>
          <a:xfrm>
            <a:off x="7284208" y="3727124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SYM_COMMA , </a:t>
            </a:r>
          </a:p>
          <a:p>
            <a:r>
              <a:rPr lang="en-US" altLang="zh-CN" sz="1400" dirty="0"/>
              <a:t>SYM_SEMICOLON;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AEC82-03BB-4B49-A307-7A7A426D8110}"/>
              </a:ext>
            </a:extLst>
          </p:cNvPr>
          <p:cNvSpPr txBox="1"/>
          <p:nvPr/>
        </p:nvSpPr>
        <p:spPr>
          <a:xfrm>
            <a:off x="4417728" y="185479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]</a:t>
            </a:r>
          </a:p>
          <a:p>
            <a:pPr algn="ctr"/>
            <a:r>
              <a:rPr lang="zh-CN" altLang="en-US" sz="1600" dirty="0"/>
              <a:t>（第一维缺失）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93396F-BAD8-433B-9654-C017E2C92C69}"/>
              </a:ext>
            </a:extLst>
          </p:cNvPr>
          <p:cNvSpPr txBox="1"/>
          <p:nvPr/>
        </p:nvSpPr>
        <p:spPr>
          <a:xfrm>
            <a:off x="6666175" y="20422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SYM_NUMBER/</a:t>
            </a:r>
          </a:p>
          <a:p>
            <a:r>
              <a:rPr lang="en-US" altLang="zh-CN" sz="1600" dirty="0"/>
              <a:t>SYM_IDENTIFIER]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5A7B64-C2EE-407C-894B-1D44C2FA0053}"/>
              </a:ext>
            </a:extLst>
          </p:cNvPr>
          <p:cNvCxnSpPr>
            <a:cxnSpLocks/>
          </p:cNvCxnSpPr>
          <p:nvPr/>
        </p:nvCxnSpPr>
        <p:spPr>
          <a:xfrm flipH="1">
            <a:off x="5077838" y="2071988"/>
            <a:ext cx="727766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F9405E2-E67D-4415-AE1C-CC51A342E94D}"/>
              </a:ext>
            </a:extLst>
          </p:cNvPr>
          <p:cNvSpPr/>
          <p:nvPr/>
        </p:nvSpPr>
        <p:spPr>
          <a:xfrm>
            <a:off x="4356795" y="2627023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9B5DAA-FD42-4D39-B060-2CD8CF2CAEEB}"/>
              </a:ext>
            </a:extLst>
          </p:cNvPr>
          <p:cNvSpPr/>
          <p:nvPr/>
        </p:nvSpPr>
        <p:spPr>
          <a:xfrm>
            <a:off x="5926874" y="2613751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dimclaration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A60812E-EB69-4EB4-9711-4D3B5B749BF9}"/>
              </a:ext>
            </a:extLst>
          </p:cNvPr>
          <p:cNvCxnSpPr>
            <a:stCxn id="28" idx="2"/>
            <a:endCxn id="28" idx="3"/>
          </p:cNvCxnSpPr>
          <p:nvPr/>
        </p:nvCxnSpPr>
        <p:spPr>
          <a:xfrm rot="5400000" flipH="1" flipV="1">
            <a:off x="6826682" y="2871535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5B0F061A-E883-4032-A987-D22E381BE3FC}"/>
              </a:ext>
            </a:extLst>
          </p:cNvPr>
          <p:cNvCxnSpPr>
            <a:cxnSpLocks/>
            <a:stCxn id="27" idx="2"/>
            <a:endCxn id="27" idx="1"/>
          </p:cNvCxnSpPr>
          <p:nvPr/>
        </p:nvCxnSpPr>
        <p:spPr>
          <a:xfrm rot="5400000" flipH="1">
            <a:off x="4517301" y="2884807"/>
            <a:ext cx="418289" cy="739302"/>
          </a:xfrm>
          <a:prstGeom prst="curvedConnector4">
            <a:avLst>
              <a:gd name="adj1" fmla="val -54651"/>
              <a:gd name="adj2" fmla="val 130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791AAB7-67AF-4D1C-81E4-4E884E23C156}"/>
              </a:ext>
            </a:extLst>
          </p:cNvPr>
          <p:cNvSpPr txBox="1"/>
          <p:nvPr/>
        </p:nvSpPr>
        <p:spPr>
          <a:xfrm>
            <a:off x="7496952" y="2718322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32935-E614-4189-8D11-E7831AFA5B69}"/>
              </a:ext>
            </a:extLst>
          </p:cNvPr>
          <p:cNvSpPr txBox="1"/>
          <p:nvPr/>
        </p:nvSpPr>
        <p:spPr>
          <a:xfrm>
            <a:off x="2530550" y="3010710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[SYM_NUMBER/</a:t>
            </a:r>
          </a:p>
          <a:p>
            <a:r>
              <a:rPr lang="en-US" altLang="zh-CN" sz="1600" dirty="0"/>
              <a:t>SYM_IDENTIFIER]</a:t>
            </a:r>
          </a:p>
          <a:p>
            <a:r>
              <a:rPr lang="en-US" altLang="zh-CN" sz="1600" dirty="0"/>
              <a:t>epsilon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37F215-CA98-4ED5-A378-49C6B5F47BA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666175" y="3450330"/>
            <a:ext cx="1217821" cy="99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CEDE34-BA12-4831-AAA9-CCAC85B578E3}"/>
              </a:ext>
            </a:extLst>
          </p:cNvPr>
          <p:cNvCxnSpPr>
            <a:cxnSpLocks/>
          </p:cNvCxnSpPr>
          <p:nvPr/>
        </p:nvCxnSpPr>
        <p:spPr>
          <a:xfrm>
            <a:off x="5106507" y="3463602"/>
            <a:ext cx="0" cy="5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D66C1D7-D43F-4FDA-BEE3-11A327BBD9C3}"/>
              </a:ext>
            </a:extLst>
          </p:cNvPr>
          <p:cNvSpPr/>
          <p:nvPr/>
        </p:nvSpPr>
        <p:spPr>
          <a:xfrm>
            <a:off x="7144694" y="4441556"/>
            <a:ext cx="147860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直接分配空间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47BB061-25F8-4474-9563-6D7B821765D6}"/>
              </a:ext>
            </a:extLst>
          </p:cNvPr>
          <p:cNvSpPr txBox="1"/>
          <p:nvPr/>
        </p:nvSpPr>
        <p:spPr>
          <a:xfrm>
            <a:off x="5116918" y="3570605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7C405E-C1A9-4520-9846-0F812D81D32F}"/>
              </a:ext>
            </a:extLst>
          </p:cNvPr>
          <p:cNvSpPr/>
          <p:nvPr/>
        </p:nvSpPr>
        <p:spPr>
          <a:xfrm>
            <a:off x="4225764" y="3988193"/>
            <a:ext cx="1478604" cy="14567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</a:rPr>
              <a:t>之后</a:t>
            </a:r>
            <a:r>
              <a:rPr lang="zh-CN" altLang="en-US" sz="1600" dirty="0">
                <a:solidFill>
                  <a:schemeClr val="tx1"/>
                </a:solidFill>
              </a:rPr>
              <a:t>分配空间，并初始化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1B63F2-8964-4669-BB92-3C00B6133C4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965066" y="5444935"/>
            <a:ext cx="0" cy="2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111350F-2953-4CE4-A591-6E60A833B1A9}"/>
              </a:ext>
            </a:extLst>
          </p:cNvPr>
          <p:cNvSpPr/>
          <p:nvPr/>
        </p:nvSpPr>
        <p:spPr>
          <a:xfrm>
            <a:off x="4196413" y="5710136"/>
            <a:ext cx="1478604" cy="5992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FD2363-AA2F-45A5-A6FD-8C25DED271F3}"/>
              </a:ext>
            </a:extLst>
          </p:cNvPr>
          <p:cNvSpPr txBox="1"/>
          <p:nvPr/>
        </p:nvSpPr>
        <p:spPr>
          <a:xfrm>
            <a:off x="5805604" y="378201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SYM_EQU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2130D0C-76D2-457A-83E6-82AC4C25A5B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666175" y="3450330"/>
            <a:ext cx="1" cy="73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D601FB-43B8-48A7-8960-9B9371C15ADD}"/>
              </a:ext>
            </a:extLst>
          </p:cNvPr>
          <p:cNvSpPr/>
          <p:nvPr/>
        </p:nvSpPr>
        <p:spPr>
          <a:xfrm>
            <a:off x="6018708" y="4197337"/>
            <a:ext cx="1017054" cy="172680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（直接分配空间）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分析用于初始化的数组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初始化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BAD9DE-D01D-48C4-B52C-6AAD3E5DFEE9}"/>
              </a:ext>
            </a:extLst>
          </p:cNvPr>
          <p:cNvSpPr txBox="1"/>
          <p:nvPr/>
        </p:nvSpPr>
        <p:spPr>
          <a:xfrm>
            <a:off x="108137" y="4384101"/>
            <a:ext cx="40479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初始化阶段不允许维度为表达式。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声明阶段如果第一维缺失必须进行</a:t>
            </a:r>
            <a:endParaRPr lang="en-US" altLang="zh-CN" dirty="0"/>
          </a:p>
          <a:p>
            <a:r>
              <a:rPr lang="zh-CN" altLang="en-US" dirty="0"/>
              <a:t>初始化。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以整个数组形式对数组赋值是不允许</a:t>
            </a:r>
            <a:endParaRPr lang="en-US" altLang="zh-CN" dirty="0"/>
          </a:p>
          <a:p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类似</a:t>
            </a:r>
            <a:r>
              <a:rPr lang="en-US" altLang="zh-CN" dirty="0"/>
              <a:t>)</a:t>
            </a:r>
            <a:r>
              <a:rPr lang="zh-CN" altLang="en-US" dirty="0"/>
              <a:t>，除了在初始化阶段。</a:t>
            </a:r>
          </a:p>
        </p:txBody>
      </p:sp>
    </p:spTree>
    <p:extLst>
      <p:ext uri="{BB962C8B-B14F-4D97-AF65-F5344CB8AC3E}">
        <p14:creationId xmlns:p14="http://schemas.microsoft.com/office/powerpoint/2010/main" val="3278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/>
          <a:lstStyle/>
          <a:p>
            <a:r>
              <a:rPr lang="zh-CN" altLang="en-US" dirty="0"/>
              <a:t>设计思路：数组在符号表中的管理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DAE6A-B8E4-476F-9FD1-C8C5C952BED8}"/>
              </a:ext>
            </a:extLst>
          </p:cNvPr>
          <p:cNvSpPr txBox="1"/>
          <p:nvPr/>
        </p:nvSpPr>
        <p:spPr>
          <a:xfrm>
            <a:off x="4572000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49213-B10E-4A13-B2FD-1C3D42425A2E}"/>
              </a:ext>
            </a:extLst>
          </p:cNvPr>
          <p:cNvSpPr txBox="1"/>
          <p:nvPr/>
        </p:nvSpPr>
        <p:spPr>
          <a:xfrm>
            <a:off x="7965493" y="444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向前兼容！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2A75FD-2FEF-491D-B88B-692C0AF3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212"/>
              </p:ext>
            </p:extLst>
          </p:nvPr>
        </p:nvGraphicFramePr>
        <p:xfrm>
          <a:off x="330740" y="1117600"/>
          <a:ext cx="3732123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2642780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933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ID_ARRAY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ID_VARIABLE</a:t>
                      </a:r>
                    </a:p>
                    <a:p>
                      <a:pPr algn="ctr"/>
                      <a:r>
                        <a:rPr lang="en-US" altLang="zh-CN" dirty="0"/>
                        <a:t>level</a:t>
                      </a:r>
                    </a:p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name[MAXIDLEN + 1]</a:t>
                      </a:r>
                    </a:p>
                    <a:p>
                      <a:pPr algn="ctr"/>
                      <a:r>
                        <a:rPr lang="en-US" altLang="zh-CN" dirty="0"/>
                        <a:t>kind: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ID_CONSTANT</a:t>
                      </a:r>
                    </a:p>
                    <a:p>
                      <a:pPr algn="ctr"/>
                      <a:r>
                        <a:rPr lang="en-US" altLang="zh-CN" dirty="0"/>
                        <a:t>value(level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address</a:t>
                      </a:r>
                      <a:r>
                        <a:rPr lang="zh-CN" altLang="en-US" dirty="0"/>
                        <a:t>合并成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52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7ECC1CE-B7B7-4B09-AA99-EFE7F152FDC9}"/>
              </a:ext>
            </a:extLst>
          </p:cNvPr>
          <p:cNvSpPr txBox="1"/>
          <p:nvPr/>
        </p:nvSpPr>
        <p:spPr>
          <a:xfrm>
            <a:off x="1227995" y="77636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Symbol Table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B6105C-231A-4972-9795-ABF58FA4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2668"/>
              </p:ext>
            </p:extLst>
          </p:nvPr>
        </p:nvGraphicFramePr>
        <p:xfrm>
          <a:off x="5434508" y="1028479"/>
          <a:ext cx="3648954" cy="213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  <a:gridCol w="1824477">
                  <a:extLst>
                    <a:ext uri="{9D8B030D-6E8A-4147-A177-3AD203B41FA5}">
                      <a16:colId xmlns:a16="http://schemas.microsoft.com/office/drawing/2014/main" val="1743115797"/>
                    </a:ext>
                  </a:extLst>
                </a:gridCol>
              </a:tblGrid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a.address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size, dimension,…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C7163FF-E88C-4CB9-ACFA-A3EA07833DF0}"/>
              </a:ext>
            </a:extLst>
          </p:cNvPr>
          <p:cNvSpPr txBox="1"/>
          <p:nvPr/>
        </p:nvSpPr>
        <p:spPr>
          <a:xfrm>
            <a:off x="6215276" y="668286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Array Info Table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A4148DD-7244-4A80-974B-B516F3A93D31}"/>
              </a:ext>
            </a:extLst>
          </p:cNvPr>
          <p:cNvCxnSpPr>
            <a:cxnSpLocks/>
          </p:cNvCxnSpPr>
          <p:nvPr/>
        </p:nvCxnSpPr>
        <p:spPr>
          <a:xfrm flipV="1">
            <a:off x="3315413" y="2260600"/>
            <a:ext cx="2078182" cy="63269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EE38C-2614-4AFC-A3AD-04A5FCB5253D}"/>
              </a:ext>
            </a:extLst>
          </p:cNvPr>
          <p:cNvSpPr txBox="1"/>
          <p:nvPr/>
        </p:nvSpPr>
        <p:spPr>
          <a:xfrm>
            <a:off x="233463" y="5657613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对于数组变量，其</a:t>
            </a:r>
            <a:r>
              <a:rPr lang="en-US" altLang="zh-CN" dirty="0"/>
              <a:t>address</a:t>
            </a:r>
            <a:r>
              <a:rPr lang="zh-CN" altLang="en-US" dirty="0"/>
              <a:t>域表示其在数组信</a:t>
            </a:r>
            <a:endParaRPr lang="en-US" altLang="zh-CN" dirty="0"/>
          </a:p>
          <a:p>
            <a:r>
              <a:rPr lang="zh-CN" altLang="en-US" dirty="0"/>
              <a:t>息表内的索引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BFF176-4BFA-4352-AAA3-8024C3BDF380}"/>
              </a:ext>
            </a:extLst>
          </p:cNvPr>
          <p:cNvCxnSpPr>
            <a:cxnSpLocks/>
          </p:cNvCxnSpPr>
          <p:nvPr/>
        </p:nvCxnSpPr>
        <p:spPr>
          <a:xfrm>
            <a:off x="3305743" y="4008198"/>
            <a:ext cx="2128765" cy="1407082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AEC941A-8C5E-41BD-B32D-A2A459F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85128"/>
              </p:ext>
            </p:extLst>
          </p:nvPr>
        </p:nvGraphicFramePr>
        <p:xfrm>
          <a:off x="5458038" y="3513498"/>
          <a:ext cx="1824477" cy="267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477">
                  <a:extLst>
                    <a:ext uri="{9D8B030D-6E8A-4147-A177-3AD203B41FA5}">
                      <a16:colId xmlns:a16="http://schemas.microsoft.com/office/drawing/2014/main" val="1698291288"/>
                    </a:ext>
                  </a:extLst>
                </a:gridCol>
              </a:tblGrid>
              <a:tr h="44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15266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0863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a[0]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23040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82768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17091"/>
                  </a:ext>
                </a:extLst>
              </a:tr>
              <a:tr h="44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1684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3404E1C-4733-43FD-8622-B1E8A9B45CB5}"/>
              </a:ext>
            </a:extLst>
          </p:cNvPr>
          <p:cNvSpPr txBox="1"/>
          <p:nvPr/>
        </p:nvSpPr>
        <p:spPr>
          <a:xfrm>
            <a:off x="5326567" y="321057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A4E2F4-C76E-4B8A-97BB-CFC472F2D2A1}"/>
              </a:ext>
            </a:extLst>
          </p:cNvPr>
          <p:cNvSpPr txBox="1"/>
          <p:nvPr/>
        </p:nvSpPr>
        <p:spPr>
          <a:xfrm>
            <a:off x="7306046" y="3656103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注意：这里只是示意，</a:t>
            </a:r>
            <a:endParaRPr lang="en-US" altLang="zh-CN" sz="1400" dirty="0"/>
          </a:p>
          <a:p>
            <a:r>
              <a:rPr lang="zh-CN" altLang="en-US" sz="1400" dirty="0"/>
              <a:t>实际地址的值应该是</a:t>
            </a:r>
            <a:endParaRPr lang="en-US" altLang="zh-CN" sz="1400" dirty="0"/>
          </a:p>
          <a:p>
            <a:r>
              <a:rPr lang="zh-CN" altLang="en-US" sz="1400" dirty="0"/>
              <a:t>相对当前基址</a:t>
            </a:r>
            <a:r>
              <a:rPr lang="en-US" altLang="zh-CN" sz="1400" dirty="0"/>
              <a:t>base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r>
              <a:rPr lang="zh-CN" altLang="en-US" sz="1400" dirty="0"/>
              <a:t>偏移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D302B4-1881-439C-A614-EEBEC18976A8}"/>
              </a:ext>
            </a:extLst>
          </p:cNvPr>
          <p:cNvCxnSpPr>
            <a:endCxn id="7" idx="0"/>
          </p:cNvCxnSpPr>
          <p:nvPr/>
        </p:nvCxnSpPr>
        <p:spPr>
          <a:xfrm flipH="1">
            <a:off x="4664366" y="2451370"/>
            <a:ext cx="7701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CD4EC35-5059-46CC-9E54-79BD5475F8EF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664365" y="2451370"/>
            <a:ext cx="1" cy="2158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F6C681-E000-46D8-A668-F4E3FE780FE4}"/>
              </a:ext>
            </a:extLst>
          </p:cNvPr>
          <p:cNvCxnSpPr/>
          <p:nvPr/>
        </p:nvCxnSpPr>
        <p:spPr>
          <a:xfrm>
            <a:off x="4664365" y="4610210"/>
            <a:ext cx="7701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E244E-E9C3-494C-8F8F-98C8114F223A}"/>
              </a:ext>
            </a:extLst>
          </p:cNvPr>
          <p:cNvSpPr txBox="1"/>
          <p:nvPr/>
        </p:nvSpPr>
        <p:spPr>
          <a:xfrm>
            <a:off x="457200" y="930275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expression</a:t>
            </a:r>
            <a:r>
              <a:rPr lang="zh-CN" altLang="en-US" dirty="0"/>
              <a:t>中添加一种左侧为数组元素的情况即可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94B3C-1381-4DD4-AA40-6D18813DF4E8}"/>
              </a:ext>
            </a:extLst>
          </p:cNvPr>
          <p:cNvSpPr/>
          <p:nvPr/>
        </p:nvSpPr>
        <p:spPr>
          <a:xfrm>
            <a:off x="457200" y="1363801"/>
            <a:ext cx="982494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block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8DB6CA-B715-4DED-B91F-0E536D41B579}"/>
              </a:ext>
            </a:extLst>
          </p:cNvPr>
          <p:cNvCxnSpPr>
            <a:cxnSpLocks/>
          </p:cNvCxnSpPr>
          <p:nvPr/>
        </p:nvCxnSpPr>
        <p:spPr>
          <a:xfrm flipV="1">
            <a:off x="1439694" y="1782090"/>
            <a:ext cx="1206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16B17F6-EFA0-4377-B75C-2D390C2CEB81}"/>
              </a:ext>
            </a:extLst>
          </p:cNvPr>
          <p:cNvSpPr txBox="1"/>
          <p:nvPr/>
        </p:nvSpPr>
        <p:spPr>
          <a:xfrm>
            <a:off x="1409276" y="1158173"/>
            <a:ext cx="1283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SYM_VAR,</a:t>
            </a:r>
          </a:p>
          <a:p>
            <a:r>
              <a:rPr lang="en-US" altLang="zh-CN" sz="1600" dirty="0"/>
              <a:t>SYM_CONST</a:t>
            </a:r>
          </a:p>
          <a:p>
            <a:endParaRPr lang="en-US" altLang="zh-CN" sz="1600" dirty="0"/>
          </a:p>
          <a:p>
            <a:r>
              <a:rPr lang="en-US" altLang="zh-CN" sz="1600" dirty="0"/>
              <a:t>SYM_PROCE</a:t>
            </a:r>
          </a:p>
          <a:p>
            <a:r>
              <a:rPr lang="en-US" altLang="zh-CN" sz="1600" dirty="0"/>
              <a:t>DURE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53EAD-46E0-4B19-B10F-D1B7B00E5F20}"/>
              </a:ext>
            </a:extLst>
          </p:cNvPr>
          <p:cNvSpPr/>
          <p:nvPr/>
        </p:nvSpPr>
        <p:spPr>
          <a:xfrm>
            <a:off x="2645922" y="1363800"/>
            <a:ext cx="1128409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初始化，声明等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1FAA0-5F53-4AB9-A3C6-410A5A419C10}"/>
              </a:ext>
            </a:extLst>
          </p:cNvPr>
          <p:cNvSpPr/>
          <p:nvPr/>
        </p:nvSpPr>
        <p:spPr>
          <a:xfrm>
            <a:off x="4484451" y="1363800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8BA08-4926-45BA-B153-CD2F894A7F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74331" y="1782089"/>
            <a:ext cx="71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AFD6F5-89A7-46BB-9F8C-89F35205D75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96709" y="2200379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D320697-FA6F-4E8B-94F0-435DE80A0C22}"/>
              </a:ext>
            </a:extLst>
          </p:cNvPr>
          <p:cNvSpPr txBox="1"/>
          <p:nvPr/>
        </p:nvSpPr>
        <p:spPr>
          <a:xfrm>
            <a:off x="5237418" y="347915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SYM_BECOMES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76C6B3-1FF9-4B05-AAE7-10D78239B63A}"/>
              </a:ext>
            </a:extLst>
          </p:cNvPr>
          <p:cNvSpPr/>
          <p:nvPr/>
        </p:nvSpPr>
        <p:spPr>
          <a:xfrm>
            <a:off x="4484451" y="2753246"/>
            <a:ext cx="1624517" cy="54672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array_visit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CF1A359-5E82-4FA6-B8BA-3BE16028069F}"/>
              </a:ext>
            </a:extLst>
          </p:cNvPr>
          <p:cNvCxnSpPr>
            <a:cxnSpLocks/>
          </p:cNvCxnSpPr>
          <p:nvPr/>
        </p:nvCxnSpPr>
        <p:spPr>
          <a:xfrm flipH="1">
            <a:off x="5301569" y="3298648"/>
            <a:ext cx="1" cy="53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AE7EC-56B0-44A0-B03C-EFA617C25813}"/>
              </a:ext>
            </a:extLst>
          </p:cNvPr>
          <p:cNvSpPr txBox="1"/>
          <p:nvPr/>
        </p:nvSpPr>
        <p:spPr>
          <a:xfrm>
            <a:off x="1325030" y="3046253"/>
            <a:ext cx="16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Array element</a:t>
            </a:r>
          </a:p>
          <a:p>
            <a:pPr algn="ctr"/>
            <a:r>
              <a:rPr lang="en-US" altLang="zh-CN" b="1" dirty="0"/>
              <a:t>assign</a:t>
            </a:r>
          </a:p>
          <a:p>
            <a:pPr algn="ctr"/>
            <a:r>
              <a:rPr lang="en-US" altLang="zh-CN" b="1" dirty="0"/>
              <a:t>statement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D6A5AB-F83D-4CFB-AB62-4296F314EF44}"/>
              </a:ext>
            </a:extLst>
          </p:cNvPr>
          <p:cNvSpPr txBox="1"/>
          <p:nvPr/>
        </p:nvSpPr>
        <p:spPr>
          <a:xfrm>
            <a:off x="607461" y="4953234"/>
            <a:ext cx="8039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数组越界只能在</a:t>
            </a:r>
            <a:r>
              <a:rPr lang="en-US" altLang="zh-CN" b="1" dirty="0"/>
              <a:t>runtime</a:t>
            </a:r>
            <a:r>
              <a:rPr lang="zh-CN" altLang="en-US" dirty="0"/>
              <a:t>检查，因为偏移是运行时依靠汇编代码计算得到的。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数组元素各维度索引可以是一个表达式。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AF595B-BEC8-4928-9AB5-E821145FBFC0}"/>
              </a:ext>
            </a:extLst>
          </p:cNvPr>
          <p:cNvCxnSpPr>
            <a:cxnSpLocks/>
          </p:cNvCxnSpPr>
          <p:nvPr/>
        </p:nvCxnSpPr>
        <p:spPr>
          <a:xfrm>
            <a:off x="6098391" y="1782088"/>
            <a:ext cx="149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2F143F-2CAD-450D-95A5-2B2881D4B7BE}"/>
              </a:ext>
            </a:extLst>
          </p:cNvPr>
          <p:cNvSpPr txBox="1"/>
          <p:nvPr/>
        </p:nvSpPr>
        <p:spPr>
          <a:xfrm>
            <a:off x="6073586" y="1467209"/>
            <a:ext cx="15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ID_VARIABLE…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821DCF-3AFF-435B-9519-BA0702AB3D2B}"/>
              </a:ext>
            </a:extLst>
          </p:cNvPr>
          <p:cNvSpPr/>
          <p:nvPr/>
        </p:nvSpPr>
        <p:spPr>
          <a:xfrm>
            <a:off x="7592539" y="1365425"/>
            <a:ext cx="1200253" cy="9497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assignment statement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7EF26-5288-4BE6-9CB3-65586D59FE09}"/>
              </a:ext>
            </a:extLst>
          </p:cNvPr>
          <p:cNvSpPr txBox="1"/>
          <p:nvPr/>
        </p:nvSpPr>
        <p:spPr>
          <a:xfrm>
            <a:off x="4175955" y="2295879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ID_ARRAY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6F9BD1-B7D1-4614-9153-37207126573D}"/>
              </a:ext>
            </a:extLst>
          </p:cNvPr>
          <p:cNvSpPr/>
          <p:nvPr/>
        </p:nvSpPr>
        <p:spPr>
          <a:xfrm>
            <a:off x="4449069" y="3852384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8B0106-D54E-40CC-9C42-55C8834218CA}"/>
              </a:ext>
            </a:extLst>
          </p:cNvPr>
          <p:cNvSpPr/>
          <p:nvPr/>
        </p:nvSpPr>
        <p:spPr>
          <a:xfrm>
            <a:off x="6819086" y="2545209"/>
            <a:ext cx="1624517" cy="8365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expression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59ED3B-4B68-498E-8C6C-8568FE32A78D}"/>
              </a:ext>
            </a:extLst>
          </p:cNvPr>
          <p:cNvCxnSpPr/>
          <p:nvPr/>
        </p:nvCxnSpPr>
        <p:spPr>
          <a:xfrm>
            <a:off x="6118688" y="2798346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1C01D-0922-42C7-8379-ED8CEA85EE40}"/>
              </a:ext>
            </a:extLst>
          </p:cNvPr>
          <p:cNvCxnSpPr/>
          <p:nvPr/>
        </p:nvCxnSpPr>
        <p:spPr>
          <a:xfrm>
            <a:off x="6118687" y="3184209"/>
            <a:ext cx="70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F0F1A4C-A38F-4083-B6F9-2EEF08D9B479}"/>
              </a:ext>
            </a:extLst>
          </p:cNvPr>
          <p:cNvSpPr txBox="1"/>
          <p:nvPr/>
        </p:nvSpPr>
        <p:spPr>
          <a:xfrm>
            <a:off x="6330817" y="24290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081E14-99EC-40B5-9D9A-0C7E130074E9}"/>
              </a:ext>
            </a:extLst>
          </p:cNvPr>
          <p:cNvSpPr txBox="1"/>
          <p:nvPr/>
        </p:nvSpPr>
        <p:spPr>
          <a:xfrm>
            <a:off x="6332701" y="320413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1C33CFF-D258-42D4-821E-D5C28E8C01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84450" y="3027207"/>
            <a:ext cx="812259" cy="273360"/>
          </a:xfrm>
          <a:prstGeom prst="curvedConnector4">
            <a:avLst>
              <a:gd name="adj1" fmla="val -28144"/>
              <a:gd name="adj2" fmla="val 183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02A2CB8-E183-4FF9-9D37-382C308B10A9}"/>
              </a:ext>
            </a:extLst>
          </p:cNvPr>
          <p:cNvSpPr txBox="1"/>
          <p:nvPr/>
        </p:nvSpPr>
        <p:spPr>
          <a:xfrm>
            <a:off x="4208712" y="33197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9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设计思路：对数组元素赋值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8E39C0-39DB-48DB-A193-4688B479062C}"/>
              </a:ext>
            </a:extLst>
          </p:cNvPr>
          <p:cNvSpPr txBox="1"/>
          <p:nvPr/>
        </p:nvSpPr>
        <p:spPr>
          <a:xfrm>
            <a:off x="0" y="2545065"/>
            <a:ext cx="9144000" cy="26314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array_visit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arr_index,</a:t>
            </a:r>
            <a:r>
              <a:rPr lang="en-US" altLang="zh-CN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dim,symset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//dim means number of dimensions that has been analyzed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==SYM_LSQUAREBRACKET){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gen(LIT,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,array_table[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dim_size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,OPR_MUL);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//multiply top two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getsym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expression(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fsys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//if not an expression, error will be raised by expression(), ']' check is done in expression()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 Note: offset overflow will check by runtime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gen(OPR, 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 OPR_ADD);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//add calculated offset to multiplied number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array_visit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(arr_index,dim+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,fsys);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//recursively visit next dimension 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(dim!=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array_table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].dim){error(</a:t>
            </a:r>
            <a:r>
              <a:rPr lang="en-US" altLang="zh-CN" sz="1100" dirty="0">
                <a:solidFill>
                  <a:srgbClr val="B5CEA8"/>
                </a:solidFill>
                <a:latin typeface="Consolas" panose="020B0609020204030204" pitchFamily="49" charset="0"/>
              </a:rPr>
              <a:t>34</a:t>
            </a:r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r>
              <a:rPr lang="en-US" altLang="zh-CN" sz="1100" dirty="0">
                <a:solidFill>
                  <a:srgbClr val="6A9955"/>
                </a:solidFill>
                <a:latin typeface="Consolas" panose="020B0609020204030204" pitchFamily="49" charset="0"/>
              </a:rPr>
              <a:t>//missing dimensions</a:t>
            </a:r>
            <a:endParaRPr lang="en-US" altLang="zh-C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CCC45-AC08-4B08-ADE2-927E8419D2F9}"/>
              </a:ext>
            </a:extLst>
          </p:cNvPr>
          <p:cNvSpPr txBox="1"/>
          <p:nvPr/>
        </p:nvSpPr>
        <p:spPr>
          <a:xfrm>
            <a:off x="0" y="921425"/>
            <a:ext cx="7721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函数原型：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array_visit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en-US" altLang="zh-CN" dirty="0" err="1"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dim,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symset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fsys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其中：</a:t>
            </a:r>
            <a:r>
              <a:rPr lang="en-US" altLang="zh-CN" sz="1600" dirty="0">
                <a:latin typeface="Consolas" panose="020B0609020204030204" pitchFamily="49" charset="0"/>
              </a:rPr>
              <a:t>1.</a:t>
            </a:r>
            <a:r>
              <a:rPr lang="en-US" altLang="zh-CN" sz="1600" dirty="0">
                <a:solidFill>
                  <a:schemeClr val="tx2"/>
                </a:solidFill>
                <a:latin typeface="Consolas" panose="020B0609020204030204" pitchFamily="49" charset="0"/>
              </a:rPr>
              <a:t>arr_index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为继承属性，是正在访问数组在数组符号表内的索引。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2.dim</a:t>
            </a:r>
            <a:r>
              <a:rPr lang="zh-CN" altLang="en-US" sz="1600" dirty="0">
                <a:latin typeface="Consolas" panose="020B0609020204030204" pitchFamily="49" charset="0"/>
              </a:rPr>
              <a:t>为继承属性，是正在访问数组的维度，从而从数组信息得知当前维度的大小，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以及是否缺少维度。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3.fsys</a:t>
            </a:r>
            <a:r>
              <a:rPr lang="zh-CN" altLang="en-US" sz="1600" dirty="0">
                <a:latin typeface="Consolas" panose="020B0609020204030204" pitchFamily="49" charset="0"/>
              </a:rPr>
              <a:t>用于在调用</a:t>
            </a:r>
            <a:r>
              <a:rPr lang="en-US" altLang="zh-CN" sz="1600" dirty="0">
                <a:latin typeface="Consolas" panose="020B0609020204030204" pitchFamily="49" charset="0"/>
              </a:rPr>
              <a:t>expression()</a:t>
            </a:r>
            <a:r>
              <a:rPr lang="zh-CN" altLang="en-US" sz="1600" dirty="0">
                <a:latin typeface="Consolas" panose="020B0609020204030204" pitchFamily="49" charset="0"/>
              </a:rPr>
              <a:t>时作为参数传入，这里的</a:t>
            </a:r>
            <a:r>
              <a:rPr lang="en-US" altLang="zh-CN" sz="1600" dirty="0" err="1">
                <a:latin typeface="Consolas" panose="020B0609020204030204" pitchFamily="49" charset="0"/>
              </a:rPr>
              <a:t>fsys</a:t>
            </a:r>
            <a:r>
              <a:rPr lang="zh-CN" altLang="en-US" sz="1600" dirty="0">
                <a:latin typeface="Consolas" panose="020B0609020204030204" pitchFamily="49" charset="0"/>
              </a:rPr>
              <a:t>只包含右方括号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26999-06FD-4019-8C3D-843FF1DCDC12}"/>
              </a:ext>
            </a:extLst>
          </p:cNvPr>
          <p:cNvSpPr txBox="1"/>
          <p:nvPr/>
        </p:nvSpPr>
        <p:spPr>
          <a:xfrm>
            <a:off x="-1" y="5312743"/>
            <a:ext cx="890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每一轮调用产生的汇编指令？</a:t>
            </a:r>
            <a:r>
              <a:rPr lang="en-US" altLang="zh-CN" dirty="0">
                <a:latin typeface="Consolas" panose="020B0609020204030204" pitchFamily="49" charset="0"/>
              </a:rPr>
              <a:t>: LIT index size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OPR_MUL (MUL)		 		    	    	    …			(generated by expression)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OPR 0     OPR_ADD (ADD)	</a:t>
            </a:r>
          </a:p>
        </p:txBody>
      </p:sp>
    </p:spTree>
    <p:extLst>
      <p:ext uri="{BB962C8B-B14F-4D97-AF65-F5344CB8AC3E}">
        <p14:creationId xmlns:p14="http://schemas.microsoft.com/office/powerpoint/2010/main" val="21809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</TotalTime>
  <Words>1946</Words>
  <Application>Microsoft Macintosh PowerPoint</Application>
  <PresentationFormat>全屏显示(4:3)</PresentationFormat>
  <Paragraphs>325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Heiti SC Medium</vt:lpstr>
      <vt:lpstr>Arial</vt:lpstr>
      <vt:lpstr>Candara</vt:lpstr>
      <vt:lpstr>Consolas</vt:lpstr>
      <vt:lpstr>Wingdings</vt:lpstr>
      <vt:lpstr>Office 主题​​</vt:lpstr>
      <vt:lpstr>编译原理实验一</vt:lpstr>
      <vt:lpstr>目录</vt:lpstr>
      <vt:lpstr>实验要求</vt:lpstr>
      <vt:lpstr>设计思路</vt:lpstr>
      <vt:lpstr>设计思路</vt:lpstr>
      <vt:lpstr>设计思路：数组声明与初始化</vt:lpstr>
      <vt:lpstr>设计思路：数组在符号表中的管理</vt:lpstr>
      <vt:lpstr>设计思路：对数组元素赋值</vt:lpstr>
      <vt:lpstr>设计思路：对数组元素赋值</vt:lpstr>
      <vt:lpstr>设计思路：对数组元素赋值</vt:lpstr>
      <vt:lpstr>设计思路：对数组元素赋值</vt:lpstr>
      <vt:lpstr>设计思路：引用数组元素</vt:lpstr>
      <vt:lpstr>设计思路：数组第一维为空</vt:lpstr>
      <vt:lpstr>实验代码</vt:lpstr>
      <vt:lpstr>实例</vt:lpstr>
      <vt:lpstr>实验结果演示</vt:lpstr>
      <vt:lpstr>测试用例程序1代码：</vt:lpstr>
      <vt:lpstr>测试用例程序2代码：</vt:lpstr>
      <vt:lpstr>参考文献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Microsoft Office User</cp:lastModifiedBy>
  <cp:revision>82</cp:revision>
  <dcterms:created xsi:type="dcterms:W3CDTF">2019-09-17T05:09:33Z</dcterms:created>
  <dcterms:modified xsi:type="dcterms:W3CDTF">2021-12-26T11:59:50Z</dcterms:modified>
</cp:coreProperties>
</file>