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18d56a9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e18d56a9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de" sz="1200">
                <a:solidFill>
                  <a:schemeClr val="dk1"/>
                </a:solidFill>
              </a:rPr>
              <a:t>Hello everyone, I’m Jelena &amp; I’m going to be presenting for Group 4. Our app is called Focus Time.</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18d56a9d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18d56a9d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Persistance</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API</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Worker</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Service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18d56a9d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18d56a9d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18d56a9d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18d56a9d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de" sz="1200">
                <a:solidFill>
                  <a:schemeClr val="dk1"/>
                </a:solidFill>
              </a:rPr>
              <a:t>So, what does Focus Time do &amp; what is it used for?</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2bf5a148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2bf5a148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de" sz="1200">
                <a:solidFill>
                  <a:schemeClr val="dk1"/>
                </a:solidFill>
              </a:rPr>
              <a:t>Imagine you are at home &amp; you must study for an exam.</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de" sz="1200">
                <a:solidFill>
                  <a:schemeClr val="dk1"/>
                </a:solidFill>
              </a:rPr>
              <a:t>For most of us, it is not as easy to just sit down and do it, we might procrastinate and get distracted by our phones.</a:t>
            </a:r>
            <a:endParaRPr sz="1200">
              <a:solidFill>
                <a:schemeClr val="dk1"/>
              </a:solidFill>
            </a:endParaRPr>
          </a:p>
          <a:p>
            <a:pPr indent="0" lvl="0" marL="0" rtl="0" algn="l">
              <a:lnSpc>
                <a:spcPct val="115000"/>
              </a:lnSpc>
              <a:spcBef>
                <a:spcPts val="0"/>
              </a:spcBef>
              <a:spcAft>
                <a:spcPts val="0"/>
              </a:spcAft>
              <a:buNone/>
            </a:pPr>
            <a:r>
              <a:rPr lang="de" sz="1200">
                <a:solidFill>
                  <a:schemeClr val="dk1"/>
                </a:solidFill>
              </a:rPr>
              <a:t>Even when we sit down and finally start studying, there is a chance that we might receive notifications on our phone that catch our attention and distract us from studying once again. Now that is where our app Focus Time comes into play. We developed an app that can help students and other people who, for instance, work from home, to work more effectively and organize their work or study time more easily.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40fa1b8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40fa1b8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de" sz="1200">
                <a:solidFill>
                  <a:schemeClr val="dk1"/>
                </a:solidFill>
              </a:rPr>
              <a:t>How exactly can Focus Time help you to achieve that?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18d56a9d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18d56a9d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de" sz="1200">
                <a:solidFill>
                  <a:schemeClr val="dk1"/>
                </a:solidFill>
              </a:rPr>
              <a:t>First, the app has a calendar to help you organize your time. It gives you an overview of your schedule. For instance, you see when you have your next exam &amp; when you plan to study for it and any other appointments.</a:t>
            </a:r>
            <a:endParaRPr sz="1200">
              <a:solidFill>
                <a:schemeClr val="dk1"/>
              </a:solidFill>
            </a:endParaRPr>
          </a:p>
          <a:p>
            <a:pPr indent="0" lvl="0" marL="0" rtl="0" algn="l">
              <a:lnSpc>
                <a:spcPct val="115000"/>
              </a:lnSpc>
              <a:spcBef>
                <a:spcPts val="0"/>
              </a:spcBef>
              <a:spcAft>
                <a:spcPts val="0"/>
              </a:spcAft>
              <a:buNone/>
            </a:pPr>
            <a:r>
              <a:rPr lang="de" sz="1200">
                <a:solidFill>
                  <a:schemeClr val="dk1"/>
                </a:solidFill>
              </a:rPr>
              <a:t>Within the app it is possible to set yourself so called “focus times”. For example, you plan on studying on Tuesday from 2-4pm. You set this in the app, and it will automatically block any notifications on your phone during that time.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2bf5a148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2bf5a148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de" sz="1200">
                <a:solidFill>
                  <a:schemeClr val="dk1"/>
                </a:solidFill>
              </a:rPr>
              <a:t>There are also 3 different levels for blocking the phone’s notifications. You can set your phone to total silence or allow certain alarms or sounds. This is how you can make sure to not miss an important message or call.</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de" sz="1200">
                <a:solidFill>
                  <a:schemeClr val="dk1"/>
                </a:solidFill>
              </a:rPr>
              <a:t>On top of that, you also have the possibility to start a focus time immediately without scheduling it. You just press a “start” button &amp; the phone gets into DND mode and starts a timer for your focus time.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de" sz="1200">
                <a:solidFill>
                  <a:schemeClr val="dk1"/>
                </a:solidFill>
              </a:rPr>
              <a:t>And lastly, you can also import events or appointments from your personal calendar into the focus time calendar, so you don’t have to do it manually.</a:t>
            </a:r>
            <a:endParaRPr sz="1200">
              <a:solidFill>
                <a:schemeClr val="dk1"/>
              </a:solidFill>
            </a:endParaRPr>
          </a:p>
          <a:p>
            <a:pPr indent="0" lvl="0" marL="0" rtl="0" algn="l">
              <a:lnSpc>
                <a:spcPct val="115000"/>
              </a:lnSpc>
              <a:spcBef>
                <a:spcPts val="0"/>
              </a:spcBef>
              <a:spcAft>
                <a:spcPts val="0"/>
              </a:spcAft>
              <a:buNone/>
            </a:pPr>
            <a:r>
              <a:rPr lang="de" sz="1200">
                <a:solidFill>
                  <a:schemeClr val="dk1"/>
                </a:solidFill>
              </a:rPr>
              <a:t>These are all the features of the Focus Time app &amp; now I’m going to go into more detail on how we developed 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2bf5a148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2bf5a148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de" sz="1200">
                <a:solidFill>
                  <a:schemeClr val="dk1"/>
                </a:solidFill>
              </a:rPr>
              <a:t>First, we brainstormed a couple of ideas together, and eventually developed a concept for our app. Afterwards we started developing some functionalities while also working on a design for the app to have enough time to test and adapt the design.</a:t>
            </a:r>
            <a:endParaRPr sz="1200">
              <a:solidFill>
                <a:schemeClr val="dk1"/>
              </a:solidFill>
            </a:endParaRPr>
          </a:p>
          <a:p>
            <a:pPr indent="0" lvl="0" marL="0" rtl="0" algn="l">
              <a:lnSpc>
                <a:spcPct val="115000"/>
              </a:lnSpc>
              <a:spcBef>
                <a:spcPts val="0"/>
              </a:spcBef>
              <a:spcAft>
                <a:spcPts val="0"/>
              </a:spcAft>
              <a:buNone/>
            </a:pPr>
            <a:r>
              <a:rPr lang="de" sz="1200">
                <a:solidFill>
                  <a:schemeClr val="dk1"/>
                </a:solidFill>
              </a:rPr>
              <a:t>After we settled on the final design for our app, we integrated it. And again, after some testing and fixing bugs, we achieved the final product.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40fa1b80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40fa1b8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de" sz="1200">
                <a:solidFill>
                  <a:schemeClr val="dk1"/>
                </a:solidFill>
              </a:rPr>
              <a:t>Lastly, before we show you a demo of our app, I would like to give you an </a:t>
            </a:r>
            <a:r>
              <a:rPr lang="de" sz="1200">
                <a:solidFill>
                  <a:schemeClr val="dk1"/>
                </a:solidFill>
              </a:rPr>
              <a:t>introduction</a:t>
            </a:r>
            <a:r>
              <a:rPr lang="de" sz="1200">
                <a:solidFill>
                  <a:schemeClr val="dk1"/>
                </a:solidFill>
              </a:rPr>
              <a:t> to the design prototype of our app and explain some design decisions we made.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de" sz="1200">
                <a:solidFill>
                  <a:schemeClr val="dk1"/>
                </a:solidFill>
              </a:rPr>
              <a:t>As you see, we have chosen to not use a hamburger menu but a bottom navigation tab bar, so the user has an immediate overview of options. This also saves some time as the user does not have to open a menu first.</a:t>
            </a:r>
            <a:endParaRPr sz="1200">
              <a:solidFill>
                <a:schemeClr val="dk1"/>
              </a:solidFill>
            </a:endParaRPr>
          </a:p>
          <a:p>
            <a:pPr indent="0" lvl="0" marL="0" rtl="0" algn="l">
              <a:lnSpc>
                <a:spcPct val="115000"/>
              </a:lnSpc>
              <a:spcBef>
                <a:spcPts val="0"/>
              </a:spcBef>
              <a:spcAft>
                <a:spcPts val="0"/>
              </a:spcAft>
              <a:buNone/>
            </a:pPr>
            <a:r>
              <a:rPr lang="de" sz="1200">
                <a:solidFill>
                  <a:schemeClr val="dk1"/>
                </a:solidFill>
              </a:rPr>
              <a:t>For our calendar view, we decided to show the monthly and daily view in the same screen. This also saves time and provides an immediate overview, and iPhone users might be familiar with this screen as Apple’s calendar uses a similar view. We follow the same approach for the screen where the user adds a new schedule to the calendar. Everything is visible at first glance without being overwhelming. Lastly, we chose this light blue color to have a unique appearance and therefore be easily recognized among other apps. This was just a glimpse into our design decisions and now, I will hand over to Julian who will show you the app in more detail.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4949abab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4949abab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9.jpg"/><Relationship Id="rId5"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AA5C9"/>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61525" y="1294950"/>
            <a:ext cx="8520600" cy="127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de">
                <a:solidFill>
                  <a:schemeClr val="lt1"/>
                </a:solidFill>
                <a:latin typeface="Verdana"/>
                <a:ea typeface="Verdana"/>
                <a:cs typeface="Verdana"/>
                <a:sym typeface="Verdana"/>
              </a:rPr>
              <a:t>Focus Time</a:t>
            </a:r>
            <a:endParaRPr>
              <a:solidFill>
                <a:schemeClr val="lt1"/>
              </a:solidFill>
              <a:latin typeface="Verdana"/>
              <a:ea typeface="Verdana"/>
              <a:cs typeface="Verdana"/>
              <a:sym typeface="Verdana"/>
            </a:endParaRPr>
          </a:p>
        </p:txBody>
      </p:sp>
      <p:sp>
        <p:nvSpPr>
          <p:cNvPr id="55" name="Google Shape;55;p13"/>
          <p:cNvSpPr txBox="1"/>
          <p:nvPr>
            <p:ph idx="1" type="subTitle"/>
          </p:nvPr>
        </p:nvSpPr>
        <p:spPr>
          <a:xfrm>
            <a:off x="161525" y="4618750"/>
            <a:ext cx="8520600" cy="4347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935"/>
              <a:buNone/>
            </a:pPr>
            <a:r>
              <a:rPr lang="de" sz="1779">
                <a:solidFill>
                  <a:schemeClr val="lt1"/>
                </a:solidFill>
              </a:rPr>
              <a:t>Group 4: Christopher Senn, Shaohua Tong, Julian Reff, Jelena Pranjic</a:t>
            </a:r>
            <a:endParaRPr sz="1779">
              <a:solidFill>
                <a:schemeClr val="lt1"/>
              </a:solidFill>
            </a:endParaRPr>
          </a:p>
        </p:txBody>
      </p:sp>
      <p:pic>
        <p:nvPicPr>
          <p:cNvPr id="56" name="Google Shape;56;p13"/>
          <p:cNvPicPr preferRelativeResize="0"/>
          <p:nvPr/>
        </p:nvPicPr>
        <p:blipFill>
          <a:blip r:embed="rId3">
            <a:alphaModFix/>
          </a:blip>
          <a:stretch>
            <a:fillRect/>
          </a:stretch>
        </p:blipFill>
        <p:spPr>
          <a:xfrm>
            <a:off x="3875550" y="2419350"/>
            <a:ext cx="1459900" cy="1459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de"/>
              <a:t>Technical Details</a:t>
            </a:r>
            <a:endParaRPr b="1"/>
          </a:p>
        </p:txBody>
      </p:sp>
      <p:sp>
        <p:nvSpPr>
          <p:cNvPr id="129" name="Google Shape;129;p22"/>
          <p:cNvSpPr txBox="1"/>
          <p:nvPr>
            <p:ph idx="1" type="body"/>
          </p:nvPr>
        </p:nvSpPr>
        <p:spPr>
          <a:xfrm>
            <a:off x="1819975" y="1210375"/>
            <a:ext cx="5899200" cy="340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Reason 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de"/>
              <a:t>Reason 2</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de"/>
              <a:t>Feature 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de"/>
              <a:t>Live Demo Steps</a:t>
            </a:r>
            <a:endParaRPr b="1"/>
          </a:p>
        </p:txBody>
      </p:sp>
      <p:sp>
        <p:nvSpPr>
          <p:cNvPr id="135" name="Google Shape;135;p23"/>
          <p:cNvSpPr txBox="1"/>
          <p:nvPr>
            <p:ph idx="1" type="body"/>
          </p:nvPr>
        </p:nvSpPr>
        <p:spPr>
          <a:xfrm>
            <a:off x="1819975" y="1210375"/>
            <a:ext cx="5899200" cy="34062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de"/>
              <a:t>Install App (Show permission management)</a:t>
            </a:r>
            <a:endParaRPr/>
          </a:p>
          <a:p>
            <a:pPr indent="0" lvl="0" marL="0" rtl="0" algn="l">
              <a:spcBef>
                <a:spcPts val="1200"/>
              </a:spcBef>
              <a:spcAft>
                <a:spcPts val="0"/>
              </a:spcAft>
              <a:buNone/>
            </a:pPr>
            <a:r>
              <a:rPr lang="de"/>
              <a:t>Manually Start Focus Time</a:t>
            </a:r>
            <a:endParaRPr/>
          </a:p>
          <a:p>
            <a:pPr indent="0" lvl="0" marL="0" rtl="0" algn="l">
              <a:spcBef>
                <a:spcPts val="1200"/>
              </a:spcBef>
              <a:spcAft>
                <a:spcPts val="0"/>
              </a:spcAft>
              <a:buNone/>
            </a:pPr>
            <a:r>
              <a:rPr lang="de"/>
              <a:t>Restart App</a:t>
            </a:r>
            <a:endParaRPr/>
          </a:p>
          <a:p>
            <a:pPr indent="0" lvl="0" marL="0" rtl="0" algn="l">
              <a:spcBef>
                <a:spcPts val="1200"/>
              </a:spcBef>
              <a:spcAft>
                <a:spcPts val="0"/>
              </a:spcAft>
              <a:buNone/>
            </a:pPr>
            <a:r>
              <a:rPr lang="de"/>
              <a:t>Schedule Event for Today</a:t>
            </a:r>
            <a:endParaRPr/>
          </a:p>
          <a:p>
            <a:pPr indent="0" lvl="0" marL="0" rtl="0" algn="l">
              <a:spcBef>
                <a:spcPts val="1200"/>
              </a:spcBef>
              <a:spcAft>
                <a:spcPts val="0"/>
              </a:spcAft>
              <a:buNone/>
            </a:pPr>
            <a:r>
              <a:rPr lang="de"/>
              <a:t>Schedule Focus Time (Plus Icon Calendar)</a:t>
            </a:r>
            <a:endParaRPr/>
          </a:p>
          <a:p>
            <a:pPr indent="0" lvl="0" marL="0" rtl="0" algn="l">
              <a:spcBef>
                <a:spcPts val="1200"/>
              </a:spcBef>
              <a:spcAft>
                <a:spcPts val="0"/>
              </a:spcAft>
              <a:buNone/>
            </a:pPr>
            <a:r>
              <a:rPr lang="de"/>
              <a:t>Edit Focus Time</a:t>
            </a:r>
            <a:endParaRPr/>
          </a:p>
          <a:p>
            <a:pPr indent="0" lvl="0" marL="0" rtl="0" algn="l">
              <a:spcBef>
                <a:spcPts val="1200"/>
              </a:spcBef>
              <a:spcAft>
                <a:spcPts val="0"/>
              </a:spcAft>
              <a:buNone/>
            </a:pPr>
            <a:r>
              <a:rPr lang="de"/>
              <a:t>Show importable Events (Normal - Daily - Weekly - Monthly)</a:t>
            </a:r>
            <a:endParaRPr/>
          </a:p>
          <a:p>
            <a:pPr indent="0" lvl="0" marL="0" rtl="0" algn="l">
              <a:spcBef>
                <a:spcPts val="1200"/>
              </a:spcBef>
              <a:spcAft>
                <a:spcPts val="0"/>
              </a:spcAft>
              <a:buNone/>
            </a:pPr>
            <a:r>
              <a:rPr lang="de"/>
              <a:t>Import Weekly (or something)</a:t>
            </a:r>
            <a:endParaRPr/>
          </a:p>
          <a:p>
            <a:pPr indent="0" lvl="0" marL="0" rtl="0" algn="l">
              <a:spcBef>
                <a:spcPts val="1200"/>
              </a:spcBef>
              <a:spcAft>
                <a:spcPts val="0"/>
              </a:spcAft>
              <a:buNone/>
            </a:pPr>
            <a:r>
              <a:rPr lang="de"/>
              <a:t>Delete One</a:t>
            </a:r>
            <a:endParaRPr/>
          </a:p>
          <a:p>
            <a:pPr indent="0" lvl="0" marL="0" rtl="0" algn="l">
              <a:spcBef>
                <a:spcPts val="1200"/>
              </a:spcBef>
              <a:spcAft>
                <a:spcPts val="0"/>
              </a:spcAft>
              <a:buNone/>
            </a:pPr>
            <a:r>
              <a:rPr lang="de"/>
              <a:t>Show different day views</a:t>
            </a:r>
            <a:endParaRPr/>
          </a:p>
          <a:p>
            <a:pPr indent="0" lvl="0" marL="0" rtl="0" algn="l">
              <a:spcBef>
                <a:spcPts val="1200"/>
              </a:spcBef>
              <a:spcAft>
                <a:spcPts val="0"/>
              </a:spcAft>
              <a:buNone/>
            </a:pPr>
            <a:r>
              <a:rPr lang="de"/>
              <a:t>Now the manual focustime should go off</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AA5C9"/>
        </a:solidFill>
      </p:bgPr>
    </p:bg>
    <p:spTree>
      <p:nvGrpSpPr>
        <p:cNvPr id="60" name="Shape 60"/>
        <p:cNvGrpSpPr/>
        <p:nvPr/>
      </p:nvGrpSpPr>
      <p:grpSpPr>
        <a:xfrm>
          <a:off x="0" y="0"/>
          <a:ext cx="0" cy="0"/>
          <a:chOff x="0" y="0"/>
          <a:chExt cx="0" cy="0"/>
        </a:xfrm>
      </p:grpSpPr>
      <p:sp>
        <p:nvSpPr>
          <p:cNvPr id="61" name="Google Shape;61;p14"/>
          <p:cNvSpPr txBox="1"/>
          <p:nvPr>
            <p:ph idx="4294967295" type="ctrTitle"/>
          </p:nvPr>
        </p:nvSpPr>
        <p:spPr>
          <a:xfrm>
            <a:off x="1332000" y="2090550"/>
            <a:ext cx="6480000" cy="962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de" sz="4200">
                <a:solidFill>
                  <a:schemeClr val="lt1"/>
                </a:solidFill>
                <a:latin typeface="Verdana"/>
                <a:ea typeface="Verdana"/>
                <a:cs typeface="Verdana"/>
                <a:sym typeface="Verdana"/>
              </a:rPr>
              <a:t>What is </a:t>
            </a:r>
            <a:r>
              <a:rPr b="1" lang="de" sz="4200">
                <a:solidFill>
                  <a:schemeClr val="lt1"/>
                </a:solidFill>
                <a:latin typeface="Verdana"/>
                <a:ea typeface="Verdana"/>
                <a:cs typeface="Verdana"/>
                <a:sym typeface="Verdana"/>
              </a:rPr>
              <a:t>Focus Time</a:t>
            </a:r>
            <a:r>
              <a:rPr lang="de" sz="4200">
                <a:solidFill>
                  <a:schemeClr val="lt1"/>
                </a:solidFill>
                <a:latin typeface="Verdana"/>
                <a:ea typeface="Verdana"/>
                <a:cs typeface="Verdana"/>
                <a:sym typeface="Verdana"/>
              </a:rPr>
              <a:t>?</a:t>
            </a:r>
            <a:endParaRPr sz="4200">
              <a:solidFill>
                <a:schemeClr val="lt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0" y="0"/>
            <a:ext cx="9144000" cy="6072194"/>
          </a:xfrm>
          <a:prstGeom prst="rect">
            <a:avLst/>
          </a:prstGeom>
          <a:noFill/>
          <a:ln>
            <a:noFill/>
          </a:ln>
        </p:spPr>
      </p:pic>
      <p:pic>
        <p:nvPicPr>
          <p:cNvPr id="67" name="Google Shape;67;p15"/>
          <p:cNvPicPr preferRelativeResize="0"/>
          <p:nvPr/>
        </p:nvPicPr>
        <p:blipFill>
          <a:blip r:embed="rId4">
            <a:alphaModFix/>
          </a:blip>
          <a:stretch>
            <a:fillRect/>
          </a:stretch>
        </p:blipFill>
        <p:spPr>
          <a:xfrm>
            <a:off x="2398575" y="671500"/>
            <a:ext cx="4886976" cy="3665250"/>
          </a:xfrm>
          <a:prstGeom prst="rect">
            <a:avLst/>
          </a:prstGeom>
          <a:noFill/>
          <a:ln>
            <a:noFill/>
          </a:ln>
        </p:spPr>
      </p:pic>
      <p:pic>
        <p:nvPicPr>
          <p:cNvPr id="68" name="Google Shape;68;p15"/>
          <p:cNvPicPr preferRelativeResize="0"/>
          <p:nvPr/>
        </p:nvPicPr>
        <p:blipFill>
          <a:blip r:embed="rId5">
            <a:alphaModFix/>
          </a:blip>
          <a:stretch>
            <a:fillRect/>
          </a:stretch>
        </p:blipFill>
        <p:spPr>
          <a:xfrm>
            <a:off x="5410800" y="1306087"/>
            <a:ext cx="3194774" cy="23960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AA5C9"/>
        </a:solidFill>
      </p:bgPr>
    </p:bg>
    <p:spTree>
      <p:nvGrpSpPr>
        <p:cNvPr id="72" name="Shape 72"/>
        <p:cNvGrpSpPr/>
        <p:nvPr/>
      </p:nvGrpSpPr>
      <p:grpSpPr>
        <a:xfrm>
          <a:off x="0" y="0"/>
          <a:ext cx="0" cy="0"/>
          <a:chOff x="0" y="0"/>
          <a:chExt cx="0" cy="0"/>
        </a:xfrm>
      </p:grpSpPr>
      <p:sp>
        <p:nvSpPr>
          <p:cNvPr id="73" name="Google Shape;73;p16"/>
          <p:cNvSpPr txBox="1"/>
          <p:nvPr>
            <p:ph idx="4294967295" type="ctrTitle"/>
          </p:nvPr>
        </p:nvSpPr>
        <p:spPr>
          <a:xfrm>
            <a:off x="1332000" y="1881900"/>
            <a:ext cx="6480000" cy="1379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e" sz="4200">
                <a:solidFill>
                  <a:schemeClr val="lt1"/>
                </a:solidFill>
                <a:latin typeface="Verdana"/>
                <a:ea typeface="Verdana"/>
                <a:cs typeface="Verdana"/>
                <a:sym typeface="Verdana"/>
              </a:rPr>
              <a:t>How can </a:t>
            </a:r>
            <a:r>
              <a:rPr b="1" lang="de" sz="4200">
                <a:solidFill>
                  <a:schemeClr val="lt1"/>
                </a:solidFill>
                <a:latin typeface="Verdana"/>
                <a:ea typeface="Verdana"/>
                <a:cs typeface="Verdana"/>
                <a:sym typeface="Verdana"/>
              </a:rPr>
              <a:t>Focus Time </a:t>
            </a:r>
            <a:r>
              <a:rPr lang="de" sz="4200">
                <a:solidFill>
                  <a:schemeClr val="lt1"/>
                </a:solidFill>
                <a:latin typeface="Verdana"/>
                <a:ea typeface="Verdana"/>
                <a:cs typeface="Verdana"/>
                <a:sym typeface="Verdana"/>
              </a:rPr>
              <a:t>help you</a:t>
            </a:r>
            <a:r>
              <a:rPr lang="de" sz="4200">
                <a:solidFill>
                  <a:schemeClr val="lt1"/>
                </a:solidFill>
                <a:latin typeface="Verdana"/>
                <a:ea typeface="Verdana"/>
                <a:cs typeface="Verdana"/>
                <a:sym typeface="Verdana"/>
              </a:rPr>
              <a:t>?</a:t>
            </a:r>
            <a:endParaRPr sz="4200">
              <a:solidFill>
                <a:schemeClr val="lt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AA5C9"/>
        </a:solidFill>
      </p:bgPr>
    </p:bg>
    <p:spTree>
      <p:nvGrpSpPr>
        <p:cNvPr id="77" name="Shape 77"/>
        <p:cNvGrpSpPr/>
        <p:nvPr/>
      </p:nvGrpSpPr>
      <p:grpSpPr>
        <a:xfrm>
          <a:off x="0" y="0"/>
          <a:ext cx="0" cy="0"/>
          <a:chOff x="0" y="0"/>
          <a:chExt cx="0" cy="0"/>
        </a:xfrm>
      </p:grpSpPr>
      <p:sp>
        <p:nvSpPr>
          <p:cNvPr id="78" name="Google Shape;78;p17"/>
          <p:cNvSpPr txBox="1"/>
          <p:nvPr>
            <p:ph idx="1" type="body"/>
          </p:nvPr>
        </p:nvSpPr>
        <p:spPr>
          <a:xfrm>
            <a:off x="2349975" y="4019488"/>
            <a:ext cx="5899200" cy="57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de" sz="2000">
                <a:solidFill>
                  <a:schemeClr val="lt1"/>
                </a:solidFill>
              </a:rPr>
              <a:t>Block notifications during focus time</a:t>
            </a:r>
            <a:endParaRPr b="1" sz="2000">
              <a:solidFill>
                <a:schemeClr val="lt1"/>
              </a:solidFill>
            </a:endParaRPr>
          </a:p>
        </p:txBody>
      </p:sp>
      <p:sp>
        <p:nvSpPr>
          <p:cNvPr id="79" name="Google Shape;79;p17"/>
          <p:cNvSpPr txBox="1"/>
          <p:nvPr>
            <p:ph idx="4294967295" type="ctrTitle"/>
          </p:nvPr>
        </p:nvSpPr>
        <p:spPr>
          <a:xfrm>
            <a:off x="1737450" y="325800"/>
            <a:ext cx="5669100" cy="71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de" sz="3400">
                <a:solidFill>
                  <a:schemeClr val="lt1"/>
                </a:solidFill>
                <a:latin typeface="Verdana"/>
                <a:ea typeface="Verdana"/>
                <a:cs typeface="Verdana"/>
                <a:sym typeface="Verdana"/>
              </a:rPr>
              <a:t>Features</a:t>
            </a:r>
            <a:endParaRPr sz="3400">
              <a:solidFill>
                <a:schemeClr val="lt1"/>
              </a:solidFill>
              <a:latin typeface="Verdana"/>
              <a:ea typeface="Verdana"/>
              <a:cs typeface="Verdana"/>
              <a:sym typeface="Verdana"/>
            </a:endParaRPr>
          </a:p>
        </p:txBody>
      </p:sp>
      <p:pic>
        <p:nvPicPr>
          <p:cNvPr id="80" name="Google Shape;80;p17"/>
          <p:cNvPicPr preferRelativeResize="0"/>
          <p:nvPr/>
        </p:nvPicPr>
        <p:blipFill>
          <a:blip r:embed="rId3">
            <a:alphaModFix/>
          </a:blip>
          <a:stretch>
            <a:fillRect/>
          </a:stretch>
        </p:blipFill>
        <p:spPr>
          <a:xfrm>
            <a:off x="878650" y="1272438"/>
            <a:ext cx="894975" cy="894975"/>
          </a:xfrm>
          <a:prstGeom prst="rect">
            <a:avLst/>
          </a:prstGeom>
          <a:noFill/>
          <a:ln>
            <a:noFill/>
          </a:ln>
        </p:spPr>
      </p:pic>
      <p:pic>
        <p:nvPicPr>
          <p:cNvPr id="81" name="Google Shape;81;p17"/>
          <p:cNvPicPr preferRelativeResize="0"/>
          <p:nvPr/>
        </p:nvPicPr>
        <p:blipFill>
          <a:blip r:embed="rId4">
            <a:alphaModFix/>
          </a:blip>
          <a:stretch>
            <a:fillRect/>
          </a:stretch>
        </p:blipFill>
        <p:spPr>
          <a:xfrm>
            <a:off x="793688" y="2498914"/>
            <a:ext cx="987725" cy="987748"/>
          </a:xfrm>
          <a:prstGeom prst="rect">
            <a:avLst/>
          </a:prstGeom>
          <a:noFill/>
          <a:ln>
            <a:noFill/>
          </a:ln>
        </p:spPr>
      </p:pic>
      <p:pic>
        <p:nvPicPr>
          <p:cNvPr id="82" name="Google Shape;82;p17"/>
          <p:cNvPicPr preferRelativeResize="0"/>
          <p:nvPr/>
        </p:nvPicPr>
        <p:blipFill>
          <a:blip r:embed="rId5">
            <a:alphaModFix/>
          </a:blip>
          <a:stretch>
            <a:fillRect/>
          </a:stretch>
        </p:blipFill>
        <p:spPr>
          <a:xfrm>
            <a:off x="861900" y="3878575"/>
            <a:ext cx="800200" cy="800200"/>
          </a:xfrm>
          <a:prstGeom prst="rect">
            <a:avLst/>
          </a:prstGeom>
          <a:noFill/>
          <a:ln>
            <a:noFill/>
          </a:ln>
        </p:spPr>
      </p:pic>
      <p:sp>
        <p:nvSpPr>
          <p:cNvPr id="83" name="Google Shape;83;p17"/>
          <p:cNvSpPr txBox="1"/>
          <p:nvPr>
            <p:ph idx="1" type="body"/>
          </p:nvPr>
        </p:nvSpPr>
        <p:spPr>
          <a:xfrm>
            <a:off x="2349975" y="2704788"/>
            <a:ext cx="5899200" cy="57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de" sz="2000">
                <a:solidFill>
                  <a:schemeClr val="lt1"/>
                </a:solidFill>
              </a:rPr>
              <a:t>Schedule your “focus times” </a:t>
            </a:r>
            <a:endParaRPr b="1" sz="2000">
              <a:solidFill>
                <a:schemeClr val="lt1"/>
              </a:solidFill>
            </a:endParaRPr>
          </a:p>
        </p:txBody>
      </p:sp>
      <p:sp>
        <p:nvSpPr>
          <p:cNvPr id="84" name="Google Shape;84;p17"/>
          <p:cNvSpPr txBox="1"/>
          <p:nvPr>
            <p:ph idx="1" type="body"/>
          </p:nvPr>
        </p:nvSpPr>
        <p:spPr>
          <a:xfrm>
            <a:off x="2349975" y="1466300"/>
            <a:ext cx="5899200" cy="57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de" sz="2000">
                <a:solidFill>
                  <a:schemeClr val="lt1"/>
                </a:solidFill>
              </a:rPr>
              <a:t>Calendar</a:t>
            </a:r>
            <a:endParaRPr b="1" sz="20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
                                        <p:tgtEl>
                                          <p:spTgt spid="82"/>
                                        </p:tgtEl>
                                      </p:cBhvr>
                                    </p:animEffect>
                                  </p:childTnLst>
                                </p:cTn>
                              </p:par>
                              <p:par>
                                <p:cTn fill="hold" nodeType="with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AA5C9"/>
        </a:solidFill>
      </p:bgPr>
    </p:bg>
    <p:spTree>
      <p:nvGrpSpPr>
        <p:cNvPr id="88" name="Shape 88"/>
        <p:cNvGrpSpPr/>
        <p:nvPr/>
      </p:nvGrpSpPr>
      <p:grpSpPr>
        <a:xfrm>
          <a:off x="0" y="0"/>
          <a:ext cx="0" cy="0"/>
          <a:chOff x="0" y="0"/>
          <a:chExt cx="0" cy="0"/>
        </a:xfrm>
      </p:grpSpPr>
      <p:sp>
        <p:nvSpPr>
          <p:cNvPr id="89" name="Google Shape;89;p18"/>
          <p:cNvSpPr txBox="1"/>
          <p:nvPr>
            <p:ph idx="1" type="body"/>
          </p:nvPr>
        </p:nvSpPr>
        <p:spPr>
          <a:xfrm>
            <a:off x="2330825" y="1530438"/>
            <a:ext cx="5899200" cy="57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de" sz="2000">
                <a:solidFill>
                  <a:schemeClr val="lt1"/>
                </a:solidFill>
              </a:rPr>
              <a:t>Different “levels” of blocking notifications</a:t>
            </a:r>
            <a:endParaRPr b="1" sz="2000">
              <a:solidFill>
                <a:schemeClr val="lt1"/>
              </a:solidFill>
            </a:endParaRPr>
          </a:p>
        </p:txBody>
      </p:sp>
      <p:sp>
        <p:nvSpPr>
          <p:cNvPr id="90" name="Google Shape;90;p18"/>
          <p:cNvSpPr txBox="1"/>
          <p:nvPr>
            <p:ph idx="4294967295" type="ctrTitle"/>
          </p:nvPr>
        </p:nvSpPr>
        <p:spPr>
          <a:xfrm>
            <a:off x="1737450" y="325800"/>
            <a:ext cx="5669100" cy="71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de" sz="3400">
                <a:solidFill>
                  <a:schemeClr val="lt1"/>
                </a:solidFill>
                <a:latin typeface="Verdana"/>
                <a:ea typeface="Verdana"/>
                <a:cs typeface="Verdana"/>
                <a:sym typeface="Verdana"/>
              </a:rPr>
              <a:t>Features</a:t>
            </a:r>
            <a:endParaRPr sz="3400">
              <a:solidFill>
                <a:schemeClr val="lt1"/>
              </a:solidFill>
              <a:latin typeface="Verdana"/>
              <a:ea typeface="Verdana"/>
              <a:cs typeface="Verdana"/>
              <a:sym typeface="Verdana"/>
            </a:endParaRPr>
          </a:p>
        </p:txBody>
      </p:sp>
      <p:pic>
        <p:nvPicPr>
          <p:cNvPr id="91" name="Google Shape;91;p18"/>
          <p:cNvPicPr preferRelativeResize="0"/>
          <p:nvPr/>
        </p:nvPicPr>
        <p:blipFill>
          <a:blip r:embed="rId3">
            <a:alphaModFix/>
          </a:blip>
          <a:stretch>
            <a:fillRect/>
          </a:stretch>
        </p:blipFill>
        <p:spPr>
          <a:xfrm>
            <a:off x="869899" y="2571751"/>
            <a:ext cx="914877" cy="914900"/>
          </a:xfrm>
          <a:prstGeom prst="rect">
            <a:avLst/>
          </a:prstGeom>
          <a:noFill/>
          <a:ln>
            <a:noFill/>
          </a:ln>
        </p:spPr>
      </p:pic>
      <p:sp>
        <p:nvSpPr>
          <p:cNvPr id="92" name="Google Shape;92;p18"/>
          <p:cNvSpPr txBox="1"/>
          <p:nvPr>
            <p:ph idx="1" type="body"/>
          </p:nvPr>
        </p:nvSpPr>
        <p:spPr>
          <a:xfrm>
            <a:off x="2349975" y="2651329"/>
            <a:ext cx="5899200" cy="781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de" sz="2000">
                <a:solidFill>
                  <a:schemeClr val="lt1"/>
                </a:solidFill>
              </a:rPr>
              <a:t>Set schedule for “focus time” or start them </a:t>
            </a:r>
            <a:r>
              <a:rPr b="1" lang="de" sz="2000">
                <a:solidFill>
                  <a:schemeClr val="lt1"/>
                </a:solidFill>
              </a:rPr>
              <a:t>immediately</a:t>
            </a:r>
            <a:r>
              <a:rPr b="1" lang="de" sz="2000">
                <a:solidFill>
                  <a:schemeClr val="lt1"/>
                </a:solidFill>
              </a:rPr>
              <a:t> </a:t>
            </a:r>
            <a:endParaRPr b="1" sz="2000">
              <a:solidFill>
                <a:schemeClr val="lt1"/>
              </a:solidFill>
            </a:endParaRPr>
          </a:p>
        </p:txBody>
      </p:sp>
      <p:sp>
        <p:nvSpPr>
          <p:cNvPr id="93" name="Google Shape;93;p18"/>
          <p:cNvSpPr txBox="1"/>
          <p:nvPr>
            <p:ph idx="1" type="body"/>
          </p:nvPr>
        </p:nvSpPr>
        <p:spPr>
          <a:xfrm>
            <a:off x="2330825" y="4130400"/>
            <a:ext cx="5899200" cy="57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de" sz="2000">
                <a:solidFill>
                  <a:schemeClr val="lt1"/>
                </a:solidFill>
              </a:rPr>
              <a:t>Import events from personal calendar</a:t>
            </a:r>
            <a:endParaRPr b="1" sz="2000">
              <a:solidFill>
                <a:schemeClr val="lt1"/>
              </a:solidFill>
            </a:endParaRPr>
          </a:p>
        </p:txBody>
      </p:sp>
      <p:pic>
        <p:nvPicPr>
          <p:cNvPr id="94" name="Google Shape;94;p18"/>
          <p:cNvPicPr preferRelativeResize="0"/>
          <p:nvPr/>
        </p:nvPicPr>
        <p:blipFill>
          <a:blip r:embed="rId4">
            <a:alphaModFix/>
          </a:blip>
          <a:stretch>
            <a:fillRect/>
          </a:stretch>
        </p:blipFill>
        <p:spPr>
          <a:xfrm>
            <a:off x="847200" y="3816150"/>
            <a:ext cx="890250" cy="890250"/>
          </a:xfrm>
          <a:prstGeom prst="rect">
            <a:avLst/>
          </a:prstGeom>
          <a:noFill/>
          <a:ln>
            <a:noFill/>
          </a:ln>
        </p:spPr>
      </p:pic>
      <p:pic>
        <p:nvPicPr>
          <p:cNvPr id="95" name="Google Shape;95;p18"/>
          <p:cNvPicPr preferRelativeResize="0"/>
          <p:nvPr/>
        </p:nvPicPr>
        <p:blipFill>
          <a:blip r:embed="rId5">
            <a:alphaModFix/>
          </a:blip>
          <a:stretch>
            <a:fillRect/>
          </a:stretch>
        </p:blipFill>
        <p:spPr>
          <a:xfrm>
            <a:off x="946100" y="1415100"/>
            <a:ext cx="718500" cy="71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AA5C9"/>
        </a:solidFill>
      </p:bgPr>
    </p:bg>
    <p:spTree>
      <p:nvGrpSpPr>
        <p:cNvPr id="99" name="Shape 99"/>
        <p:cNvGrpSpPr/>
        <p:nvPr/>
      </p:nvGrpSpPr>
      <p:grpSpPr>
        <a:xfrm>
          <a:off x="0" y="0"/>
          <a:ext cx="0" cy="0"/>
          <a:chOff x="0" y="0"/>
          <a:chExt cx="0" cy="0"/>
        </a:xfrm>
      </p:grpSpPr>
      <p:sp>
        <p:nvSpPr>
          <p:cNvPr id="100" name="Google Shape;100;p19"/>
          <p:cNvSpPr txBox="1"/>
          <p:nvPr>
            <p:ph idx="4294967295" type="ctrTitle"/>
          </p:nvPr>
        </p:nvSpPr>
        <p:spPr>
          <a:xfrm>
            <a:off x="1813650" y="249600"/>
            <a:ext cx="5669100" cy="71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de" sz="3400">
                <a:solidFill>
                  <a:schemeClr val="lt1"/>
                </a:solidFill>
                <a:latin typeface="Verdana"/>
                <a:ea typeface="Verdana"/>
                <a:cs typeface="Verdana"/>
                <a:sym typeface="Verdana"/>
              </a:rPr>
              <a:t>Our Approach</a:t>
            </a:r>
            <a:endParaRPr sz="3400">
              <a:solidFill>
                <a:schemeClr val="lt1"/>
              </a:solidFill>
              <a:latin typeface="Verdana"/>
              <a:ea typeface="Verdana"/>
              <a:cs typeface="Verdana"/>
              <a:sym typeface="Verdana"/>
            </a:endParaRPr>
          </a:p>
        </p:txBody>
      </p:sp>
      <p:sp>
        <p:nvSpPr>
          <p:cNvPr id="101" name="Google Shape;101;p19"/>
          <p:cNvSpPr/>
          <p:nvPr/>
        </p:nvSpPr>
        <p:spPr>
          <a:xfrm>
            <a:off x="400300" y="2586526"/>
            <a:ext cx="1891500" cy="9339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 sz="1700">
                <a:solidFill>
                  <a:srgbClr val="8AA5C9"/>
                </a:solidFill>
                <a:latin typeface="Verdana"/>
                <a:ea typeface="Verdana"/>
                <a:cs typeface="Verdana"/>
                <a:sym typeface="Verdana"/>
              </a:rPr>
              <a:t>Concept</a:t>
            </a:r>
            <a:endParaRPr b="1" sz="1700">
              <a:solidFill>
                <a:srgbClr val="8AA5C9"/>
              </a:solidFill>
              <a:latin typeface="Verdana"/>
              <a:ea typeface="Verdana"/>
              <a:cs typeface="Verdana"/>
              <a:sym typeface="Verdana"/>
            </a:endParaRPr>
          </a:p>
        </p:txBody>
      </p:sp>
      <p:sp>
        <p:nvSpPr>
          <p:cNvPr id="102" name="Google Shape;102;p19"/>
          <p:cNvSpPr/>
          <p:nvPr/>
        </p:nvSpPr>
        <p:spPr>
          <a:xfrm>
            <a:off x="2572625" y="3449900"/>
            <a:ext cx="1891500" cy="9672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 sz="1700">
                <a:solidFill>
                  <a:srgbClr val="8AA5C9"/>
                </a:solidFill>
                <a:latin typeface="Verdana"/>
                <a:ea typeface="Verdana"/>
                <a:cs typeface="Verdana"/>
                <a:sym typeface="Verdana"/>
              </a:rPr>
              <a:t>Design</a:t>
            </a:r>
            <a:endParaRPr b="1" sz="1700">
              <a:solidFill>
                <a:srgbClr val="8AA5C9"/>
              </a:solidFill>
              <a:latin typeface="Verdana"/>
              <a:ea typeface="Verdana"/>
              <a:cs typeface="Verdana"/>
              <a:sym typeface="Verdana"/>
            </a:endParaRPr>
          </a:p>
        </p:txBody>
      </p:sp>
      <p:sp>
        <p:nvSpPr>
          <p:cNvPr id="103" name="Google Shape;103;p19"/>
          <p:cNvSpPr/>
          <p:nvPr/>
        </p:nvSpPr>
        <p:spPr>
          <a:xfrm>
            <a:off x="3786275" y="1707150"/>
            <a:ext cx="1959000" cy="9672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 sz="1700">
                <a:solidFill>
                  <a:srgbClr val="8AA5C9"/>
                </a:solidFill>
                <a:latin typeface="Verdana"/>
                <a:ea typeface="Verdana"/>
                <a:cs typeface="Verdana"/>
                <a:sym typeface="Verdana"/>
              </a:rPr>
              <a:t>Development</a:t>
            </a:r>
            <a:endParaRPr b="1" sz="1700">
              <a:solidFill>
                <a:srgbClr val="8AA5C9"/>
              </a:solidFill>
              <a:latin typeface="Verdana"/>
              <a:ea typeface="Verdana"/>
              <a:cs typeface="Verdana"/>
              <a:sym typeface="Verdana"/>
            </a:endParaRPr>
          </a:p>
        </p:txBody>
      </p:sp>
      <p:sp>
        <p:nvSpPr>
          <p:cNvPr id="104" name="Google Shape;104;p19"/>
          <p:cNvSpPr/>
          <p:nvPr/>
        </p:nvSpPr>
        <p:spPr>
          <a:xfrm>
            <a:off x="4802250" y="3449900"/>
            <a:ext cx="1891500" cy="10215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 sz="1500">
                <a:solidFill>
                  <a:srgbClr val="8AA5C9"/>
                </a:solidFill>
                <a:latin typeface="Verdana"/>
                <a:ea typeface="Verdana"/>
                <a:cs typeface="Verdana"/>
                <a:sym typeface="Verdana"/>
              </a:rPr>
              <a:t>Testing </a:t>
            </a:r>
            <a:br>
              <a:rPr b="1" lang="de" sz="1500">
                <a:solidFill>
                  <a:srgbClr val="8AA5C9"/>
                </a:solidFill>
                <a:latin typeface="Verdana"/>
                <a:ea typeface="Verdana"/>
                <a:cs typeface="Verdana"/>
                <a:sym typeface="Verdana"/>
              </a:rPr>
            </a:br>
            <a:r>
              <a:rPr b="1" lang="de" sz="1500">
                <a:solidFill>
                  <a:srgbClr val="8AA5C9"/>
                </a:solidFill>
                <a:latin typeface="Verdana"/>
                <a:ea typeface="Verdana"/>
                <a:cs typeface="Verdana"/>
                <a:sym typeface="Verdana"/>
              </a:rPr>
              <a:t>Adapting</a:t>
            </a:r>
            <a:br>
              <a:rPr b="1" lang="de" sz="1500">
                <a:solidFill>
                  <a:srgbClr val="8AA5C9"/>
                </a:solidFill>
                <a:latin typeface="Verdana"/>
                <a:ea typeface="Verdana"/>
                <a:cs typeface="Verdana"/>
                <a:sym typeface="Verdana"/>
              </a:rPr>
            </a:br>
            <a:r>
              <a:rPr b="1" lang="de" sz="1500">
                <a:solidFill>
                  <a:srgbClr val="8AA5C9"/>
                </a:solidFill>
                <a:latin typeface="Verdana"/>
                <a:ea typeface="Verdana"/>
                <a:cs typeface="Verdana"/>
                <a:sym typeface="Verdana"/>
              </a:rPr>
              <a:t>Design</a:t>
            </a:r>
            <a:endParaRPr b="1" sz="1500">
              <a:solidFill>
                <a:srgbClr val="8AA5C9"/>
              </a:solidFill>
              <a:latin typeface="Verdana"/>
              <a:ea typeface="Verdana"/>
              <a:cs typeface="Verdana"/>
              <a:sym typeface="Verdana"/>
            </a:endParaRPr>
          </a:p>
        </p:txBody>
      </p:sp>
      <p:sp>
        <p:nvSpPr>
          <p:cNvPr id="105" name="Google Shape;105;p19"/>
          <p:cNvSpPr/>
          <p:nvPr/>
        </p:nvSpPr>
        <p:spPr>
          <a:xfrm>
            <a:off x="421450" y="1185180"/>
            <a:ext cx="1891500" cy="9339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 sz="1500">
                <a:solidFill>
                  <a:srgbClr val="8AA5C9"/>
                </a:solidFill>
                <a:latin typeface="Verdana"/>
                <a:ea typeface="Verdana"/>
                <a:cs typeface="Verdana"/>
                <a:sym typeface="Verdana"/>
              </a:rPr>
              <a:t>Brainstorming</a:t>
            </a:r>
            <a:endParaRPr b="1" sz="1500">
              <a:solidFill>
                <a:srgbClr val="8AA5C9"/>
              </a:solidFill>
              <a:latin typeface="Verdana"/>
              <a:ea typeface="Verdana"/>
              <a:cs typeface="Verdana"/>
              <a:sym typeface="Verdana"/>
            </a:endParaRPr>
          </a:p>
        </p:txBody>
      </p:sp>
      <p:sp>
        <p:nvSpPr>
          <p:cNvPr id="106" name="Google Shape;106;p19"/>
          <p:cNvSpPr/>
          <p:nvPr/>
        </p:nvSpPr>
        <p:spPr>
          <a:xfrm>
            <a:off x="6892250" y="2341275"/>
            <a:ext cx="1959000" cy="9672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 sz="1700">
                <a:solidFill>
                  <a:srgbClr val="8AA5C9"/>
                </a:solidFill>
                <a:latin typeface="Verdana"/>
                <a:ea typeface="Verdana"/>
                <a:cs typeface="Verdana"/>
                <a:sym typeface="Verdana"/>
              </a:rPr>
              <a:t>Final</a:t>
            </a:r>
            <a:endParaRPr b="1" sz="1700">
              <a:solidFill>
                <a:srgbClr val="8AA5C9"/>
              </a:solidFill>
              <a:latin typeface="Verdana"/>
              <a:ea typeface="Verdana"/>
              <a:cs typeface="Verdana"/>
              <a:sym typeface="Verdana"/>
            </a:endParaRPr>
          </a:p>
          <a:p>
            <a:pPr indent="0" lvl="0" marL="0" rtl="0" algn="ctr">
              <a:spcBef>
                <a:spcPts val="0"/>
              </a:spcBef>
              <a:spcAft>
                <a:spcPts val="0"/>
              </a:spcAft>
              <a:buNone/>
            </a:pPr>
            <a:r>
              <a:rPr b="1" lang="de" sz="1700">
                <a:solidFill>
                  <a:srgbClr val="8AA5C9"/>
                </a:solidFill>
                <a:latin typeface="Verdana"/>
                <a:ea typeface="Verdana"/>
                <a:cs typeface="Verdana"/>
                <a:sym typeface="Verdana"/>
              </a:rPr>
              <a:t>Product</a:t>
            </a:r>
            <a:endParaRPr b="1" sz="1700">
              <a:solidFill>
                <a:srgbClr val="8AA5C9"/>
              </a:solidFill>
              <a:latin typeface="Verdana"/>
              <a:ea typeface="Verdana"/>
              <a:cs typeface="Verdana"/>
              <a:sym typeface="Verdana"/>
            </a:endParaRPr>
          </a:p>
        </p:txBody>
      </p:sp>
      <p:cxnSp>
        <p:nvCxnSpPr>
          <p:cNvPr id="107" name="Google Shape;107;p19"/>
          <p:cNvCxnSpPr/>
          <p:nvPr/>
        </p:nvCxnSpPr>
        <p:spPr>
          <a:xfrm flipH="1">
            <a:off x="1346050" y="2119126"/>
            <a:ext cx="21000" cy="467400"/>
          </a:xfrm>
          <a:prstGeom prst="straightConnector1">
            <a:avLst/>
          </a:prstGeom>
          <a:noFill/>
          <a:ln cap="flat" cmpd="sng" w="19050">
            <a:solidFill>
              <a:schemeClr val="lt1"/>
            </a:solidFill>
            <a:prstDash val="solid"/>
            <a:round/>
            <a:headEnd len="med" w="med" type="none"/>
            <a:tailEnd len="med" w="med" type="triangle"/>
          </a:ln>
        </p:spPr>
      </p:cxnSp>
      <p:cxnSp>
        <p:nvCxnSpPr>
          <p:cNvPr id="108" name="Google Shape;108;p19"/>
          <p:cNvCxnSpPr>
            <a:endCxn id="102" idx="1"/>
          </p:cNvCxnSpPr>
          <p:nvPr/>
        </p:nvCxnSpPr>
        <p:spPr>
          <a:xfrm>
            <a:off x="1377725" y="3520400"/>
            <a:ext cx="1194900" cy="413100"/>
          </a:xfrm>
          <a:prstGeom prst="straightConnector1">
            <a:avLst/>
          </a:prstGeom>
          <a:noFill/>
          <a:ln cap="flat" cmpd="sng" w="19050">
            <a:solidFill>
              <a:schemeClr val="lt1"/>
            </a:solidFill>
            <a:prstDash val="solid"/>
            <a:round/>
            <a:headEnd len="med" w="med" type="none"/>
            <a:tailEnd len="med" w="med" type="triangle"/>
          </a:ln>
        </p:spPr>
      </p:cxnSp>
      <p:cxnSp>
        <p:nvCxnSpPr>
          <p:cNvPr id="109" name="Google Shape;109;p19"/>
          <p:cNvCxnSpPr>
            <a:endCxn id="103" idx="1"/>
          </p:cNvCxnSpPr>
          <p:nvPr/>
        </p:nvCxnSpPr>
        <p:spPr>
          <a:xfrm flipH="1" rot="10800000">
            <a:off x="2291675" y="2190750"/>
            <a:ext cx="1494600" cy="656100"/>
          </a:xfrm>
          <a:prstGeom prst="straightConnector1">
            <a:avLst/>
          </a:prstGeom>
          <a:noFill/>
          <a:ln cap="flat" cmpd="sng" w="19050">
            <a:solidFill>
              <a:schemeClr val="lt1"/>
            </a:solidFill>
            <a:prstDash val="solid"/>
            <a:round/>
            <a:headEnd len="med" w="med" type="none"/>
            <a:tailEnd len="med" w="med" type="triangle"/>
          </a:ln>
        </p:spPr>
      </p:cxnSp>
      <p:cxnSp>
        <p:nvCxnSpPr>
          <p:cNvPr id="110" name="Google Shape;110;p19"/>
          <p:cNvCxnSpPr>
            <a:stCxn id="102" idx="3"/>
            <a:endCxn id="104" idx="1"/>
          </p:cNvCxnSpPr>
          <p:nvPr/>
        </p:nvCxnSpPr>
        <p:spPr>
          <a:xfrm>
            <a:off x="4464125" y="3933500"/>
            <a:ext cx="338100" cy="27300"/>
          </a:xfrm>
          <a:prstGeom prst="straightConnector1">
            <a:avLst/>
          </a:prstGeom>
          <a:noFill/>
          <a:ln cap="flat" cmpd="sng" w="19050">
            <a:solidFill>
              <a:schemeClr val="lt1"/>
            </a:solidFill>
            <a:prstDash val="solid"/>
            <a:round/>
            <a:headEnd len="med" w="med" type="none"/>
            <a:tailEnd len="med" w="med" type="triangle"/>
          </a:ln>
        </p:spPr>
      </p:cxnSp>
      <p:cxnSp>
        <p:nvCxnSpPr>
          <p:cNvPr id="111" name="Google Shape;111;p19"/>
          <p:cNvCxnSpPr>
            <a:endCxn id="106" idx="2"/>
          </p:cNvCxnSpPr>
          <p:nvPr/>
        </p:nvCxnSpPr>
        <p:spPr>
          <a:xfrm flipH="1" rot="10800000">
            <a:off x="6693650" y="3308475"/>
            <a:ext cx="1178100" cy="624900"/>
          </a:xfrm>
          <a:prstGeom prst="straightConnector1">
            <a:avLst/>
          </a:prstGeom>
          <a:noFill/>
          <a:ln cap="flat" cmpd="sng" w="19050">
            <a:solidFill>
              <a:schemeClr val="lt1"/>
            </a:solidFill>
            <a:prstDash val="solid"/>
            <a:round/>
            <a:headEnd len="med" w="med" type="none"/>
            <a:tailEnd len="med" w="med" type="triangle"/>
          </a:ln>
        </p:spPr>
      </p:cxnSp>
      <p:cxnSp>
        <p:nvCxnSpPr>
          <p:cNvPr id="112" name="Google Shape;112;p19"/>
          <p:cNvCxnSpPr>
            <a:endCxn id="106" idx="1"/>
          </p:cNvCxnSpPr>
          <p:nvPr/>
        </p:nvCxnSpPr>
        <p:spPr>
          <a:xfrm>
            <a:off x="5745350" y="2190675"/>
            <a:ext cx="1146900" cy="634200"/>
          </a:xfrm>
          <a:prstGeom prst="straightConnector1">
            <a:avLst/>
          </a:prstGeom>
          <a:noFill/>
          <a:ln cap="flat" cmpd="sng" w="19050">
            <a:solidFill>
              <a:schemeClr val="lt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AA5C9"/>
        </a:solidFill>
      </p:bgPr>
    </p:bg>
    <p:spTree>
      <p:nvGrpSpPr>
        <p:cNvPr id="116" name="Shape 116"/>
        <p:cNvGrpSpPr/>
        <p:nvPr/>
      </p:nvGrpSpPr>
      <p:grpSpPr>
        <a:xfrm>
          <a:off x="0" y="0"/>
          <a:ext cx="0" cy="0"/>
          <a:chOff x="0" y="0"/>
          <a:chExt cx="0" cy="0"/>
        </a:xfrm>
      </p:grpSpPr>
      <p:sp>
        <p:nvSpPr>
          <p:cNvPr id="117" name="Google Shape;117;p20"/>
          <p:cNvSpPr txBox="1"/>
          <p:nvPr>
            <p:ph idx="4294967295" type="ctrTitle"/>
          </p:nvPr>
        </p:nvSpPr>
        <p:spPr>
          <a:xfrm>
            <a:off x="1813650" y="249600"/>
            <a:ext cx="5669100" cy="71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de" sz="3400">
                <a:solidFill>
                  <a:schemeClr val="lt1"/>
                </a:solidFill>
                <a:latin typeface="Verdana"/>
                <a:ea typeface="Verdana"/>
                <a:cs typeface="Verdana"/>
                <a:sym typeface="Verdana"/>
              </a:rPr>
              <a:t>The Design</a:t>
            </a:r>
            <a:endParaRPr sz="3400">
              <a:solidFill>
                <a:schemeClr val="lt1"/>
              </a:solidFill>
              <a:latin typeface="Verdana"/>
              <a:ea typeface="Verdana"/>
              <a:cs typeface="Verdana"/>
              <a:sym typeface="Verdana"/>
            </a:endParaRPr>
          </a:p>
        </p:txBody>
      </p:sp>
      <p:pic>
        <p:nvPicPr>
          <p:cNvPr id="118" name="Google Shape;118;p20"/>
          <p:cNvPicPr preferRelativeResize="0"/>
          <p:nvPr/>
        </p:nvPicPr>
        <p:blipFill>
          <a:blip r:embed="rId3">
            <a:alphaModFix/>
          </a:blip>
          <a:stretch>
            <a:fillRect/>
          </a:stretch>
        </p:blipFill>
        <p:spPr>
          <a:xfrm>
            <a:off x="757088" y="1075675"/>
            <a:ext cx="7782233" cy="3870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AA5C9"/>
        </a:solidFill>
      </p:bgPr>
    </p:bg>
    <p:spTree>
      <p:nvGrpSpPr>
        <p:cNvPr id="122" name="Shape 122"/>
        <p:cNvGrpSpPr/>
        <p:nvPr/>
      </p:nvGrpSpPr>
      <p:grpSpPr>
        <a:xfrm>
          <a:off x="0" y="0"/>
          <a:ext cx="0" cy="0"/>
          <a:chOff x="0" y="0"/>
          <a:chExt cx="0" cy="0"/>
        </a:xfrm>
      </p:grpSpPr>
      <p:sp>
        <p:nvSpPr>
          <p:cNvPr id="123" name="Google Shape;123;p21"/>
          <p:cNvSpPr txBox="1"/>
          <p:nvPr>
            <p:ph idx="4294967295" type="ctrTitle"/>
          </p:nvPr>
        </p:nvSpPr>
        <p:spPr>
          <a:xfrm>
            <a:off x="1737450" y="2212500"/>
            <a:ext cx="5669100" cy="71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de" sz="3400">
                <a:solidFill>
                  <a:schemeClr val="lt1"/>
                </a:solidFill>
                <a:latin typeface="Verdana"/>
                <a:ea typeface="Verdana"/>
                <a:cs typeface="Verdana"/>
                <a:sym typeface="Verdana"/>
              </a:rPr>
              <a:t>App Demo</a:t>
            </a:r>
            <a:endParaRPr sz="3400">
              <a:solidFill>
                <a:schemeClr val="lt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