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Lst>
  <p:notesMasterIdLst>
    <p:notesMasterId r:id="rId28"/>
  </p:notesMasterIdLst>
  <p:handoutMasterIdLst>
    <p:handoutMasterId r:id="rId29"/>
  </p:handoutMasterIdLst>
  <p:sldIdLst>
    <p:sldId id="256" r:id="rId3"/>
    <p:sldId id="329" r:id="rId4"/>
    <p:sldId id="302" r:id="rId5"/>
    <p:sldId id="322" r:id="rId6"/>
    <p:sldId id="303" r:id="rId7"/>
    <p:sldId id="332" r:id="rId8"/>
    <p:sldId id="375" r:id="rId9"/>
    <p:sldId id="344" r:id="rId10"/>
    <p:sldId id="355" r:id="rId11"/>
    <p:sldId id="358" r:id="rId12"/>
    <p:sldId id="359" r:id="rId13"/>
    <p:sldId id="360" r:id="rId14"/>
    <p:sldId id="381" r:id="rId15"/>
    <p:sldId id="384" r:id="rId16"/>
    <p:sldId id="333" r:id="rId17"/>
    <p:sldId id="334" r:id="rId18"/>
    <p:sldId id="312" r:id="rId19"/>
    <p:sldId id="346" r:id="rId20"/>
    <p:sldId id="400" r:id="rId21"/>
    <p:sldId id="338" r:id="rId22"/>
    <p:sldId id="389" r:id="rId23"/>
    <p:sldId id="390" r:id="rId24"/>
    <p:sldId id="391" r:id="rId25"/>
    <p:sldId id="392" r:id="rId26"/>
    <p:sldId id="386" r:id="rId27"/>
  </p:sldIdLst>
  <p:sldSz cx="9144000" cy="5143500" type="screen16x9"/>
  <p:notesSz cx="6858000" cy="9144000"/>
  <p:custDataLst>
    <p:tags r:id="rId3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showGuides="1">
      <p:cViewPr varScale="1">
        <p:scale>
          <a:sx n="105" d="100"/>
          <a:sy n="105" d="100"/>
        </p:scale>
        <p:origin x="120" y="630"/>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25" d="100"/>
        <a:sy n="125" d="100"/>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2022/8/1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2022/8/1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600" noProof="0" dirty="0"/>
              <a:t>Mein Name ist Shaohua Tong und ich bin Informatiker. Herzlichen Dank für die Teilnahme von Professor Dr. Rump und Diplom-Ingenieur Heuermann an das </a:t>
            </a:r>
            <a:r>
              <a:rPr lang="de-DE" sz="1600" dirty="0"/>
              <a:t>Kolloquium</a:t>
            </a:r>
            <a:r>
              <a:rPr lang="de-DE" sz="1600" noProof="0" dirty="0"/>
              <a:t>.</a:t>
            </a:r>
            <a:endParaRPr lang="de-DE" altLang="zh-CN" sz="1600" noProof="0" dirty="0"/>
          </a:p>
          <a:p>
            <a:endParaRPr lang="de-DE" altLang="zh-CN" sz="1600" noProof="0" dirty="0"/>
          </a:p>
          <a:p>
            <a:r>
              <a:rPr lang="de-DE" altLang="zh-CN" sz="1600" noProof="0" dirty="0"/>
              <a:t>Mein Titel der Bachelor Arbeit ist Implementierung einer Webanwendung von Spring Rahmen zum Generieren eines Veranstaltungskalenders. Die Arbeit wurde unter der Leitung von Professor Dr. Rump abgeschlossen. Zuerst möchte ich hier Professor Dr. Rump meinen tiefen Dank aussprechen. Vielen Dank für Ihre rechtzeitigen Antworten auf die Fragen, die ich während meiner Bachelor Arbeit aufgeworfen habe, und für Ihre Unterstützung in allen Aspekten</a:t>
            </a:r>
          </a:p>
          <a:p>
            <a:endParaRPr lang="de-DE" altLang="zh-CN" sz="1600" noProof="0" dirty="0"/>
          </a:p>
          <a:p>
            <a:r>
              <a:rPr lang="de-DE" altLang="zh-CN" sz="1600" noProof="0" dirty="0"/>
              <a:t> </a:t>
            </a:r>
          </a:p>
          <a:p>
            <a:r>
              <a:rPr lang="de-DE" altLang="zh-CN" sz="1600" noProof="0" dirty="0"/>
              <a:t>Als nächstes werde ich meine Bachelor Arbeit erklären.</a:t>
            </a:r>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Der Schlüssel zum Datenbankdesign besteht darin, Geschäftsprozesse zu verstehen und sortieren. </a:t>
            </a:r>
          </a:p>
          <a:p>
            <a:r>
              <a:rPr lang="de-DE" altLang="zh-CN" dirty="0"/>
              <a:t>Unabhängig davon, wie komplex das Geschäftsprozess ist, werden in der Datenbank nur drei Beziehungen zwischen Tabellen angezeigt: Eins-zu-Eins, Eins-zu-Viele und Viele-zu-Viele.</a:t>
            </a:r>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Ich entwerfe die Front-End-Seite basierend auf mehreren Technologien und basierend auf dem </a:t>
            </a:r>
            <a:r>
              <a:rPr lang="zh-CN" altLang="de-DE" dirty="0"/>
              <a:t>“</a:t>
            </a:r>
            <a:r>
              <a:rPr lang="de-DE" altLang="zh-CN" dirty="0"/>
              <a:t>Responsive Design</a:t>
            </a:r>
            <a:r>
              <a:rPr lang="zh-CN" altLang="de-DE" dirty="0"/>
              <a:t>”</a:t>
            </a:r>
            <a:r>
              <a:rPr lang="de-DE" altLang="zh-CN" dirty="0"/>
              <a:t>, damit die Webseite für Mobile und Computer geeignet ist.</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Basierend auf dem Spring MVC Design Muster habe ich den Code für 3 Teile (Controller, Service, Dao) vervollständigt. </a:t>
            </a:r>
          </a:p>
          <a:p>
            <a:endParaRPr lang="de-DE" altLang="zh-CN" dirty="0"/>
          </a:p>
          <a:p>
            <a:r>
              <a:rPr lang="de-DE" altLang="zh-CN" dirty="0"/>
              <a:t>Mit Hilfe von Spring Transaction und Propagation werden Probleme mit Datenbanktransaktionen gelöst.</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Basierend auf dem Spring MVC Design Muster habe ich den Code für 3 Teile vervollständigt</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Basierend auf dem Spring MVC Design Muster habe ich den Code für 3 Teile vervollständigt</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1B3851-BA4D-496F-886E-7C5A04C28499}" type="slidenum">
              <a:rPr lang="zh-CN" altLang="en-US" smtClean="0"/>
              <a:t>18</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de-DE" altLang="zh-CN" dirty="0"/>
              <a:t>Ich habe den Inhalt in 4 Teile geteilt, nämlich erst</a:t>
            </a:r>
            <a:r>
              <a:rPr lang="en-US" altLang="zh-CN" dirty="0"/>
              <a:t> </a:t>
            </a:r>
            <a:r>
              <a:rPr lang="de-DE" altLang="zh-CN" dirty="0"/>
              <a:t>Hintergrund und Bedeutung;</a:t>
            </a:r>
          </a:p>
          <a:p>
            <a:r>
              <a:rPr lang="de-DE" altLang="zh-CN" dirty="0"/>
              <a:t>			        zweite: Methoden und Prozess</a:t>
            </a:r>
          </a:p>
          <a:p>
            <a:r>
              <a:rPr lang="de-DE" altLang="zh-CN" dirty="0"/>
              <a:t>			        dritte: Webseitenanzeige</a:t>
            </a:r>
          </a:p>
          <a:p>
            <a:r>
              <a:rPr lang="de-DE" altLang="zh-CN" dirty="0"/>
              <a:t>			        vierte: Zusammenfassung</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21</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22</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200" dirty="0">
                <a:solidFill>
                  <a:schemeClr val="bg1"/>
                </a:solidFill>
              </a:rPr>
              <a:t>Wir können klar erkennen, dass die Web-Technologie sich ebenfalls rasant entwickelt und die grundlegenden Spezifikationen des Web selbst sich ständig verbessern.</a:t>
            </a:r>
            <a:endParaRPr lang="en-US" altLang="zh-CN" sz="1200" dirty="0">
              <a:solidFill>
                <a:schemeClr val="bg1"/>
              </a:solidFill>
            </a:endParaRPr>
          </a:p>
          <a:p>
            <a:r>
              <a:rPr lang="de-DE" altLang="zh-CN" dirty="0"/>
              <a:t>Wir können wissen, dass sich die Webentwicklung in den letzten 20 Jahren seit der ersten Situation der statischen Seiten stark verändert hat. </a:t>
            </a:r>
          </a:p>
          <a:p>
            <a:r>
              <a:rPr lang="de-DE" altLang="zh-CN" dirty="0"/>
              <a:t>Es gibt viele verschiedene Technologien, die die Webentwicklung einfacher und schneller machen, wie z. B. CSS, JavaScript, </a:t>
            </a:r>
            <a:r>
              <a:rPr lang="de-DE" altLang="zh-CN" dirty="0" err="1"/>
              <a:t>JQuery</a:t>
            </a:r>
            <a:r>
              <a:rPr lang="de-DE" altLang="zh-CN" dirty="0"/>
              <a:t>,</a:t>
            </a:r>
            <a:r>
              <a:rPr lang="zh-CN" altLang="de-DE" dirty="0"/>
              <a:t> </a:t>
            </a:r>
            <a:r>
              <a:rPr lang="de-DE" altLang="zh-CN" dirty="0"/>
              <a:t>PHP, JSON, Ajax, usw.  Für die Mängel von Servlet + JSP Model wurden viele Rahmen geboren, die auf MVC Designmuster basieren, wie Structs2, Spring MVC. </a:t>
            </a:r>
          </a:p>
          <a:p>
            <a:r>
              <a:rPr lang="de-DE" altLang="zh-CN" dirty="0"/>
              <a:t>Das Aufkommen der Datenbanktechnologie ermöglicht es uns, einfache SQL-Befehl zu schreiben, ohne sich um physische Speicher- und Zugriffsdetails kümmern zu müssen. Darüber hinaus können wir mit dem ORM(</a:t>
            </a:r>
            <a:r>
              <a:rPr lang="de-DE" b="0" i="0" dirty="0" err="1">
                <a:solidFill>
                  <a:srgbClr val="333333"/>
                </a:solidFill>
                <a:effectLst/>
                <a:latin typeface="Microsoft YaHei" panose="020B0503020204020204" pitchFamily="34" charset="-122"/>
                <a:ea typeface="Microsoft YaHei" panose="020B0503020204020204" pitchFamily="34" charset="-122"/>
              </a:rPr>
              <a:t>Object</a:t>
            </a:r>
            <a:r>
              <a:rPr lang="de-DE" b="0" i="0" dirty="0">
                <a:solidFill>
                  <a:srgbClr val="333333"/>
                </a:solidFill>
                <a:effectLst/>
                <a:latin typeface="Microsoft YaHei" panose="020B0503020204020204" pitchFamily="34" charset="-122"/>
                <a:ea typeface="Microsoft YaHei" panose="020B0503020204020204" pitchFamily="34" charset="-122"/>
              </a:rPr>
              <a:t> Relational Mapping</a:t>
            </a:r>
            <a:r>
              <a:rPr lang="de-DE" altLang="zh-CN" dirty="0"/>
              <a:t>)-Rahmen eine Methode einer Klasse über eine Befehl aufrufen, um Datenoperationen zu vereinfachen. </a:t>
            </a:r>
          </a:p>
          <a:p>
            <a:r>
              <a:rPr lang="de-DE" altLang="zh-CN" dirty="0"/>
              <a:t>Immer wenn sich die Technologie bis zu einem gewissen Grad entwickelt und bestimmte Einschränkungen auftreten, gibt es eine bessere Technologie, um diese Einschränkungen zu überwinden.</a:t>
            </a:r>
          </a:p>
          <a:p>
            <a:r>
              <a:rPr lang="de-DE" altLang="zh-CN" dirty="0"/>
              <a:t>Dies ist hauptsächlich auf den Open Source Code und Open Source-Gemeinschaft zurückzuführen und man kann über das Internet mit Programmierern auf der ganzen Welt kommunizieren.</a:t>
            </a:r>
          </a:p>
          <a:p>
            <a:r>
              <a:rPr lang="de-DE" b="0" i="0" dirty="0">
                <a:solidFill>
                  <a:srgbClr val="000000"/>
                </a:solidFill>
                <a:effectLst/>
                <a:latin typeface="Linux Libertine"/>
              </a:rPr>
              <a:t>Bei so vielen Technologien und Rahmen bin ich wie Zwerge auf den Schultern von Riesen.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Durch das Verständnis und die Analyse verschiedener Technologien fand ich geeignete Technologie und Rahmen für meine Webentwicklung.</a:t>
            </a:r>
            <a:endParaRPr lang="de-DE" altLang="zh-CN" dirty="0"/>
          </a:p>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de-DE" altLang="zh-CN" dirty="0"/>
              <a:t>Die Bedeutung dieses Themas besteht darin, zu untersuchen, wie Web Anwendung unter dem derzeit beliebten Spring </a:t>
            </a:r>
            <a:r>
              <a:rPr lang="de-DE" sz="1200" dirty="0"/>
              <a:t>Rahmen</a:t>
            </a:r>
            <a:r>
              <a:rPr lang="de-DE" altLang="zh-CN" dirty="0"/>
              <a:t> schnell und korrekt erstellt werden können und bis zu einem gewissen Grad die Vorteile und Ideen der Spring </a:t>
            </a:r>
            <a:r>
              <a:rPr lang="de-DE" sz="1200" dirty="0"/>
              <a:t>Rahmen</a:t>
            </a:r>
            <a:r>
              <a:rPr lang="de-DE" altLang="zh-CN" dirty="0"/>
              <a:t> und andere Technologie zu analysieren.</a:t>
            </a:r>
          </a:p>
          <a:p>
            <a:pPr lvl="1"/>
            <a:endParaRPr lang="de-DE" altLang="zh-CN" dirty="0"/>
          </a:p>
          <a:p>
            <a:pPr lvl="1"/>
            <a:r>
              <a:rPr lang="de-DE" altLang="zh-CN" dirty="0"/>
              <a:t>Basierend auf der </a:t>
            </a:r>
            <a:r>
              <a:rPr lang="de-DE" altLang="zh-CN" dirty="0" err="1"/>
              <a:t>Webcrawler</a:t>
            </a:r>
            <a:r>
              <a:rPr lang="de-DE" altLang="zh-CN" dirty="0"/>
              <a:t>-Technologie werden die Veranstaltung auf der Webseite, die jedem Veranstaltungsort gehört, gesammelt und in der Webseitenanwendung angezeigt, sodass der Benutzer die interessierte Veranstaltungen  auswählen und </a:t>
            </a:r>
            <a:r>
              <a:rPr lang="de-DE" sz="1200" b="1" dirty="0"/>
              <a:t>Veranstaltungskalenders </a:t>
            </a:r>
            <a:r>
              <a:rPr lang="de-DE" altLang="zh-CN" dirty="0"/>
              <a:t>generieren kann.</a:t>
            </a:r>
          </a:p>
          <a:p>
            <a:pPr lvl="1"/>
            <a:endParaRPr lang="de-DE" altLang="zh-CN" dirty="0"/>
          </a:p>
          <a:p>
            <a:pPr lvl="1"/>
            <a:r>
              <a:rPr lang="de-DE" altLang="zh-CN" dirty="0"/>
              <a:t>Einerseits kann ich üben, was ich im Hochschule gelernt habe, andererseits kann ich mein Wissen über Web Entwicklung erweitern.</a:t>
            </a:r>
          </a:p>
          <a:p>
            <a:pPr lvl="1"/>
            <a:r>
              <a:rPr lang="de-DE" altLang="zh-CN" dirty="0"/>
              <a:t>Es lässt mich die </a:t>
            </a:r>
            <a:r>
              <a:rPr lang="de-DE" altLang="zh-CN" dirty="0" err="1"/>
              <a:t>Full</a:t>
            </a:r>
            <a:r>
              <a:rPr lang="de-DE" altLang="zh-CN" dirty="0"/>
              <a:t>-Stack-Entwicklung ausprobieren und mein Verständnis und technisches Niveau im Forschungsprozess verbessern.</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Da viele Technologien für mich neu sind, habe ich mein Verständnis der verwendeten Technologien in vielen technischen Blogs auf Chinesisch oder English  vertieft. Ich lerne auch durch die offizielle Website Dokumente von den Technologien.</a:t>
            </a:r>
          </a:p>
          <a:p>
            <a:endParaRPr lang="de-DE" altLang="zh-CN" dirty="0"/>
          </a:p>
          <a:p>
            <a:r>
              <a:rPr lang="de-DE" altLang="zh-CN" dirty="0"/>
              <a:t>Wenn ich auf unlösbare Programmierprobleme stoße, bekomme ich Hilfe von anderen, indem ich Fragen in der Open Source-Gemeinschaft stelle.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zh-CN" sz="1200" b="0" i="0" dirty="0">
              <a:solidFill>
                <a:srgbClr val="32517D"/>
              </a:solidFill>
              <a:effectLst/>
              <a:latin typeface="helvetica" panose="020B0604020202020204" pitchFamily="34"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200" b="0" i="0" dirty="0">
                <a:solidFill>
                  <a:srgbClr val="32517D"/>
                </a:solidFill>
                <a:effectLst/>
                <a:latin typeface="helvetica" panose="020B0604020202020204" pitchFamily="34" charset="0"/>
                <a:ea typeface="+mn-ea"/>
              </a:rPr>
              <a:t>Dann </a:t>
            </a:r>
            <a:r>
              <a:rPr lang="de-DE" altLang="zh-CN" sz="1200" b="0" i="0" dirty="0">
                <a:solidFill>
                  <a:schemeClr val="bg1"/>
                </a:solidFill>
                <a:effectLst/>
                <a:latin typeface="+mj-ea"/>
                <a:ea typeface="+mj-ea"/>
              </a:rPr>
              <a:t>für die Bachelor Arbeit muss man viele Literaturrecherchen machen und </a:t>
            </a:r>
            <a:r>
              <a:rPr lang="zh-CN" altLang="de-DE" sz="1200" b="0" i="0" dirty="0">
                <a:solidFill>
                  <a:schemeClr val="bg1"/>
                </a:solidFill>
                <a:effectLst/>
                <a:latin typeface="+mj-ea"/>
                <a:ea typeface="+mj-ea"/>
              </a:rPr>
              <a:t>总结别人的经验和内容。</a:t>
            </a:r>
            <a:endParaRPr lang="zh-CN" altLang="en-US" sz="1200" dirty="0">
              <a:solidFill>
                <a:schemeClr val="bg1"/>
              </a:solidFill>
              <a:latin typeface="+mj-ea"/>
              <a:ea typeface="+mj-ea"/>
            </a:endParaRPr>
          </a:p>
          <a:p>
            <a:endParaRPr lang="de-DE" b="0" i="0" dirty="0">
              <a:solidFill>
                <a:srgbClr val="32517D"/>
              </a:solidFill>
              <a:effectLst/>
              <a:latin typeface="helvetica" panose="020B0604020202020204" pitchFamily="34" charset="0"/>
            </a:endParaRPr>
          </a:p>
          <a:p>
            <a:r>
              <a:rPr lang="de-DE" b="0" i="0" dirty="0">
                <a:solidFill>
                  <a:srgbClr val="32517D"/>
                </a:solidFill>
                <a:effectLst/>
                <a:latin typeface="helvetica" panose="020B0604020202020204" pitchFamily="34" charset="0"/>
              </a:rPr>
              <a:t>Aber Man muss Theorie mit Praxis kombinieren. </a:t>
            </a:r>
            <a:r>
              <a:rPr lang="de-DE" altLang="zh-CN" b="0" i="0" dirty="0">
                <a:solidFill>
                  <a:srgbClr val="32517D"/>
                </a:solidFill>
                <a:effectLst/>
                <a:latin typeface="helvetica" panose="020B0604020202020204" pitchFamily="34" charset="0"/>
              </a:rPr>
              <a:t>Ich vertiefe mein Verständnis von Technologie durch Code-Praxis und kann Technologie besser nutzen.</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Der gesamte Webentwicklungsprozess ist für mich in 5 Teile unterteilt: Anforderungsanalyse über Benutzer und Funktion, Datenbank Design, Front-End-Entwicklung, Backend-Entwicklung, Testen.</a:t>
            </a:r>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r>
              <a:rPr lang="de-DE" sz="1800" dirty="0">
                <a:effectLst/>
                <a:latin typeface="Calibri" panose="020F0502020204030204" pitchFamily="34" charset="0"/>
                <a:ea typeface="等线" panose="02010600030101010101" pitchFamily="2" charset="-122"/>
                <a:cs typeface="Arial" panose="020B0604020202020204" pitchFamily="34" charset="0"/>
              </a:rPr>
              <a:t>Erstens ist die Anforderungsanalyse, um den Geschäftsprozess der Funktion der Webseite zu konzipieren und zu bestimmen. </a:t>
            </a:r>
          </a:p>
          <a:p>
            <a:pPr marL="0" marR="0">
              <a:lnSpc>
                <a:spcPct val="107000"/>
              </a:lnSpc>
              <a:spcBef>
                <a:spcPts val="0"/>
              </a:spcBef>
              <a:spcAft>
                <a:spcPts val="800"/>
              </a:spcAft>
            </a:pPr>
            <a:r>
              <a:rPr lang="de-DE" sz="1800" dirty="0">
                <a:effectLst/>
                <a:latin typeface="Calibri" panose="020F0502020204030204" pitchFamily="34" charset="0"/>
                <a:ea typeface="等线" panose="02010600030101010101" pitchFamily="2" charset="-122"/>
                <a:cs typeface="Arial" panose="020B0604020202020204" pitchFamily="34" charset="0"/>
              </a:rPr>
              <a:t>Für die Webanwendung ist die </a:t>
            </a:r>
            <a:r>
              <a:rPr lang="de-DE" altLang="zh-CN" sz="1800" dirty="0">
                <a:effectLst/>
                <a:latin typeface="Calibri" panose="020F0502020204030204" pitchFamily="34" charset="0"/>
                <a:ea typeface="等线" panose="02010600030101010101" pitchFamily="2" charset="-122"/>
                <a:cs typeface="Arial" panose="020B0604020202020204" pitchFamily="34" charset="0"/>
              </a:rPr>
              <a:t>wichtige </a:t>
            </a:r>
            <a:r>
              <a:rPr lang="de-DE" sz="1800" dirty="0">
                <a:effectLst/>
                <a:latin typeface="Calibri" panose="020F0502020204030204" pitchFamily="34" charset="0"/>
                <a:ea typeface="等线" panose="02010600030101010101" pitchFamily="2" charset="-122"/>
                <a:cs typeface="Arial" panose="020B0604020202020204" pitchFamily="34" charset="0"/>
              </a:rPr>
              <a:t>Anforderung z.B. registrieren, anmelden, Veranstaltung auswählen, Veranstaltungsort filtern, gewählt Veranstaltungen ändern, </a:t>
            </a:r>
            <a:r>
              <a:rPr lang="de-DE" sz="1800" dirty="0" err="1">
                <a:effectLst/>
                <a:latin typeface="Calibri" panose="020F0502020204030204" pitchFamily="34" charset="0"/>
                <a:ea typeface="等线" panose="02010600030101010101" pitchFamily="2" charset="-122"/>
                <a:cs typeface="Arial" panose="020B0604020202020204" pitchFamily="34" charset="0"/>
              </a:rPr>
              <a:t>Kalendar</a:t>
            </a:r>
            <a:r>
              <a:rPr lang="de-DE" sz="1800" dirty="0">
                <a:effectLst/>
                <a:latin typeface="Calibri" panose="020F0502020204030204" pitchFamily="34" charset="0"/>
                <a:ea typeface="等线" panose="02010600030101010101" pitchFamily="2" charset="-122"/>
                <a:cs typeface="Arial" panose="020B0604020202020204" pitchFamily="34" charset="0"/>
              </a:rPr>
              <a:t> Bekommen, usw.</a:t>
            </a:r>
          </a:p>
          <a:p>
            <a:pPr marL="0" marR="0">
              <a:lnSpc>
                <a:spcPct val="107000"/>
              </a:lnSpc>
              <a:spcBef>
                <a:spcPts val="0"/>
              </a:spcBef>
              <a:spcAft>
                <a:spcPts val="800"/>
              </a:spcAft>
            </a:pPr>
            <a:r>
              <a:rPr lang="de-DE" sz="1800" dirty="0">
                <a:effectLst/>
                <a:latin typeface="Calibri" panose="020F0502020204030204" pitchFamily="34" charset="0"/>
                <a:ea typeface="等线" panose="02010600030101010101" pitchFamily="2" charset="-122"/>
                <a:cs typeface="Arial" panose="020B0604020202020204" pitchFamily="34" charset="0"/>
              </a:rPr>
              <a:t>Wenn es keine gute Anforderungsanalyse gibt, werden die Code in der nachfolgenden Codeentwicklung Zeitraum aufgrund neuer funktionaler Anforderungen immer geändert.</a:t>
            </a:r>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81271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2022/8/1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2022/8/1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2022/8/1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2022/8/1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2022/8/1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0DEA3-AC9D-4967-8CF4-54614C3BF26D}"/>
              </a:ext>
            </a:extLst>
          </p:cNvPr>
          <p:cNvSpPr>
            <a:spLocks noGrp="1"/>
          </p:cNvSpPr>
          <p:nvPr>
            <p:ph type="ctrTitle"/>
          </p:nvPr>
        </p:nvSpPr>
        <p:spPr>
          <a:xfrm>
            <a:off x="1143000" y="841375"/>
            <a:ext cx="6858000" cy="17907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E7D5ECD-6687-487A-8E0B-4BF57BAE13FE}"/>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373D3DE-2CBA-424E-BC65-09FDF39AF16F}"/>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8664EC57-1073-4053-A1ED-70DA92293F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66B29C-3556-4B07-800B-35077D424BF4}"/>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326948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2A3E47-C0AC-45FB-88C6-6712A8F4DC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76003E1-1451-4495-B4AC-37AA71CF3D7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065E4F-1056-4FEE-8643-E6C0B7663775}"/>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EC19403F-8A49-4B6D-919B-44814D7D01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EC5F5B4-9019-4B27-96E2-91736AD266F8}"/>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2293218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60601-EFD0-4329-B8D7-E8F491C0E930}"/>
              </a:ext>
            </a:extLst>
          </p:cNvPr>
          <p:cNvSpPr>
            <a:spLocks noGrp="1"/>
          </p:cNvSpPr>
          <p:nvPr>
            <p:ph type="title"/>
          </p:nvPr>
        </p:nvSpPr>
        <p:spPr>
          <a:xfrm>
            <a:off x="623888" y="1282700"/>
            <a:ext cx="7886700" cy="2139950"/>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8D6928A-537B-48E0-8236-CBB22319A4FC}"/>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AA7E34-7874-4A7D-BA6A-20BA784712D0}"/>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B9A171A3-D3DA-4102-8C3A-40B4D7FA9E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CD24F9-4A48-4043-9678-F00E0E0EE07A}"/>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761962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CA3EA-E1ED-426E-B514-429F7176BF1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0634E70-221B-432A-A220-6E5B95434286}"/>
              </a:ext>
            </a:extLst>
          </p:cNvPr>
          <p:cNvSpPr>
            <a:spLocks noGrp="1"/>
          </p:cNvSpPr>
          <p:nvPr>
            <p:ph sz="half" idx="1"/>
          </p:nvPr>
        </p:nvSpPr>
        <p:spPr>
          <a:xfrm>
            <a:off x="628650" y="1370013"/>
            <a:ext cx="3867150" cy="32623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241F2B5-3FA6-4A28-8198-C0BF78838046}"/>
              </a:ext>
            </a:extLst>
          </p:cNvPr>
          <p:cNvSpPr>
            <a:spLocks noGrp="1"/>
          </p:cNvSpPr>
          <p:nvPr>
            <p:ph sz="half" idx="2"/>
          </p:nvPr>
        </p:nvSpPr>
        <p:spPr>
          <a:xfrm>
            <a:off x="4648200" y="1370013"/>
            <a:ext cx="3867150" cy="32623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FFA84B5-6E94-4828-8BCB-979CABF4D5D5}"/>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6" name="Fußzeilenplatzhalter 5">
            <a:extLst>
              <a:ext uri="{FF2B5EF4-FFF2-40B4-BE49-F238E27FC236}">
                <a16:creationId xmlns:a16="http://schemas.microsoft.com/office/drawing/2014/main" id="{49E16B7E-736F-41A4-AECC-C4071182CB1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C5A3233-6488-4931-B23A-BA1D2C1C9ACA}"/>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351424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3B664-82B6-4BA0-963E-29687AF87775}"/>
              </a:ext>
            </a:extLst>
          </p:cNvPr>
          <p:cNvSpPr>
            <a:spLocks noGrp="1"/>
          </p:cNvSpPr>
          <p:nvPr>
            <p:ph type="title"/>
          </p:nvPr>
        </p:nvSpPr>
        <p:spPr>
          <a:xfrm>
            <a:off x="630238" y="274638"/>
            <a:ext cx="7886700" cy="993775"/>
          </a:xfrm>
        </p:spPr>
        <p:txBody>
          <a:bodyPr/>
          <a:lstStyle/>
          <a:p>
            <a:r>
              <a:rPr lang="de-DE"/>
              <a:t>Mastertitelformat bearbeiten</a:t>
            </a:r>
          </a:p>
        </p:txBody>
      </p:sp>
      <p:sp>
        <p:nvSpPr>
          <p:cNvPr id="3" name="Textplatzhalter 2">
            <a:extLst>
              <a:ext uri="{FF2B5EF4-FFF2-40B4-BE49-F238E27FC236}">
                <a16:creationId xmlns:a16="http://schemas.microsoft.com/office/drawing/2014/main" id="{04620EFC-C1BD-4C30-A6FE-ADF3CAB2839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3DE08A1-8012-4A0A-A629-170B4A89D13C}"/>
              </a:ext>
            </a:extLst>
          </p:cNvPr>
          <p:cNvSpPr>
            <a:spLocks noGrp="1"/>
          </p:cNvSpPr>
          <p:nvPr>
            <p:ph sz="half" idx="2"/>
          </p:nvPr>
        </p:nvSpPr>
        <p:spPr>
          <a:xfrm>
            <a:off x="630238" y="1879600"/>
            <a:ext cx="3868737" cy="27622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1652C76-981C-4518-A5EE-BF7671AC457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B808D1A-9FC4-4811-92F8-39A56DA0DCA3}"/>
              </a:ext>
            </a:extLst>
          </p:cNvPr>
          <p:cNvSpPr>
            <a:spLocks noGrp="1"/>
          </p:cNvSpPr>
          <p:nvPr>
            <p:ph sz="quarter" idx="4"/>
          </p:nvPr>
        </p:nvSpPr>
        <p:spPr>
          <a:xfrm>
            <a:off x="4629150" y="1879600"/>
            <a:ext cx="3887788" cy="27622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0FE830-CDF3-4973-BE30-8B0B42F262D1}"/>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8" name="Fußzeilenplatzhalter 7">
            <a:extLst>
              <a:ext uri="{FF2B5EF4-FFF2-40B4-BE49-F238E27FC236}">
                <a16:creationId xmlns:a16="http://schemas.microsoft.com/office/drawing/2014/main" id="{303D3AA1-675F-4D56-A55C-629CAEC0817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05D05CD-A9E3-4D91-A633-8AB2CF3B9C36}"/>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202587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BA08C-B596-4BE2-A858-4B32DE8D94A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42AEDD9-0E5D-486C-89C7-860790CFA335}"/>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4" name="Fußzeilenplatzhalter 3">
            <a:extLst>
              <a:ext uri="{FF2B5EF4-FFF2-40B4-BE49-F238E27FC236}">
                <a16:creationId xmlns:a16="http://schemas.microsoft.com/office/drawing/2014/main" id="{A2B79A5D-F847-4AF7-B52D-711B436EAFF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E827019-7A54-4000-8CC8-4BC593972B0E}"/>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2763512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5FA8376-8982-45F9-AF95-56645771E3EB}"/>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3" name="Fußzeilenplatzhalter 2">
            <a:extLst>
              <a:ext uri="{FF2B5EF4-FFF2-40B4-BE49-F238E27FC236}">
                <a16:creationId xmlns:a16="http://schemas.microsoft.com/office/drawing/2014/main" id="{B78AE9B3-0316-4310-A213-69444288349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A05073F-124B-4BCF-A82F-2883AE47C36B}"/>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2337840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45D1E2-1445-4880-9482-978287436A71}"/>
              </a:ext>
            </a:extLst>
          </p:cNvPr>
          <p:cNvSpPr>
            <a:spLocks noGrp="1"/>
          </p:cNvSpPr>
          <p:nvPr>
            <p:ph type="title"/>
          </p:nvPr>
        </p:nvSpPr>
        <p:spPr>
          <a:xfrm>
            <a:off x="630238" y="342900"/>
            <a:ext cx="2949575" cy="120015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2A39125-5437-4E73-93F0-D07E8B632CA8}"/>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2891229-3B2D-4FFA-ACB0-81BAC93F11AF}"/>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6EB460-2E85-4519-8198-545E623B576B}"/>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6" name="Fußzeilenplatzhalter 5">
            <a:extLst>
              <a:ext uri="{FF2B5EF4-FFF2-40B4-BE49-F238E27FC236}">
                <a16:creationId xmlns:a16="http://schemas.microsoft.com/office/drawing/2014/main" id="{9A284B59-330A-41E8-9B21-DD71CC6F75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E219B2-9BAA-4317-A887-69ADC0506952}"/>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1028623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978AA-A426-49D2-820B-A332693EC188}"/>
              </a:ext>
            </a:extLst>
          </p:cNvPr>
          <p:cNvSpPr>
            <a:spLocks noGrp="1"/>
          </p:cNvSpPr>
          <p:nvPr>
            <p:ph type="title"/>
          </p:nvPr>
        </p:nvSpPr>
        <p:spPr>
          <a:xfrm>
            <a:off x="630238" y="342900"/>
            <a:ext cx="2949575" cy="120015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1081B8B-B517-4C81-8D6D-22C3446D0857}"/>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C3F2236-65EB-4144-9CF1-8347068BE38C}"/>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39C2EA3-B2B0-44C5-AAEA-F5392DB54B2F}"/>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6" name="Fußzeilenplatzhalter 5">
            <a:extLst>
              <a:ext uri="{FF2B5EF4-FFF2-40B4-BE49-F238E27FC236}">
                <a16:creationId xmlns:a16="http://schemas.microsoft.com/office/drawing/2014/main" id="{0CBF9986-4501-4985-98F4-997F0D22A6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14B208-7E35-4EA1-8833-E0C4E559F8F6}"/>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3025095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A12F2F-E578-48F3-B9C3-E85865AC337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C9E9828-5236-488B-9CA8-A4E75A2A0CE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3CCAAC-C22E-4E7F-90AD-1F1202F49622}"/>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70F593E6-1FE9-4818-A1AA-B84B4B45D3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A3078A-3C9B-458C-B765-56868023716B}"/>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3922950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CC0713C-C235-49A5-80E5-DACA5630F9DD}"/>
              </a:ext>
            </a:extLst>
          </p:cNvPr>
          <p:cNvSpPr>
            <a:spLocks noGrp="1"/>
          </p:cNvSpPr>
          <p:nvPr>
            <p:ph type="title" orient="vert"/>
          </p:nvPr>
        </p:nvSpPr>
        <p:spPr>
          <a:xfrm>
            <a:off x="6543675" y="274638"/>
            <a:ext cx="1971675" cy="4357687"/>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0C089D8-FF2E-4B36-BBC2-425D03E15E24}"/>
              </a:ext>
            </a:extLst>
          </p:cNvPr>
          <p:cNvSpPr>
            <a:spLocks noGrp="1"/>
          </p:cNvSpPr>
          <p:nvPr>
            <p:ph type="body" orient="vert" idx="1"/>
          </p:nvPr>
        </p:nvSpPr>
        <p:spPr>
          <a:xfrm>
            <a:off x="628650" y="274638"/>
            <a:ext cx="5762625" cy="435768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A7EA36-C142-4221-B8AA-EE0B30BF0A92}"/>
              </a:ext>
            </a:extLst>
          </p:cNvPr>
          <p:cNvSpPr>
            <a:spLocks noGrp="1"/>
          </p:cNvSpPr>
          <p:nvPr>
            <p:ph type="dt" sz="half" idx="10"/>
          </p:nvPr>
        </p:nvSpPr>
        <p:spPr/>
        <p:txBody>
          <a:body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7555DE83-A6FC-42C5-8D3D-98A1CC2246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006F84-74DC-4717-8F2E-09D516057BAA}"/>
              </a:ext>
            </a:extLst>
          </p:cNvPr>
          <p:cNvSpPr>
            <a:spLocks noGrp="1"/>
          </p:cNvSpPr>
          <p:nvPr>
            <p:ph type="sldNum" sz="quarter" idx="12"/>
          </p:nvPr>
        </p:nvSpPr>
        <p:spPr/>
        <p:txBody>
          <a:bodyPr/>
          <a:lstStyle/>
          <a:p>
            <a:fld id="{FF832316-793C-4B71-842F-BE897CC5D7F3}" type="slidenum">
              <a:rPr lang="de-DE" smtClean="0"/>
              <a:t>‹#›</a:t>
            </a:fld>
            <a:endParaRPr lang="de-DE"/>
          </a:p>
        </p:txBody>
      </p:sp>
    </p:spTree>
    <p:extLst>
      <p:ext uri="{BB962C8B-B14F-4D97-AF65-F5344CB8AC3E}">
        <p14:creationId xmlns:p14="http://schemas.microsoft.com/office/powerpoint/2010/main" val="185861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4323384" cy="283229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4296388" cy="283229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2022/8/1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2022/8/1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2022/8/1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2022/8/1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2022/8/1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7B2FB7-1877-4A56-BF1B-73AAE1077745}"/>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24BB825-7A7E-415C-9EF0-484C05AEA4E3}"/>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2AB0E4-DFCD-4097-AC1A-EF223D449919}"/>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E201E21-607B-4EB9-A786-A8FCEF818C14}" type="datetimeFigureOut">
              <a:rPr lang="de-DE" smtClean="0"/>
              <a:t>01.08.2022</a:t>
            </a:fld>
            <a:endParaRPr lang="de-DE"/>
          </a:p>
        </p:txBody>
      </p:sp>
      <p:sp>
        <p:nvSpPr>
          <p:cNvPr id="5" name="Fußzeilenplatzhalter 4">
            <a:extLst>
              <a:ext uri="{FF2B5EF4-FFF2-40B4-BE49-F238E27FC236}">
                <a16:creationId xmlns:a16="http://schemas.microsoft.com/office/drawing/2014/main" id="{7E4C62A0-0097-4916-9D6A-64C866FE4D6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E17E0FC-8C61-43C7-AA6D-97BE2D02628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F832316-793C-4B71-842F-BE897CC5D7F3}" type="slidenum">
              <a:rPr lang="de-DE" smtClean="0"/>
              <a:t>‹#›</a:t>
            </a:fld>
            <a:endParaRPr lang="de-DE"/>
          </a:p>
        </p:txBody>
      </p:sp>
    </p:spTree>
    <p:extLst>
      <p:ext uri="{BB962C8B-B14F-4D97-AF65-F5344CB8AC3E}">
        <p14:creationId xmlns:p14="http://schemas.microsoft.com/office/powerpoint/2010/main" val="1384699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niversity of Applied Sciences Emden/Leer Mission Statement ...">
            <a:extLst>
              <a:ext uri="{FF2B5EF4-FFF2-40B4-BE49-F238E27FC236}">
                <a16:creationId xmlns:a16="http://schemas.microsoft.com/office/drawing/2014/main" id="{B15C6A66-BE02-4E6C-A93C-9C6C2DDF3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4073"/>
            <a:ext cx="9144000" cy="3803650"/>
          </a:xfrm>
          <a:prstGeom prst="rect">
            <a:avLst/>
          </a:prstGeom>
          <a:noFill/>
          <a:extLst>
            <a:ext uri="{909E8E84-426E-40DD-AFC4-6F175D3DCCD1}">
              <a14:hiddenFill xmlns:a14="http://schemas.microsoft.com/office/drawing/2010/main">
                <a:solidFill>
                  <a:srgbClr val="FFFFFF"/>
                </a:solidFill>
              </a14:hiddenFill>
            </a:ext>
          </a:extLst>
        </p:spPr>
      </p:pic>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5C5A02B4-8189-447B-AF33-6A3BB73FAC34}"/>
              </a:ext>
            </a:extLst>
          </p:cNvPr>
          <p:cNvSpPr/>
          <p:nvPr/>
        </p:nvSpPr>
        <p:spPr>
          <a:xfrm>
            <a:off x="-34619" y="652369"/>
            <a:ext cx="9213238" cy="381535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80675" y="1959857"/>
            <a:ext cx="5094012" cy="9233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lvl="1" algn="ctr" defTabSz="514350" fontAlgn="base">
              <a:spcBef>
                <a:spcPct val="0"/>
              </a:spcBef>
              <a:spcAft>
                <a:spcPct val="0"/>
              </a:spcAft>
              <a:tabLst>
                <a:tab pos="2149475" algn="l"/>
              </a:tabLst>
            </a:pPr>
            <a:r>
              <a:rPr lang="de-DE" sz="1800" dirty="0"/>
              <a:t>Implementierung einer Webanwendung von Spring Rahmen zum Generieren eines Veranstaltungskalenders</a:t>
            </a:r>
            <a:endParaRPr lang="zh-CN" altLang="en-US" sz="1800" b="1" dirty="0">
              <a:solidFill>
                <a:schemeClr val="accent1"/>
              </a:solidFill>
              <a:latin typeface="+mj-ea"/>
              <a:ea typeface="+mj-ea"/>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068700"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483881" y="328090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Datum</a:t>
            </a: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15/07/2020</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559061" y="3261762"/>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971354" y="3280906"/>
            <a:ext cx="2337172"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Student</a:t>
            </a: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a:t>
            </a:r>
            <a:r>
              <a:rPr lang="en-US" altLang="zh-CN" sz="14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Shaohua</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Tong</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132829" y="3320086"/>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638544" y="3335303"/>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pic>
        <p:nvPicPr>
          <p:cNvPr id="4" name="图片 3" descr="图片包含 游戏机&#10;&#10;描述已自动生成">
            <a:extLst>
              <a:ext uri="{FF2B5EF4-FFF2-40B4-BE49-F238E27FC236}">
                <a16:creationId xmlns:a16="http://schemas.microsoft.com/office/drawing/2014/main" id="{98201798-FB9A-4494-B9CA-1ADD33AE8C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6064" y="669925"/>
            <a:ext cx="2935224" cy="984504"/>
          </a:xfrm>
          <a:prstGeom prst="rect">
            <a:avLst/>
          </a:prstGeom>
        </p:spPr>
      </p:pic>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rPr>
              <a:t>Datenbank Design</a:t>
            </a:r>
            <a:endParaRPr lang="zh-CN" altLang="zh-CN" sz="21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Textfeld 1">
            <a:extLst>
              <a:ext uri="{FF2B5EF4-FFF2-40B4-BE49-F238E27FC236}">
                <a16:creationId xmlns:a16="http://schemas.microsoft.com/office/drawing/2014/main" id="{B8D364A5-5D1A-49CF-AC50-A62524CAA65E}"/>
              </a:ext>
            </a:extLst>
          </p:cNvPr>
          <p:cNvSpPr txBox="1"/>
          <p:nvPr/>
        </p:nvSpPr>
        <p:spPr>
          <a:xfrm>
            <a:off x="3383027" y="3229232"/>
            <a:ext cx="1999715" cy="1477328"/>
          </a:xfrm>
          <a:prstGeom prst="rect">
            <a:avLst/>
          </a:prstGeom>
          <a:noFill/>
        </p:spPr>
        <p:txBody>
          <a:bodyPr wrap="none" rtlCol="0">
            <a:spAutoFit/>
          </a:bodyPr>
          <a:lstStyle/>
          <a:p>
            <a:r>
              <a:rPr lang="de-DE" altLang="zh-CN" sz="1800" b="1" dirty="0"/>
              <a:t>Tabellen</a:t>
            </a:r>
            <a:r>
              <a:rPr lang="zh-CN" altLang="de-DE" sz="1800" b="1" dirty="0"/>
              <a:t>：</a:t>
            </a:r>
            <a:endParaRPr lang="de-DE" altLang="zh-CN" sz="1800" b="1" dirty="0"/>
          </a:p>
          <a:p>
            <a:pPr marL="628650" lvl="1" indent="-285750">
              <a:buFont typeface="Arial" panose="020B0604020202020204" pitchFamily="34" charset="0"/>
              <a:buChar char="•"/>
            </a:pPr>
            <a:r>
              <a:rPr lang="de-DE" altLang="zh-CN" sz="1800" b="1" dirty="0"/>
              <a:t>Eins zu eins</a:t>
            </a:r>
          </a:p>
          <a:p>
            <a:pPr marL="628650" lvl="1" indent="-285750">
              <a:buFont typeface="Arial" panose="020B0604020202020204" pitchFamily="34" charset="0"/>
              <a:buChar char="•"/>
            </a:pPr>
            <a:r>
              <a:rPr lang="de-DE" altLang="zh-CN" sz="1800" b="1" dirty="0"/>
              <a:t>Eins zu viele</a:t>
            </a:r>
          </a:p>
          <a:p>
            <a:pPr marL="628650" lvl="1" indent="-285750">
              <a:buFont typeface="Arial" panose="020B0604020202020204" pitchFamily="34" charset="0"/>
              <a:buChar char="•"/>
            </a:pPr>
            <a:r>
              <a:rPr lang="de-DE" sz="1800" b="1" dirty="0"/>
              <a:t>Viele</a:t>
            </a:r>
            <a:r>
              <a:rPr lang="de-DE" altLang="zh-CN" sz="1800" b="1" dirty="0"/>
              <a:t> zu viele</a:t>
            </a:r>
          </a:p>
          <a:p>
            <a:endParaRPr lang="de-DE" sz="1800" b="1" dirty="0"/>
          </a:p>
        </p:txBody>
      </p:sp>
      <p:sp>
        <p:nvSpPr>
          <p:cNvPr id="4" name="Textfeld 3">
            <a:extLst>
              <a:ext uri="{FF2B5EF4-FFF2-40B4-BE49-F238E27FC236}">
                <a16:creationId xmlns:a16="http://schemas.microsoft.com/office/drawing/2014/main" id="{DAF54183-38C7-4721-85F1-DFFEEB8A9664}"/>
              </a:ext>
            </a:extLst>
          </p:cNvPr>
          <p:cNvSpPr txBox="1"/>
          <p:nvPr/>
        </p:nvSpPr>
        <p:spPr>
          <a:xfrm>
            <a:off x="3514025" y="1116090"/>
            <a:ext cx="1868717" cy="369332"/>
          </a:xfrm>
          <a:prstGeom prst="rect">
            <a:avLst/>
          </a:prstGeom>
          <a:noFill/>
        </p:spPr>
        <p:txBody>
          <a:bodyPr wrap="none" rtlCol="0">
            <a:spAutoFit/>
          </a:bodyPr>
          <a:lstStyle/>
          <a:p>
            <a:r>
              <a:rPr lang="de-DE" sz="1800" b="1" dirty="0"/>
              <a:t>Geschäftsprozesse</a:t>
            </a:r>
          </a:p>
        </p:txBody>
      </p:sp>
      <p:sp>
        <p:nvSpPr>
          <p:cNvPr id="11" name="Pfeil: nach unten 10">
            <a:extLst>
              <a:ext uri="{FF2B5EF4-FFF2-40B4-BE49-F238E27FC236}">
                <a16:creationId xmlns:a16="http://schemas.microsoft.com/office/drawing/2014/main" id="{EF46B38C-D9D8-40D4-9D63-52373848ED01}"/>
              </a:ext>
            </a:extLst>
          </p:cNvPr>
          <p:cNvSpPr/>
          <p:nvPr/>
        </p:nvSpPr>
        <p:spPr>
          <a:xfrm>
            <a:off x="4219783" y="1831476"/>
            <a:ext cx="457200" cy="1169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灯片编号占位符 1">
            <a:extLst>
              <a:ext uri="{FF2B5EF4-FFF2-40B4-BE49-F238E27FC236}">
                <a16:creationId xmlns:a16="http://schemas.microsoft.com/office/drawing/2014/main" id="{C8B94870-B371-4BFA-B6DD-3350DD704446}"/>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10</a:t>
            </a:fld>
            <a:endParaRPr lang="zh-CN" altLang="en-US" dirty="0"/>
          </a:p>
        </p:txBody>
      </p:sp>
    </p:spTree>
    <p:extLst>
      <p:ext uri="{BB962C8B-B14F-4D97-AF65-F5344CB8AC3E}">
        <p14:creationId xmlns:p14="http://schemas.microsoft.com/office/powerpoint/2010/main" val="839383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rPr>
              <a:t>Frontend-Entwicklung</a:t>
            </a:r>
            <a:endParaRPr lang="en-US" altLang="zh-CN" sz="2100" b="1" dirty="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Textfeld 1">
            <a:extLst>
              <a:ext uri="{FF2B5EF4-FFF2-40B4-BE49-F238E27FC236}">
                <a16:creationId xmlns:a16="http://schemas.microsoft.com/office/drawing/2014/main" id="{EFB6086D-E717-4D71-89A5-E5FE1AE3CA70}"/>
              </a:ext>
            </a:extLst>
          </p:cNvPr>
          <p:cNvSpPr txBox="1"/>
          <p:nvPr/>
        </p:nvSpPr>
        <p:spPr>
          <a:xfrm>
            <a:off x="944253" y="1364834"/>
            <a:ext cx="2380780" cy="3139321"/>
          </a:xfrm>
          <a:prstGeom prst="rect">
            <a:avLst/>
          </a:prstGeom>
          <a:noFill/>
        </p:spPr>
        <p:txBody>
          <a:bodyPr wrap="none" rtlCol="0">
            <a:spAutoFit/>
          </a:bodyPr>
          <a:lstStyle/>
          <a:p>
            <a:r>
              <a:rPr lang="de-DE" altLang="zh-CN" sz="1800" b="1" dirty="0"/>
              <a:t>Technologie</a:t>
            </a:r>
            <a:r>
              <a:rPr lang="zh-CN" altLang="de-DE" sz="1800" b="1" dirty="0"/>
              <a:t>：</a:t>
            </a:r>
            <a:endParaRPr lang="de-DE" altLang="zh-CN" sz="1800" b="1" dirty="0"/>
          </a:p>
          <a:p>
            <a:pPr marL="628650" lvl="1" indent="-285750">
              <a:buFont typeface="Arial" panose="020B0604020202020204" pitchFamily="34" charset="0"/>
              <a:buChar char="•"/>
            </a:pPr>
            <a:r>
              <a:rPr lang="de-DE" sz="1800" b="1" dirty="0" err="1"/>
              <a:t>T</a:t>
            </a:r>
            <a:r>
              <a:rPr lang="de-DE" altLang="zh-CN" sz="1800" b="1" dirty="0" err="1"/>
              <a:t>hymeleaf</a:t>
            </a:r>
            <a:endParaRPr lang="de-DE" altLang="zh-CN" sz="1800" b="1" dirty="0"/>
          </a:p>
          <a:p>
            <a:pPr marL="628650" lvl="1" indent="-285750">
              <a:buFont typeface="Arial" panose="020B0604020202020204" pitchFamily="34" charset="0"/>
              <a:buChar char="•"/>
            </a:pPr>
            <a:r>
              <a:rPr lang="de-DE" altLang="zh-CN" sz="1800" b="1" dirty="0" err="1"/>
              <a:t>jQuery</a:t>
            </a:r>
            <a:endParaRPr lang="de-DE" altLang="zh-CN" sz="1800" b="1" dirty="0"/>
          </a:p>
          <a:p>
            <a:pPr marL="628650" lvl="1" indent="-285750">
              <a:buFont typeface="Arial" panose="020B0604020202020204" pitchFamily="34" charset="0"/>
              <a:buChar char="•"/>
            </a:pPr>
            <a:r>
              <a:rPr lang="de-DE" altLang="zh-CN" sz="1800" b="1" dirty="0"/>
              <a:t>Bootstrap</a:t>
            </a:r>
          </a:p>
          <a:p>
            <a:pPr marL="628650" lvl="1" indent="-285750">
              <a:buFont typeface="Arial" panose="020B0604020202020204" pitchFamily="34" charset="0"/>
              <a:buChar char="•"/>
            </a:pPr>
            <a:r>
              <a:rPr lang="de-DE" sz="1800" b="1" dirty="0"/>
              <a:t>A</a:t>
            </a:r>
            <a:r>
              <a:rPr lang="de-DE" altLang="zh-CN" sz="1800" b="1" dirty="0"/>
              <a:t>jax</a:t>
            </a:r>
            <a:endParaRPr lang="de-DE" sz="1800" b="1" dirty="0"/>
          </a:p>
          <a:p>
            <a:pPr marL="628650" lvl="1" indent="-285750">
              <a:buFont typeface="Arial" panose="020B0604020202020204" pitchFamily="34" charset="0"/>
              <a:buChar char="•"/>
            </a:pPr>
            <a:r>
              <a:rPr lang="de-DE" sz="1800" b="1" dirty="0"/>
              <a:t>F</a:t>
            </a:r>
            <a:r>
              <a:rPr lang="de-DE" altLang="zh-CN" sz="1800" b="1" dirty="0"/>
              <a:t>ont-</a:t>
            </a:r>
            <a:r>
              <a:rPr lang="de-DE" altLang="zh-CN" sz="1800" b="1" dirty="0" err="1"/>
              <a:t>awesome</a:t>
            </a:r>
            <a:endParaRPr lang="de-DE" altLang="zh-CN" sz="1800" b="1" dirty="0"/>
          </a:p>
          <a:p>
            <a:pPr marL="628650" lvl="1" indent="-285750">
              <a:buFont typeface="Arial" panose="020B0604020202020204" pitchFamily="34" charset="0"/>
              <a:buChar char="•"/>
            </a:pPr>
            <a:r>
              <a:rPr lang="de-DE" sz="1800" b="1" dirty="0"/>
              <a:t>CSS</a:t>
            </a:r>
          </a:p>
          <a:p>
            <a:pPr marL="628650" lvl="1" indent="-285750">
              <a:buFont typeface="Arial" panose="020B0604020202020204" pitchFamily="34" charset="0"/>
              <a:buChar char="•"/>
            </a:pPr>
            <a:r>
              <a:rPr lang="de-DE" sz="1800" b="1" dirty="0"/>
              <a:t>T</a:t>
            </a:r>
            <a:r>
              <a:rPr lang="de-DE" altLang="zh-CN" sz="1800" b="1" dirty="0"/>
              <a:t>empus Dominus</a:t>
            </a:r>
          </a:p>
          <a:p>
            <a:pPr marL="628650" lvl="1" indent="-285750">
              <a:buFont typeface="Arial" panose="020B0604020202020204" pitchFamily="34" charset="0"/>
              <a:buChar char="•"/>
            </a:pPr>
            <a:r>
              <a:rPr lang="de-DE" sz="1800" b="1" dirty="0"/>
              <a:t>S</a:t>
            </a:r>
            <a:r>
              <a:rPr lang="de-DE" altLang="zh-CN" sz="1800" b="1" dirty="0"/>
              <a:t>weetalert2</a:t>
            </a:r>
          </a:p>
          <a:p>
            <a:pPr marL="628650" lvl="1" indent="-285750">
              <a:buFont typeface="Arial" panose="020B0604020202020204" pitchFamily="34" charset="0"/>
              <a:buChar char="•"/>
            </a:pPr>
            <a:r>
              <a:rPr lang="de-DE" sz="1800" b="1" dirty="0"/>
              <a:t>Google Maps</a:t>
            </a:r>
          </a:p>
          <a:p>
            <a:endParaRPr lang="de-DE" sz="1800" b="1" dirty="0"/>
          </a:p>
        </p:txBody>
      </p:sp>
      <p:sp>
        <p:nvSpPr>
          <p:cNvPr id="4" name="Textfeld 3">
            <a:extLst>
              <a:ext uri="{FF2B5EF4-FFF2-40B4-BE49-F238E27FC236}">
                <a16:creationId xmlns:a16="http://schemas.microsoft.com/office/drawing/2014/main" id="{8E8223CC-7572-4C31-A798-CEDBC63B3A78}"/>
              </a:ext>
            </a:extLst>
          </p:cNvPr>
          <p:cNvSpPr txBox="1"/>
          <p:nvPr/>
        </p:nvSpPr>
        <p:spPr>
          <a:xfrm>
            <a:off x="5343047" y="1364833"/>
            <a:ext cx="2532745" cy="923330"/>
          </a:xfrm>
          <a:prstGeom prst="rect">
            <a:avLst/>
          </a:prstGeom>
          <a:noFill/>
        </p:spPr>
        <p:txBody>
          <a:bodyPr wrap="none" rtlCol="0">
            <a:spAutoFit/>
          </a:bodyPr>
          <a:lstStyle/>
          <a:p>
            <a:r>
              <a:rPr lang="de-DE" altLang="zh-CN" sz="1800" b="1" dirty="0"/>
              <a:t>Idee</a:t>
            </a:r>
            <a:r>
              <a:rPr lang="zh-CN" altLang="de-DE" sz="1800" b="1" dirty="0"/>
              <a:t>：</a:t>
            </a:r>
            <a:endParaRPr lang="de-DE" altLang="zh-CN" sz="1800" b="1" dirty="0"/>
          </a:p>
          <a:p>
            <a:pPr marL="628650" lvl="1" indent="-285750">
              <a:buFont typeface="Arial" panose="020B0604020202020204" pitchFamily="34" charset="0"/>
              <a:buChar char="•"/>
            </a:pPr>
            <a:r>
              <a:rPr lang="de-DE" sz="1800" b="1" dirty="0"/>
              <a:t>R</a:t>
            </a:r>
            <a:r>
              <a:rPr lang="de-DE" altLang="zh-CN" sz="1800" b="1" dirty="0"/>
              <a:t>esponsive Design</a:t>
            </a:r>
          </a:p>
          <a:p>
            <a:endParaRPr lang="de-DE" sz="1800" b="1" dirty="0"/>
          </a:p>
        </p:txBody>
      </p:sp>
      <p:sp>
        <p:nvSpPr>
          <p:cNvPr id="5" name="灯片编号占位符 1">
            <a:extLst>
              <a:ext uri="{FF2B5EF4-FFF2-40B4-BE49-F238E27FC236}">
                <a16:creationId xmlns:a16="http://schemas.microsoft.com/office/drawing/2014/main" id="{68FC4280-5D3A-430D-A36D-551ECCDFCC50}"/>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11</a:t>
            </a:fld>
            <a:endParaRPr lang="zh-CN" altLang="en-US" dirty="0"/>
          </a:p>
        </p:txBody>
      </p:sp>
    </p:spTree>
    <p:extLst>
      <p:ext uri="{BB962C8B-B14F-4D97-AF65-F5344CB8AC3E}">
        <p14:creationId xmlns:p14="http://schemas.microsoft.com/office/powerpoint/2010/main" val="5029628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a:solidFill>
                  <a:prstClr val="black">
                    <a:lumMod val="75000"/>
                    <a:lumOff val="25000"/>
                  </a:prstClr>
                </a:solidFill>
                <a:latin typeface="微软雅黑" panose="020B0503020204020204" pitchFamily="34" charset="-122"/>
                <a:ea typeface="微软雅黑" panose="020B0503020204020204" pitchFamily="34" charset="-122"/>
              </a:rPr>
              <a:t>Backend-Entwicklung</a:t>
            </a:r>
            <a:endParaRPr lang="zh-CN" altLang="zh-CN" sz="21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feld 7">
            <a:extLst>
              <a:ext uri="{FF2B5EF4-FFF2-40B4-BE49-F238E27FC236}">
                <a16:creationId xmlns:a16="http://schemas.microsoft.com/office/drawing/2014/main" id="{9057902E-7C95-45A8-980B-C4540A6ABB04}"/>
              </a:ext>
            </a:extLst>
          </p:cNvPr>
          <p:cNvSpPr txBox="1"/>
          <p:nvPr/>
        </p:nvSpPr>
        <p:spPr>
          <a:xfrm>
            <a:off x="944253" y="1364834"/>
            <a:ext cx="2483950" cy="2308324"/>
          </a:xfrm>
          <a:prstGeom prst="rect">
            <a:avLst/>
          </a:prstGeom>
          <a:noFill/>
        </p:spPr>
        <p:txBody>
          <a:bodyPr wrap="none" rtlCol="0">
            <a:spAutoFit/>
          </a:bodyPr>
          <a:lstStyle/>
          <a:p>
            <a:r>
              <a:rPr lang="de-DE" altLang="zh-CN" sz="1800" b="1" dirty="0"/>
              <a:t>Technologie</a:t>
            </a:r>
            <a:r>
              <a:rPr lang="zh-CN" altLang="de-DE" sz="1800" b="1" dirty="0"/>
              <a:t>：</a:t>
            </a:r>
            <a:endParaRPr lang="de-DE" altLang="zh-CN" sz="1800" b="1" dirty="0"/>
          </a:p>
          <a:p>
            <a:pPr marL="628650" lvl="1" indent="-285750">
              <a:buFont typeface="Arial" panose="020B0604020202020204" pitchFamily="34" charset="0"/>
              <a:buChar char="•"/>
            </a:pPr>
            <a:r>
              <a:rPr lang="de-DE" sz="1800" b="1" dirty="0"/>
              <a:t>Spring date JPA</a:t>
            </a:r>
          </a:p>
          <a:p>
            <a:pPr marL="628650" lvl="1" indent="-285750">
              <a:buFont typeface="Arial" panose="020B0604020202020204" pitchFamily="34" charset="0"/>
              <a:buChar char="•"/>
            </a:pPr>
            <a:r>
              <a:rPr lang="de-DE" sz="1800" b="1" dirty="0"/>
              <a:t>Spring Transaction</a:t>
            </a:r>
          </a:p>
          <a:p>
            <a:pPr marL="628650" lvl="1" indent="-285750">
              <a:buFont typeface="Arial" panose="020B0604020202020204" pitchFamily="34" charset="0"/>
              <a:buChar char="•"/>
            </a:pPr>
            <a:r>
              <a:rPr lang="de-DE" sz="1800" b="1" dirty="0"/>
              <a:t>S</a:t>
            </a:r>
            <a:r>
              <a:rPr lang="de-DE" altLang="zh-CN" sz="1800" b="1" dirty="0"/>
              <a:t>pring Boot</a:t>
            </a:r>
            <a:endParaRPr lang="de-DE" sz="1800" b="1" dirty="0"/>
          </a:p>
          <a:p>
            <a:pPr marL="628650" lvl="1" indent="-285750">
              <a:buFont typeface="Arial" panose="020B0604020202020204" pitchFamily="34" charset="0"/>
              <a:buChar char="•"/>
            </a:pPr>
            <a:r>
              <a:rPr lang="de-DE" sz="1800" b="1" dirty="0" err="1"/>
              <a:t>J</a:t>
            </a:r>
            <a:r>
              <a:rPr lang="de-DE" altLang="zh-CN" sz="1800" b="1" dirty="0" err="1"/>
              <a:t>soup</a:t>
            </a:r>
            <a:endParaRPr lang="de-DE" altLang="zh-CN" sz="1800" b="1" dirty="0"/>
          </a:p>
          <a:p>
            <a:pPr marL="628650" lvl="1" indent="-285750">
              <a:buFont typeface="Arial" panose="020B0604020202020204" pitchFamily="34" charset="0"/>
              <a:buChar char="•"/>
            </a:pPr>
            <a:r>
              <a:rPr lang="de-DE" altLang="zh-CN" sz="1800" b="1" dirty="0"/>
              <a:t>ical4J</a:t>
            </a:r>
          </a:p>
          <a:p>
            <a:pPr marL="628650" lvl="1" indent="-285750">
              <a:buFont typeface="Arial" panose="020B0604020202020204" pitchFamily="34" charset="0"/>
              <a:buChar char="•"/>
            </a:pPr>
            <a:r>
              <a:rPr lang="de-DE" sz="1800" b="1" dirty="0"/>
              <a:t>……</a:t>
            </a:r>
          </a:p>
          <a:p>
            <a:endParaRPr lang="de-DE" sz="1800" b="1" dirty="0"/>
          </a:p>
        </p:txBody>
      </p:sp>
      <p:sp>
        <p:nvSpPr>
          <p:cNvPr id="10" name="Textfeld 9">
            <a:extLst>
              <a:ext uri="{FF2B5EF4-FFF2-40B4-BE49-F238E27FC236}">
                <a16:creationId xmlns:a16="http://schemas.microsoft.com/office/drawing/2014/main" id="{7176B399-B8EE-434F-84B9-AC0D4976AD58}"/>
              </a:ext>
            </a:extLst>
          </p:cNvPr>
          <p:cNvSpPr txBox="1"/>
          <p:nvPr/>
        </p:nvSpPr>
        <p:spPr>
          <a:xfrm>
            <a:off x="5343047" y="1364833"/>
            <a:ext cx="2786597" cy="2308324"/>
          </a:xfrm>
          <a:prstGeom prst="rect">
            <a:avLst/>
          </a:prstGeom>
          <a:noFill/>
        </p:spPr>
        <p:txBody>
          <a:bodyPr wrap="none" rtlCol="0">
            <a:spAutoFit/>
          </a:bodyPr>
          <a:lstStyle/>
          <a:p>
            <a:r>
              <a:rPr lang="de-DE" altLang="zh-CN" sz="1800" b="1" dirty="0"/>
              <a:t>Idee</a:t>
            </a:r>
            <a:r>
              <a:rPr lang="zh-CN" altLang="de-DE" sz="1800" b="1" dirty="0"/>
              <a:t>：</a:t>
            </a:r>
            <a:endParaRPr lang="de-DE" altLang="zh-CN" sz="1800" b="1" dirty="0"/>
          </a:p>
          <a:p>
            <a:pPr marL="628650" lvl="1" indent="-285750">
              <a:buFont typeface="Arial" panose="020B0604020202020204" pitchFamily="34" charset="0"/>
              <a:buChar char="•"/>
            </a:pPr>
            <a:r>
              <a:rPr lang="de-DE" sz="1800" b="1" dirty="0"/>
              <a:t>S</a:t>
            </a:r>
            <a:r>
              <a:rPr lang="de-DE" altLang="zh-CN" sz="1800" b="1" dirty="0"/>
              <a:t>pring MVC</a:t>
            </a:r>
          </a:p>
          <a:p>
            <a:pPr marL="971550" lvl="2" indent="-285750">
              <a:buFont typeface="Arial" panose="020B0604020202020204" pitchFamily="34" charset="0"/>
              <a:buChar char="•"/>
            </a:pPr>
            <a:r>
              <a:rPr lang="de-DE" altLang="zh-CN" sz="1800" b="1" dirty="0"/>
              <a:t>Controller Layer</a:t>
            </a:r>
          </a:p>
          <a:p>
            <a:pPr marL="971550" lvl="2" indent="-285750">
              <a:buFont typeface="Arial" panose="020B0604020202020204" pitchFamily="34" charset="0"/>
              <a:buChar char="•"/>
            </a:pPr>
            <a:r>
              <a:rPr lang="de-DE" altLang="zh-CN" sz="1800" b="1" dirty="0"/>
              <a:t>Service Layer</a:t>
            </a:r>
          </a:p>
          <a:p>
            <a:pPr marL="971550" lvl="2" indent="-285750">
              <a:buFont typeface="Arial" panose="020B0604020202020204" pitchFamily="34" charset="0"/>
              <a:buChar char="•"/>
            </a:pPr>
            <a:r>
              <a:rPr lang="de-DE" altLang="zh-CN" sz="1800" b="1" dirty="0"/>
              <a:t>DAO Layer</a:t>
            </a:r>
          </a:p>
          <a:p>
            <a:pPr marL="628650" lvl="1" indent="-285750">
              <a:buFont typeface="Arial" panose="020B0604020202020204" pitchFamily="34" charset="0"/>
              <a:buChar char="•"/>
            </a:pPr>
            <a:r>
              <a:rPr lang="de-DE" altLang="zh-CN" sz="1800" b="1" dirty="0"/>
              <a:t>MySQL Datenbank</a:t>
            </a:r>
          </a:p>
          <a:p>
            <a:pPr marL="628650" lvl="1" indent="-285750">
              <a:buFont typeface="Arial" panose="020B0604020202020204" pitchFamily="34" charset="0"/>
              <a:buChar char="•"/>
            </a:pPr>
            <a:r>
              <a:rPr lang="de-DE" altLang="zh-CN" sz="1800" b="1" dirty="0"/>
              <a:t>Hash-Verschlüsselung</a:t>
            </a:r>
          </a:p>
          <a:p>
            <a:pPr marL="628650" lvl="1" indent="-285750">
              <a:buFont typeface="Arial" panose="020B0604020202020204" pitchFamily="34" charset="0"/>
              <a:buChar char="•"/>
            </a:pPr>
            <a:r>
              <a:rPr lang="de-DE" altLang="zh-CN" sz="1800" b="1" dirty="0" err="1"/>
              <a:t>RESTful</a:t>
            </a:r>
            <a:r>
              <a:rPr lang="de-DE" altLang="zh-CN" sz="1800" b="1" dirty="0"/>
              <a:t> Style</a:t>
            </a:r>
          </a:p>
        </p:txBody>
      </p:sp>
      <p:sp>
        <p:nvSpPr>
          <p:cNvPr id="5" name="灯片编号占位符 1">
            <a:extLst>
              <a:ext uri="{FF2B5EF4-FFF2-40B4-BE49-F238E27FC236}">
                <a16:creationId xmlns:a16="http://schemas.microsoft.com/office/drawing/2014/main" id="{25919D41-7882-4221-882B-53767FAF4652}"/>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12</a:t>
            </a:fld>
            <a:endParaRPr lang="zh-CN" altLang="en-US" dirty="0"/>
          </a:p>
        </p:txBody>
      </p:sp>
    </p:spTree>
    <p:extLst>
      <p:ext uri="{BB962C8B-B14F-4D97-AF65-F5344CB8AC3E}">
        <p14:creationId xmlns:p14="http://schemas.microsoft.com/office/powerpoint/2010/main" val="17804862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rPr>
              <a:t>Testen</a:t>
            </a:r>
            <a:endParaRPr lang="zh-CN" altLang="zh-CN" sz="21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Textfeld 1">
            <a:extLst>
              <a:ext uri="{FF2B5EF4-FFF2-40B4-BE49-F238E27FC236}">
                <a16:creationId xmlns:a16="http://schemas.microsoft.com/office/drawing/2014/main" id="{0AC60256-E9F9-455A-AA6E-C871C3B6BC1B}"/>
              </a:ext>
            </a:extLst>
          </p:cNvPr>
          <p:cNvSpPr txBox="1"/>
          <p:nvPr/>
        </p:nvSpPr>
        <p:spPr>
          <a:xfrm>
            <a:off x="2244476" y="1390853"/>
            <a:ext cx="4190443" cy="2585323"/>
          </a:xfrm>
          <a:prstGeom prst="rect">
            <a:avLst/>
          </a:prstGeom>
          <a:noFill/>
        </p:spPr>
        <p:txBody>
          <a:bodyPr wrap="none" rtlCol="0">
            <a:spAutoFit/>
          </a:bodyPr>
          <a:lstStyle/>
          <a:p>
            <a:endParaRPr lang="de-DE" altLang="zh-CN" sz="1800" b="1" dirty="0"/>
          </a:p>
          <a:p>
            <a:pPr marL="628650" lvl="1" indent="-285750">
              <a:buFont typeface="Arial" panose="020B0604020202020204" pitchFamily="34" charset="0"/>
              <a:buChar char="•"/>
            </a:pPr>
            <a:r>
              <a:rPr lang="de-DE" sz="1800" b="1" dirty="0"/>
              <a:t>Spring Boot Test</a:t>
            </a:r>
          </a:p>
          <a:p>
            <a:pPr lvl="1"/>
            <a:endParaRPr lang="de-DE" sz="1800" b="1" dirty="0"/>
          </a:p>
          <a:p>
            <a:pPr marL="628650" lvl="1" indent="-285750">
              <a:buFont typeface="Arial" panose="020B0604020202020204" pitchFamily="34" charset="0"/>
              <a:buChar char="•"/>
            </a:pPr>
            <a:r>
              <a:rPr lang="de-DE" sz="1800" b="1" dirty="0" err="1"/>
              <a:t>Talend</a:t>
            </a:r>
            <a:r>
              <a:rPr lang="de-DE" sz="1800" b="1" dirty="0"/>
              <a:t> API Test von Google Extension</a:t>
            </a:r>
          </a:p>
          <a:p>
            <a:pPr marL="628650" lvl="1" indent="-285750">
              <a:buFont typeface="Arial" panose="020B0604020202020204" pitchFamily="34" charset="0"/>
              <a:buChar char="•"/>
            </a:pPr>
            <a:endParaRPr lang="de-DE" sz="1800" b="1" dirty="0"/>
          </a:p>
          <a:p>
            <a:pPr marL="628650" lvl="1" indent="-285750">
              <a:buFont typeface="Arial" panose="020B0604020202020204" pitchFamily="34" charset="0"/>
              <a:buChar char="•"/>
            </a:pPr>
            <a:r>
              <a:rPr lang="de-DE" sz="1800" b="1" dirty="0"/>
              <a:t>Docker </a:t>
            </a:r>
          </a:p>
          <a:p>
            <a:pPr marL="628650" lvl="1" indent="-285750">
              <a:buFont typeface="Arial" panose="020B0604020202020204" pitchFamily="34" charset="0"/>
              <a:buChar char="•"/>
            </a:pPr>
            <a:endParaRPr lang="de-DE" sz="1800" b="1" dirty="0"/>
          </a:p>
          <a:p>
            <a:pPr marL="628650" lvl="1" indent="-285750">
              <a:buFont typeface="Arial" panose="020B0604020202020204" pitchFamily="34" charset="0"/>
              <a:buChar char="•"/>
            </a:pPr>
            <a:endParaRPr lang="de-DE" sz="1800" b="1" dirty="0"/>
          </a:p>
          <a:p>
            <a:endParaRPr lang="de-DE" sz="1800" b="1" dirty="0"/>
          </a:p>
        </p:txBody>
      </p:sp>
      <p:sp>
        <p:nvSpPr>
          <p:cNvPr id="4" name="灯片编号占位符 1">
            <a:extLst>
              <a:ext uri="{FF2B5EF4-FFF2-40B4-BE49-F238E27FC236}">
                <a16:creationId xmlns:a16="http://schemas.microsoft.com/office/drawing/2014/main" id="{7CFB2742-A35A-4971-8B36-86F864260537}"/>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13</a:t>
            </a:fld>
            <a:endParaRPr lang="zh-CN" altLang="en-US" dirty="0"/>
          </a:p>
        </p:txBody>
      </p:sp>
    </p:spTree>
    <p:extLst>
      <p:ext uri="{BB962C8B-B14F-4D97-AF65-F5344CB8AC3E}">
        <p14:creationId xmlns:p14="http://schemas.microsoft.com/office/powerpoint/2010/main" val="5258920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rPr>
              <a:t>Testen</a:t>
            </a:r>
            <a:endParaRPr lang="zh-CN" altLang="zh-CN" sz="21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C73E8F4-0E58-4B33-A97A-9D3767C1818A}"/>
              </a:ext>
            </a:extLst>
          </p:cNvPr>
          <p:cNvPicPr>
            <a:picLocks noChangeAspect="1"/>
          </p:cNvPicPr>
          <p:nvPr/>
        </p:nvPicPr>
        <p:blipFill>
          <a:blip r:embed="rId3"/>
          <a:stretch>
            <a:fillRect/>
          </a:stretch>
        </p:blipFill>
        <p:spPr>
          <a:xfrm>
            <a:off x="802432" y="944821"/>
            <a:ext cx="7539135" cy="3667475"/>
          </a:xfrm>
          <a:prstGeom prst="rect">
            <a:avLst/>
          </a:prstGeom>
        </p:spPr>
      </p:pic>
      <p:sp>
        <p:nvSpPr>
          <p:cNvPr id="4" name="灯片编号占位符 1">
            <a:extLst>
              <a:ext uri="{FF2B5EF4-FFF2-40B4-BE49-F238E27FC236}">
                <a16:creationId xmlns:a16="http://schemas.microsoft.com/office/drawing/2014/main" id="{8315BC31-D4E4-4FE7-9CB5-2015438F8514}"/>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14</a:t>
            </a:fld>
            <a:endParaRPr lang="zh-CN" altLang="en-US" dirty="0"/>
          </a:p>
        </p:txBody>
      </p:sp>
    </p:spTree>
    <p:extLst>
      <p:ext uri="{BB962C8B-B14F-4D97-AF65-F5344CB8AC3E}">
        <p14:creationId xmlns:p14="http://schemas.microsoft.com/office/powerpoint/2010/main" val="4421223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402176" y="1888069"/>
            <a:ext cx="44206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de-DE" altLang="zh-CN" sz="3600" b="1" dirty="0">
                <a:solidFill>
                  <a:schemeClr val="tx1">
                    <a:lumMod val="95000"/>
                    <a:lumOff val="5000"/>
                  </a:schemeClr>
                </a:solidFill>
                <a:latin typeface="+mj-ea"/>
              </a:rPr>
              <a:t>Webseitenanzeige</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3">
            <a:extLst>
              <a:ext uri="{FF2B5EF4-FFF2-40B4-BE49-F238E27FC236}">
                <a16:creationId xmlns:a16="http://schemas.microsoft.com/office/drawing/2014/main" id="{33290535-F175-4D36-A363-A4256EFC8544}"/>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711810" y="1888069"/>
            <a:ext cx="77203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de-DE" altLang="zh-CN" sz="3600" b="1" dirty="0">
                <a:solidFill>
                  <a:schemeClr val="tx1">
                    <a:lumMod val="95000"/>
                    <a:lumOff val="5000"/>
                  </a:schemeClr>
                </a:solidFill>
                <a:latin typeface="+mj-ea"/>
              </a:rPr>
              <a:t>Zusammenfassung und Ausblick</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774873" y="1899949"/>
            <a:ext cx="35942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2800" b="1" dirty="0">
                <a:solidFill>
                  <a:schemeClr val="tx1">
                    <a:lumMod val="95000"/>
                    <a:lumOff val="5000"/>
                  </a:schemeClr>
                </a:solidFill>
                <a:latin typeface="+mj-ea"/>
              </a:rPr>
              <a:t>Zusammenfassung</a:t>
            </a:r>
            <a:endParaRPr lang="zh-CN" altLang="en-US" sz="2800" b="1" dirty="0">
              <a:solidFill>
                <a:schemeClr val="tx1">
                  <a:lumMod val="85000"/>
                  <a:lumOff val="15000"/>
                </a:schemeClr>
              </a:solidFill>
              <a:latin typeface="+mj-ea"/>
              <a:ea typeface="+mj-ea"/>
            </a:endParaRPr>
          </a:p>
        </p:txBody>
      </p: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309637"/>
          </a:xfrm>
          <a:prstGeom prst="rect">
            <a:avLst/>
          </a:prstGeom>
          <a:noFill/>
        </p:spPr>
        <p:txBody>
          <a:bodyPr wrap="square" lIns="27000" rIns="27000" rtlCol="0">
            <a:spAutoFit/>
          </a:bodyPr>
          <a:lstStyle/>
          <a:p>
            <a:pPr algn="r" defTabSz="914400">
              <a:lnSpc>
                <a:spcPct val="150000"/>
              </a:lnSpc>
              <a:defRPr/>
            </a:pPr>
            <a:endParaRPr lang="en-US" altLang="zh-CN" sz="1050" kern="0" dirty="0">
              <a:solidFill>
                <a:schemeClr val="tx1">
                  <a:lumMod val="95000"/>
                  <a:lumOff val="5000"/>
                </a:schemeClr>
              </a:solidFill>
            </a:endParaRPr>
          </a:p>
        </p:txBody>
      </p:sp>
      <p:sp>
        <p:nvSpPr>
          <p:cNvPr id="17" name="灯片编号占位符 1">
            <a:extLst>
              <a:ext uri="{FF2B5EF4-FFF2-40B4-BE49-F238E27FC236}">
                <a16:creationId xmlns:a16="http://schemas.microsoft.com/office/drawing/2014/main" id="{143A7D60-76A8-4AD1-84B4-C63430CA88C1}"/>
              </a:ext>
            </a:extLst>
          </p:cNvPr>
          <p:cNvSpPr txBox="1">
            <a:spLocks/>
          </p:cNvSpPr>
          <p:nvPr/>
        </p:nvSpPr>
        <p:spPr>
          <a:xfrm>
            <a:off x="6855639" y="4748135"/>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17</a:t>
            </a:fld>
            <a:endParaRPr lang="zh-CN" altLang="en-US" dirty="0"/>
          </a:p>
        </p:txBody>
      </p:sp>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825986" y="992220"/>
            <a:ext cx="4069336" cy="270523"/>
          </a:xfrm>
          <a:prstGeom prst="rect">
            <a:avLst/>
          </a:prstGeom>
          <a:noFill/>
        </p:spPr>
        <p:txBody>
          <a:bodyPr wrap="square" lIns="68580" tIns="34290" rIns="68580" bIns="34290" rtlCol="0">
            <a:spAutoFit/>
          </a:bodyPr>
          <a:lstStyle/>
          <a:p>
            <a:pPr defTabSz="964372">
              <a:lnSpc>
                <a:spcPct val="120000"/>
              </a:lnSpc>
              <a:spcBef>
                <a:spcPct val="20000"/>
              </a:spcBef>
              <a:defRPr/>
            </a:pPr>
            <a:r>
              <a:rPr lang="de-DE" altLang="zh-CN"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Die Anwendung von Technologie ist nicht tief genug.</a:t>
            </a:r>
            <a:endParaRPr lang="zh-CN" altLang="en-US"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文本框 36"/>
          <p:cNvSpPr txBox="1"/>
          <p:nvPr/>
        </p:nvSpPr>
        <p:spPr>
          <a:xfrm>
            <a:off x="1999398" y="2611992"/>
            <a:ext cx="3803000" cy="270523"/>
          </a:xfrm>
          <a:prstGeom prst="rect">
            <a:avLst/>
          </a:prstGeom>
          <a:noFill/>
        </p:spPr>
        <p:txBody>
          <a:bodyPr wrap="square" lIns="68580" tIns="34290" rIns="68580" bIns="34290" rtlCol="0">
            <a:spAutoFit/>
          </a:bodyPr>
          <a:lstStyle/>
          <a:p>
            <a:pPr defTabSz="964372">
              <a:lnSpc>
                <a:spcPct val="120000"/>
              </a:lnSpc>
              <a:spcBef>
                <a:spcPct val="20000"/>
              </a:spcBef>
              <a:defRPr/>
            </a:pPr>
            <a:r>
              <a:rPr lang="de-DE" altLang="zh-CN"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Schwäche in der Literaturzusammenfassung</a:t>
            </a:r>
            <a:endParaRPr lang="zh-CN" altLang="en-US"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文本框 41"/>
          <p:cNvSpPr txBox="1"/>
          <p:nvPr/>
        </p:nvSpPr>
        <p:spPr>
          <a:xfrm>
            <a:off x="3647640" y="3864592"/>
            <a:ext cx="3803000" cy="713722"/>
          </a:xfrm>
          <a:prstGeom prst="rect">
            <a:avLst/>
          </a:prstGeom>
          <a:noFill/>
        </p:spPr>
        <p:txBody>
          <a:bodyPr wrap="square" lIns="68580" tIns="34290" rIns="68580" bIns="34290" rtlCol="0">
            <a:spAutoFit/>
          </a:bodyPr>
          <a:lstStyle/>
          <a:p>
            <a:pPr defTabSz="964372">
              <a:lnSpc>
                <a:spcPct val="120000"/>
              </a:lnSpc>
              <a:spcBef>
                <a:spcPct val="20000"/>
              </a:spcBef>
              <a:defRPr/>
            </a:pPr>
            <a:r>
              <a:rPr lang="de-DE" altLang="zh-CN"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Aufgrund der mangelnden Programmierfähigkeit können viele Ideen nicht durch Code verwirklicht werden.</a:t>
            </a:r>
            <a:r>
              <a:rPr lang="de-DE" sz="1200" b="1" dirty="0">
                <a:solidFill>
                  <a:prstClr val="black">
                    <a:lumMod val="85000"/>
                    <a:lumOff val="15000"/>
                  </a:prstClr>
                </a:solidFill>
                <a:latin typeface="Arial" panose="020B0604020202020204" pitchFamily="34" charset="0"/>
                <a:ea typeface="微软雅黑" panose="020B0503020204020204" pitchFamily="34" charset="-122"/>
                <a:cs typeface="+mn-ea"/>
              </a:rPr>
              <a:t> Das schränkt mein Denken ein.</a:t>
            </a:r>
            <a:endParaRPr lang="zh-CN" altLang="en-US" sz="1200" b="1"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Selbst Reflexion</a:t>
            </a:r>
            <a:endPar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灯片编号占位符 1">
            <a:extLst>
              <a:ext uri="{FF2B5EF4-FFF2-40B4-BE49-F238E27FC236}">
                <a16:creationId xmlns:a16="http://schemas.microsoft.com/office/drawing/2014/main" id="{B077C1DE-0457-40B5-B381-7F61B85D65D8}"/>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z="1600" smtClean="0"/>
              <a:pPr/>
              <a:t>18</a:t>
            </a:fld>
            <a:endParaRPr lang="zh-CN" altLang="en-US" sz="1600" dirty="0"/>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825985" y="992221"/>
            <a:ext cx="4713149" cy="684803"/>
          </a:xfrm>
          <a:prstGeom prst="rect">
            <a:avLst/>
          </a:prstGeom>
          <a:noFill/>
        </p:spPr>
        <p:txBody>
          <a:bodyPr wrap="square" lIns="68580" tIns="34290" rIns="68580" bIns="34290" rtlCol="0">
            <a:spAutoFit/>
          </a:bodyPr>
          <a:lstStyle/>
          <a:p>
            <a:pPr lvl="1"/>
            <a:r>
              <a:rPr lang="de-DE" sz="2000" b="1" dirty="0"/>
              <a:t>Dynamische Anzeige von V</a:t>
            </a:r>
            <a:r>
              <a:rPr lang="de-DE" altLang="zh-CN" sz="2000" b="1" dirty="0"/>
              <a:t>eranstaltungen</a:t>
            </a:r>
            <a:r>
              <a:rPr lang="de-DE" sz="2000" b="1" dirty="0"/>
              <a:t> </a:t>
            </a:r>
          </a:p>
          <a:p>
            <a:pPr lvl="1" indent="-285750">
              <a:buFont typeface="Arial" panose="020B0604020202020204" pitchFamily="34" charset="0"/>
              <a:buChar char="•"/>
            </a:pPr>
            <a:endParaRPr lang="de-DE" sz="2000" b="1" dirty="0"/>
          </a:p>
        </p:txBody>
      </p:sp>
      <p:sp>
        <p:nvSpPr>
          <p:cNvPr id="37" name="文本框 36"/>
          <p:cNvSpPr txBox="1"/>
          <p:nvPr/>
        </p:nvSpPr>
        <p:spPr>
          <a:xfrm>
            <a:off x="2098366" y="2393782"/>
            <a:ext cx="3803000" cy="377026"/>
          </a:xfrm>
          <a:prstGeom prst="rect">
            <a:avLst/>
          </a:prstGeom>
          <a:noFill/>
        </p:spPr>
        <p:txBody>
          <a:bodyPr wrap="square" lIns="68580" tIns="34290" rIns="68580" bIns="34290" rtlCol="0">
            <a:spAutoFit/>
          </a:bodyPr>
          <a:lstStyle/>
          <a:p>
            <a:pPr marL="57150" lvl="1"/>
            <a:r>
              <a:rPr lang="de-DE" sz="2000" b="1" dirty="0"/>
              <a:t>M</a:t>
            </a:r>
            <a:r>
              <a:rPr lang="de-DE" altLang="zh-CN" sz="2000" b="1" dirty="0"/>
              <a:t>ehr Veranstaltungsort</a:t>
            </a:r>
          </a:p>
        </p:txBody>
      </p:sp>
      <p:sp>
        <p:nvSpPr>
          <p:cNvPr id="42" name="文本框 41"/>
          <p:cNvSpPr txBox="1"/>
          <p:nvPr/>
        </p:nvSpPr>
        <p:spPr>
          <a:xfrm>
            <a:off x="3647640" y="3864592"/>
            <a:ext cx="3803000" cy="377026"/>
          </a:xfrm>
          <a:prstGeom prst="rect">
            <a:avLst/>
          </a:prstGeom>
          <a:noFill/>
        </p:spPr>
        <p:txBody>
          <a:bodyPr wrap="square" lIns="68580" tIns="34290" rIns="68580" bIns="34290" rtlCol="0">
            <a:spAutoFit/>
          </a:bodyPr>
          <a:lstStyle/>
          <a:p>
            <a:pPr lvl="1"/>
            <a:r>
              <a:rPr lang="de-DE" sz="2000" b="1" dirty="0"/>
              <a:t>Hohe Parallelität </a:t>
            </a:r>
            <a:r>
              <a:rPr lang="zh-CN" altLang="de-DE" sz="2000" b="1" dirty="0"/>
              <a:t>（</a:t>
            </a:r>
            <a:r>
              <a:rPr lang="de-DE" altLang="zh-CN" sz="2000" b="1" dirty="0" err="1"/>
              <a:t>Redis</a:t>
            </a:r>
            <a:r>
              <a:rPr lang="zh-CN" altLang="de-DE" sz="2000" b="1" dirty="0"/>
              <a:t>）</a:t>
            </a:r>
            <a:endParaRPr lang="de-DE" sz="2000" b="1" dirty="0"/>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Ausblick</a:t>
            </a:r>
            <a:endPar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灯片编号占位符 1">
            <a:extLst>
              <a:ext uri="{FF2B5EF4-FFF2-40B4-BE49-F238E27FC236}">
                <a16:creationId xmlns:a16="http://schemas.microsoft.com/office/drawing/2014/main" id="{B077C1DE-0457-40B5-B381-7F61B85D65D8}"/>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z="1600" smtClean="0"/>
              <a:pPr/>
              <a:t>19</a:t>
            </a:fld>
            <a:endParaRPr lang="zh-CN" altLang="en-US" sz="1600" dirty="0"/>
          </a:p>
        </p:txBody>
      </p:sp>
    </p:spTree>
    <p:extLst>
      <p:ext uri="{BB962C8B-B14F-4D97-AF65-F5344CB8AC3E}">
        <p14:creationId xmlns:p14="http://schemas.microsoft.com/office/powerpoint/2010/main" val="298319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niversity of Applied Sciences Emden/Leer Mission Statement ...">
            <a:extLst>
              <a:ext uri="{FF2B5EF4-FFF2-40B4-BE49-F238E27FC236}">
                <a16:creationId xmlns:a16="http://schemas.microsoft.com/office/drawing/2014/main" id="{EE78B2D8-93F2-4AEB-AE4D-3A02B1FC7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7988"/>
            <a:ext cx="9144000" cy="38036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66B875D-1C3E-4729-AECF-F29C12A1DFB8}"/>
              </a:ext>
            </a:extLst>
          </p:cNvPr>
          <p:cNvSpPr/>
          <p:nvPr/>
        </p:nvSpPr>
        <p:spPr>
          <a:xfrm>
            <a:off x="-40978" y="936284"/>
            <a:ext cx="9213238" cy="381535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直角三角形 18">
            <a:extLst>
              <a:ext uri="{FF2B5EF4-FFF2-40B4-BE49-F238E27FC236}">
                <a16:creationId xmlns:a16="http://schemas.microsoft.com/office/drawing/2014/main"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EFC293B5-9CF3-4B65-9805-5C8B3E140D48}"/>
              </a:ext>
            </a:extLst>
          </p:cNvPr>
          <p:cNvSpPr/>
          <p:nvPr/>
        </p:nvSpPr>
        <p:spPr>
          <a:xfrm>
            <a:off x="1264633" y="1911809"/>
            <a:ext cx="2238113" cy="261610"/>
          </a:xfrm>
          <a:prstGeom prst="rect">
            <a:avLst/>
          </a:prstGeom>
        </p:spPr>
        <p:txBody>
          <a:bodyPr wrap="none">
            <a:spAutoFit/>
          </a:bodyPr>
          <a:lstStyle/>
          <a:p>
            <a:pPr lvl="0" algn="ctr" fontAlgn="base">
              <a:spcBef>
                <a:spcPct val="0"/>
              </a:spcBef>
              <a:spcAft>
                <a:spcPct val="0"/>
              </a:spcAft>
              <a:defRPr/>
            </a:pPr>
            <a:r>
              <a:rPr lang="de-DE" altLang="zh-CN" sz="1100" b="1" dirty="0">
                <a:solidFill>
                  <a:schemeClr val="tx1">
                    <a:lumMod val="95000"/>
                    <a:lumOff val="5000"/>
                  </a:schemeClr>
                </a:solidFill>
                <a:latin typeface="+mj-ea"/>
                <a:ea typeface="+mj-ea"/>
              </a:rPr>
              <a:t>Hintergrund und Bedeutung </a:t>
            </a:r>
          </a:p>
        </p:txBody>
      </p:sp>
      <p:sp>
        <p:nvSpPr>
          <p:cNvPr id="83" name="椭圆 82">
            <a:extLst>
              <a:ext uri="{FF2B5EF4-FFF2-40B4-BE49-F238E27FC236}">
                <a16:creationId xmlns:a16="http://schemas.microsoft.com/office/drawing/2014/main" id="{FE3D8DD1-D8C4-49CE-B47B-7E70603875D2}"/>
              </a:ext>
            </a:extLst>
          </p:cNvPr>
          <p:cNvSpPr/>
          <p:nvPr/>
        </p:nvSpPr>
        <p:spPr>
          <a:xfrm>
            <a:off x="906704" y="183995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7" name="椭圆 86">
            <a:extLst>
              <a:ext uri="{FF2B5EF4-FFF2-40B4-BE49-F238E27FC236}">
                <a16:creationId xmlns:a16="http://schemas.microsoft.com/office/drawing/2014/main" id="{13871200-F8FB-453F-A6A4-2CBEA7EF277D}"/>
              </a:ext>
            </a:extLst>
          </p:cNvPr>
          <p:cNvSpPr/>
          <p:nvPr/>
        </p:nvSpPr>
        <p:spPr>
          <a:xfrm>
            <a:off x="4674552" y="183616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2</a:t>
            </a:r>
            <a:endParaRPr lang="zh-CN" altLang="en-US" dirty="0"/>
          </a:p>
        </p:txBody>
      </p:sp>
      <p:sp>
        <p:nvSpPr>
          <p:cNvPr id="90" name="矩形 89">
            <a:extLst>
              <a:ext uri="{FF2B5EF4-FFF2-40B4-BE49-F238E27FC236}">
                <a16:creationId xmlns:a16="http://schemas.microsoft.com/office/drawing/2014/main" id="{AE334C08-E6A3-46BE-9004-FFFCF9DB9689}"/>
              </a:ext>
            </a:extLst>
          </p:cNvPr>
          <p:cNvSpPr/>
          <p:nvPr/>
        </p:nvSpPr>
        <p:spPr>
          <a:xfrm>
            <a:off x="1264633" y="3215896"/>
            <a:ext cx="1479892" cy="261610"/>
          </a:xfrm>
          <a:prstGeom prst="rect">
            <a:avLst/>
          </a:prstGeom>
        </p:spPr>
        <p:txBody>
          <a:bodyPr wrap="none">
            <a:spAutoFit/>
          </a:bodyPr>
          <a:lstStyle/>
          <a:p>
            <a:pPr lvl="0" fontAlgn="base">
              <a:spcBef>
                <a:spcPct val="0"/>
              </a:spcBef>
              <a:spcAft>
                <a:spcPct val="0"/>
              </a:spcAft>
              <a:defRPr/>
            </a:pPr>
            <a:r>
              <a:rPr lang="de-DE" altLang="zh-CN" sz="1100" b="1" dirty="0">
                <a:solidFill>
                  <a:schemeClr val="tx1">
                    <a:lumMod val="95000"/>
                    <a:lumOff val="5000"/>
                  </a:schemeClr>
                </a:solidFill>
                <a:latin typeface="+mj-ea"/>
                <a:ea typeface="+mj-ea"/>
              </a:rPr>
              <a:t>Webseitenanzeige</a:t>
            </a:r>
          </a:p>
        </p:txBody>
      </p:sp>
      <p:sp>
        <p:nvSpPr>
          <p:cNvPr id="91" name="椭圆 90">
            <a:extLst>
              <a:ext uri="{FF2B5EF4-FFF2-40B4-BE49-F238E27FC236}">
                <a16:creationId xmlns:a16="http://schemas.microsoft.com/office/drawing/2014/main" id="{7430155F-A8F4-41BE-A29D-FE3394CA894E}"/>
              </a:ext>
            </a:extLst>
          </p:cNvPr>
          <p:cNvSpPr/>
          <p:nvPr/>
        </p:nvSpPr>
        <p:spPr>
          <a:xfrm>
            <a:off x="884764" y="315676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3</a:t>
            </a:r>
            <a:endParaRPr lang="zh-CN" altLang="en-US" dirty="0"/>
          </a:p>
        </p:txBody>
      </p:sp>
      <p:sp>
        <p:nvSpPr>
          <p:cNvPr id="95" name="椭圆 94">
            <a:extLst>
              <a:ext uri="{FF2B5EF4-FFF2-40B4-BE49-F238E27FC236}">
                <a16:creationId xmlns:a16="http://schemas.microsoft.com/office/drawing/2014/main" id="{9DD90895-C501-4657-BA08-133F6D252F6B}"/>
              </a:ext>
            </a:extLst>
          </p:cNvPr>
          <p:cNvSpPr/>
          <p:nvPr/>
        </p:nvSpPr>
        <p:spPr>
          <a:xfrm>
            <a:off x="4674551" y="3230336"/>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F1E62D9-AF5D-4FDB-A844-18FECB16A200}"/>
              </a:ext>
            </a:extLst>
          </p:cNvPr>
          <p:cNvSpPr txBox="1">
            <a:spLocks noChangeArrowheads="1"/>
          </p:cNvSpPr>
          <p:nvPr/>
        </p:nvSpPr>
        <p:spPr bwMode="auto">
          <a:xfrm>
            <a:off x="3621510" y="886965"/>
            <a:ext cx="1900977"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3600" dirty="0">
                <a:solidFill>
                  <a:schemeClr val="accent1"/>
                </a:solidFill>
                <a:latin typeface="+mj-ea"/>
                <a:ea typeface="+mj-ea"/>
                <a:sym typeface="Calibri" panose="020F0502020204030204" pitchFamily="34" charset="0"/>
              </a:rPr>
              <a:t>INHALT</a:t>
            </a:r>
          </a:p>
        </p:txBody>
      </p:sp>
      <p:cxnSp>
        <p:nvCxnSpPr>
          <p:cNvPr id="157" name="直接连接符 156">
            <a:extLst>
              <a:ext uri="{FF2B5EF4-FFF2-40B4-BE49-F238E27FC236}">
                <a16:creationId xmlns:a16="http://schemas.microsoft.com/office/drawing/2014/main"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81">
            <a:extLst>
              <a:ext uri="{FF2B5EF4-FFF2-40B4-BE49-F238E27FC236}">
                <a16:creationId xmlns:a16="http://schemas.microsoft.com/office/drawing/2014/main" id="{6FA7E261-432C-4CBF-8030-624B642E1972}"/>
              </a:ext>
            </a:extLst>
          </p:cNvPr>
          <p:cNvSpPr/>
          <p:nvPr/>
        </p:nvSpPr>
        <p:spPr>
          <a:xfrm>
            <a:off x="5225242" y="1952616"/>
            <a:ext cx="1814920" cy="261610"/>
          </a:xfrm>
          <a:prstGeom prst="rect">
            <a:avLst/>
          </a:prstGeom>
        </p:spPr>
        <p:txBody>
          <a:bodyPr wrap="none">
            <a:spAutoFit/>
          </a:bodyPr>
          <a:lstStyle/>
          <a:p>
            <a:pPr lvl="0" algn="ctr" fontAlgn="base">
              <a:spcBef>
                <a:spcPct val="0"/>
              </a:spcBef>
              <a:spcAft>
                <a:spcPct val="0"/>
              </a:spcAft>
              <a:defRPr/>
            </a:pPr>
            <a:r>
              <a:rPr lang="de-DE" altLang="zh-CN" sz="1100" b="1" dirty="0">
                <a:solidFill>
                  <a:schemeClr val="tx1">
                    <a:lumMod val="95000"/>
                    <a:lumOff val="5000"/>
                  </a:schemeClr>
                </a:solidFill>
                <a:latin typeface="+mj-ea"/>
                <a:ea typeface="+mj-ea"/>
              </a:rPr>
              <a:t>Methoden und Prozess</a:t>
            </a:r>
          </a:p>
        </p:txBody>
      </p:sp>
      <p:sp>
        <p:nvSpPr>
          <p:cNvPr id="17" name="矩形 81">
            <a:extLst>
              <a:ext uri="{FF2B5EF4-FFF2-40B4-BE49-F238E27FC236}">
                <a16:creationId xmlns:a16="http://schemas.microsoft.com/office/drawing/2014/main" id="{60E6C2BB-8C82-4C83-AA48-E4B2BFDCAA88}"/>
              </a:ext>
            </a:extLst>
          </p:cNvPr>
          <p:cNvSpPr/>
          <p:nvPr/>
        </p:nvSpPr>
        <p:spPr>
          <a:xfrm>
            <a:off x="5095398" y="3289465"/>
            <a:ext cx="2478564" cy="261610"/>
          </a:xfrm>
          <a:prstGeom prst="rect">
            <a:avLst/>
          </a:prstGeom>
        </p:spPr>
        <p:txBody>
          <a:bodyPr wrap="none">
            <a:spAutoFit/>
          </a:bodyPr>
          <a:lstStyle/>
          <a:p>
            <a:pPr lvl="0" algn="ctr" fontAlgn="base">
              <a:spcBef>
                <a:spcPct val="0"/>
              </a:spcBef>
              <a:spcAft>
                <a:spcPct val="0"/>
              </a:spcAft>
              <a:defRPr/>
            </a:pPr>
            <a:r>
              <a:rPr lang="de-DE" altLang="zh-CN" sz="1100" b="1" dirty="0">
                <a:solidFill>
                  <a:schemeClr val="tx1">
                    <a:lumMod val="95000"/>
                    <a:lumOff val="5000"/>
                  </a:schemeClr>
                </a:solidFill>
                <a:latin typeface="+mj-ea"/>
                <a:ea typeface="+mj-ea"/>
              </a:rPr>
              <a:t>Zusammenfassung und Ausblick</a:t>
            </a:r>
          </a:p>
        </p:txBody>
      </p: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animBg="1"/>
      <p:bldP spid="87" grpId="0" animBg="1"/>
      <p:bldP spid="90" grpId="0"/>
      <p:bldP spid="91" grpId="0" animBg="1"/>
      <p:bldP spid="95" grpId="0" animBg="1"/>
      <p:bldP spid="156"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feld 1">
            <a:extLst>
              <a:ext uri="{FF2B5EF4-FFF2-40B4-BE49-F238E27FC236}">
                <a16:creationId xmlns:a16="http://schemas.microsoft.com/office/drawing/2014/main" id="{BCE7B3B7-A286-4D2C-B111-E63FC51DB2A2}"/>
              </a:ext>
            </a:extLst>
          </p:cNvPr>
          <p:cNvSpPr txBox="1"/>
          <p:nvPr/>
        </p:nvSpPr>
        <p:spPr>
          <a:xfrm>
            <a:off x="1280239" y="2147471"/>
            <a:ext cx="6790449" cy="523220"/>
          </a:xfrm>
          <a:prstGeom prst="rect">
            <a:avLst/>
          </a:prstGeom>
          <a:noFill/>
        </p:spPr>
        <p:txBody>
          <a:bodyPr wrap="none" rtlCol="0">
            <a:spAutoFit/>
          </a:bodyPr>
          <a:lstStyle/>
          <a:p>
            <a:pPr algn="ctr" defTabSz="514350" fontAlgn="base">
              <a:spcBef>
                <a:spcPct val="0"/>
              </a:spcBef>
              <a:spcAft>
                <a:spcPct val="0"/>
              </a:spcAft>
              <a:tabLst>
                <a:tab pos="2149475" algn="l"/>
              </a:tabLst>
            </a:pPr>
            <a:r>
              <a:rPr lang="de-DE" sz="2800" spc="300" dirty="0">
                <a:solidFill>
                  <a:srgbClr val="212834"/>
                </a:solidFill>
                <a:ea typeface="方正准圆简体" panose="03000509000000000000" pitchFamily="65" charset="-122"/>
              </a:rPr>
              <a:t>Vielen dank für Ihre Aufmerksamkeit</a:t>
            </a:r>
          </a:p>
        </p:txBody>
      </p:sp>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73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de-DE" altLang="zh-CN" sz="2800" b="1" dirty="0">
                <a:solidFill>
                  <a:schemeClr val="tx1">
                    <a:lumMod val="95000"/>
                    <a:lumOff val="5000"/>
                  </a:schemeClr>
                </a:solidFill>
                <a:latin typeface="+mj-ea"/>
                <a:ea typeface="+mj-ea"/>
              </a:rPr>
              <a:t>Webseitenanzeige</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21</a:t>
            </a:fld>
            <a:endParaRPr lang="zh-CN" altLang="en-US"/>
          </a:p>
        </p:txBody>
      </p:sp>
      <p:sp>
        <p:nvSpPr>
          <p:cNvPr id="30" name="矩形 29">
            <a:extLst>
              <a:ext uri="{FF2B5EF4-FFF2-40B4-BE49-F238E27FC236}">
                <a16:creationId xmlns:a16="http://schemas.microsoft.com/office/drawing/2014/main" id="{FDE153CD-C225-4577-95F6-BA0FD90F3E0C}"/>
              </a:ext>
            </a:extLst>
          </p:cNvPr>
          <p:cNvSpPr/>
          <p:nvPr/>
        </p:nvSpPr>
        <p:spPr>
          <a:xfrm>
            <a:off x="1376804" y="4317197"/>
            <a:ext cx="1839334" cy="56388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1340336" y="4415776"/>
            <a:ext cx="1912270" cy="309637"/>
          </a:xfrm>
          <a:prstGeom prst="rect">
            <a:avLst/>
          </a:prstGeom>
        </p:spPr>
        <p:txBody>
          <a:bodyPr wrap="square">
            <a:spAutoFit/>
          </a:bodyPr>
          <a:lstStyle/>
          <a:p>
            <a:pPr algn="ctr">
              <a:lnSpc>
                <a:spcPct val="150000"/>
              </a:lnSpc>
            </a:pPr>
            <a:r>
              <a:rPr lang="en-US" altLang="zh-CN" sz="1050" dirty="0" err="1">
                <a:solidFill>
                  <a:schemeClr val="bg1"/>
                </a:solidFill>
              </a:rPr>
              <a:t>Anmelden</a:t>
            </a:r>
            <a:endParaRPr lang="zh-CN" altLang="en-US" sz="1050" dirty="0">
              <a:solidFill>
                <a:schemeClr val="bg1"/>
              </a:solidFill>
            </a:endParaRPr>
          </a:p>
        </p:txBody>
      </p:sp>
      <p:pic>
        <p:nvPicPr>
          <p:cNvPr id="49" name="Bildplatzhalter 48" descr="Ein Bild, das Screenshot enthält.&#10;&#10;Automatisch generierte Beschreibung">
            <a:extLst>
              <a:ext uri="{FF2B5EF4-FFF2-40B4-BE49-F238E27FC236}">
                <a16:creationId xmlns:a16="http://schemas.microsoft.com/office/drawing/2014/main" id="{8F06A0FB-7471-4F58-88F7-FE74F1ABAE99}"/>
              </a:ext>
            </a:extLst>
          </p:cNvPr>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0106" r="10106"/>
          <a:stretch>
            <a:fillRect/>
          </a:stretch>
        </p:blipFill>
        <p:spPr>
          <a:xfrm>
            <a:off x="4710113" y="1323975"/>
            <a:ext cx="4297362" cy="2832100"/>
          </a:xfrm>
        </p:spPr>
      </p:pic>
      <p:pic>
        <p:nvPicPr>
          <p:cNvPr id="47" name="Bildplatzhalter 46" descr="Ein Bild, das Monitor, Computer, Bildschirm enthält.&#10;&#10;Automatisch generierte Beschreibung">
            <a:extLst>
              <a:ext uri="{FF2B5EF4-FFF2-40B4-BE49-F238E27FC236}">
                <a16:creationId xmlns:a16="http://schemas.microsoft.com/office/drawing/2014/main" id="{BDD67504-9C44-4B0B-9A89-F7FD15EF5199}"/>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1241" r="11241"/>
          <a:stretch>
            <a:fillRect/>
          </a:stretch>
        </p:blipFill>
        <p:spPr>
          <a:xfrm>
            <a:off x="247650" y="1323975"/>
            <a:ext cx="4322763" cy="2832100"/>
          </a:xfrm>
        </p:spPr>
      </p:pic>
      <p:sp>
        <p:nvSpPr>
          <p:cNvPr id="57" name="矩形 29">
            <a:extLst>
              <a:ext uri="{FF2B5EF4-FFF2-40B4-BE49-F238E27FC236}">
                <a16:creationId xmlns:a16="http://schemas.microsoft.com/office/drawing/2014/main" id="{E05E3C9C-5C51-4464-B0E2-1E452E5055FB}"/>
              </a:ext>
            </a:extLst>
          </p:cNvPr>
          <p:cNvSpPr/>
          <p:nvPr/>
        </p:nvSpPr>
        <p:spPr>
          <a:xfrm>
            <a:off x="5964331" y="4317197"/>
            <a:ext cx="1839334" cy="56388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8" name="矩形 33">
            <a:extLst>
              <a:ext uri="{FF2B5EF4-FFF2-40B4-BE49-F238E27FC236}">
                <a16:creationId xmlns:a16="http://schemas.microsoft.com/office/drawing/2014/main" id="{54376006-AFDE-4128-B2C4-2200693D11E1}"/>
              </a:ext>
            </a:extLst>
          </p:cNvPr>
          <p:cNvSpPr/>
          <p:nvPr/>
        </p:nvSpPr>
        <p:spPr>
          <a:xfrm>
            <a:off x="5927863" y="4415776"/>
            <a:ext cx="1912270" cy="309637"/>
          </a:xfrm>
          <a:prstGeom prst="rect">
            <a:avLst/>
          </a:prstGeom>
        </p:spPr>
        <p:txBody>
          <a:bodyPr wrap="square">
            <a:spAutoFit/>
          </a:bodyPr>
          <a:lstStyle/>
          <a:p>
            <a:pPr algn="ctr">
              <a:lnSpc>
                <a:spcPct val="150000"/>
              </a:lnSpc>
            </a:pPr>
            <a:r>
              <a:rPr lang="de-DE" sz="1050" dirty="0">
                <a:solidFill>
                  <a:schemeClr val="bg1"/>
                </a:solidFill>
              </a:rPr>
              <a:t>Registrieren</a:t>
            </a:r>
            <a:endParaRPr lang="zh-CN" altLang="en-US" sz="1050" dirty="0">
              <a:solidFill>
                <a:schemeClr val="bg1"/>
              </a:solidFill>
            </a:endParaRP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57" grpId="0" animBg="1"/>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37841" y="38194"/>
            <a:ext cx="3473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de-DE" altLang="zh-CN" sz="2800" b="1" dirty="0">
                <a:solidFill>
                  <a:schemeClr val="tx1">
                    <a:lumMod val="95000"/>
                    <a:lumOff val="5000"/>
                  </a:schemeClr>
                </a:solidFill>
                <a:latin typeface="+mj-ea"/>
                <a:ea typeface="+mj-ea"/>
              </a:rPr>
              <a:t>Webseitenanzeige</a:t>
            </a:r>
          </a:p>
        </p:txBody>
      </p:sp>
      <p:cxnSp>
        <p:nvCxnSpPr>
          <p:cNvPr id="75" name="直接连接符 74"/>
          <p:cNvCxnSpPr/>
          <p:nvPr/>
        </p:nvCxnSpPr>
        <p:spPr>
          <a:xfrm>
            <a:off x="1945088" y="606714"/>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22</a:t>
            </a:fld>
            <a:endParaRPr lang="zh-CN" altLang="en-US"/>
          </a:p>
        </p:txBody>
      </p:sp>
      <p:sp>
        <p:nvSpPr>
          <p:cNvPr id="30" name="矩形 29">
            <a:extLst>
              <a:ext uri="{FF2B5EF4-FFF2-40B4-BE49-F238E27FC236}">
                <a16:creationId xmlns:a16="http://schemas.microsoft.com/office/drawing/2014/main" id="{FDE153CD-C225-4577-95F6-BA0FD90F3E0C}"/>
              </a:ext>
            </a:extLst>
          </p:cNvPr>
          <p:cNvSpPr/>
          <p:nvPr/>
        </p:nvSpPr>
        <p:spPr>
          <a:xfrm>
            <a:off x="2651550" y="4183794"/>
            <a:ext cx="1839334" cy="56388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4" name="矩形 33">
            <a:extLst>
              <a:ext uri="{FF2B5EF4-FFF2-40B4-BE49-F238E27FC236}">
                <a16:creationId xmlns:a16="http://schemas.microsoft.com/office/drawing/2014/main" id="{41983054-2AED-4C96-93E9-2BA1A543516A}"/>
              </a:ext>
            </a:extLst>
          </p:cNvPr>
          <p:cNvSpPr/>
          <p:nvPr/>
        </p:nvSpPr>
        <p:spPr>
          <a:xfrm>
            <a:off x="2651550" y="4310919"/>
            <a:ext cx="1912270" cy="309637"/>
          </a:xfrm>
          <a:prstGeom prst="rect">
            <a:avLst/>
          </a:prstGeom>
        </p:spPr>
        <p:txBody>
          <a:bodyPr wrap="square">
            <a:spAutoFit/>
          </a:bodyPr>
          <a:lstStyle/>
          <a:p>
            <a:pPr algn="ctr">
              <a:lnSpc>
                <a:spcPct val="150000"/>
              </a:lnSpc>
            </a:pPr>
            <a:r>
              <a:rPr lang="en-US" altLang="zh-CN" sz="1050" dirty="0" err="1">
                <a:solidFill>
                  <a:schemeClr val="bg1"/>
                </a:solidFill>
              </a:rPr>
              <a:t>Haput</a:t>
            </a:r>
            <a:r>
              <a:rPr lang="en-US" altLang="zh-CN" sz="1050" dirty="0">
                <a:solidFill>
                  <a:schemeClr val="bg1"/>
                </a:solidFill>
              </a:rPr>
              <a:t> Page</a:t>
            </a:r>
            <a:endParaRPr lang="zh-CN" altLang="en-US" sz="1050" dirty="0">
              <a:solidFill>
                <a:schemeClr val="bg1"/>
              </a:solidFill>
            </a:endParaRPr>
          </a:p>
        </p:txBody>
      </p:sp>
      <p:pic>
        <p:nvPicPr>
          <p:cNvPr id="22" name="图片 5">
            <a:extLst>
              <a:ext uri="{FF2B5EF4-FFF2-40B4-BE49-F238E27FC236}">
                <a16:creationId xmlns:a16="http://schemas.microsoft.com/office/drawing/2014/main" id="{FFBE5115-1BB3-4869-8AEE-AF99A0310680}"/>
              </a:ext>
            </a:extLst>
          </p:cNvPr>
          <p:cNvPicPr/>
          <p:nvPr/>
        </p:nvPicPr>
        <p:blipFill>
          <a:blip r:embed="rId3"/>
          <a:stretch>
            <a:fillRect/>
          </a:stretch>
        </p:blipFill>
        <p:spPr>
          <a:xfrm>
            <a:off x="873272" y="1096784"/>
            <a:ext cx="5274310" cy="2752090"/>
          </a:xfrm>
          <a:prstGeom prst="rect">
            <a:avLst/>
          </a:prstGeom>
        </p:spPr>
      </p:pic>
      <p:pic>
        <p:nvPicPr>
          <p:cNvPr id="25" name="Grafik 24" descr="Ein Bild, das Screenshot enthält.&#10;&#10;Automatisch generierte Beschreibung">
            <a:extLst>
              <a:ext uri="{FF2B5EF4-FFF2-40B4-BE49-F238E27FC236}">
                <a16:creationId xmlns:a16="http://schemas.microsoft.com/office/drawing/2014/main" id="{477FEC8E-93EC-4327-8471-080110E0A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1209" y="221311"/>
            <a:ext cx="2152287" cy="4663290"/>
          </a:xfrm>
          <a:prstGeom prst="rect">
            <a:avLst/>
          </a:prstGeom>
        </p:spPr>
      </p:pic>
    </p:spTree>
    <p:extLst>
      <p:ext uri="{BB962C8B-B14F-4D97-AF65-F5344CB8AC3E}">
        <p14:creationId xmlns:p14="http://schemas.microsoft.com/office/powerpoint/2010/main" val="16996308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73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de-DE" altLang="zh-CN" sz="2800" b="1" dirty="0">
                <a:solidFill>
                  <a:schemeClr val="tx1">
                    <a:lumMod val="95000"/>
                    <a:lumOff val="5000"/>
                  </a:schemeClr>
                </a:solidFill>
                <a:latin typeface="+mj-ea"/>
                <a:ea typeface="+mj-ea"/>
              </a:rPr>
              <a:t>Webseitenanzeige</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23</a:t>
            </a:fld>
            <a:endParaRPr lang="zh-CN" altLang="en-US"/>
          </a:p>
        </p:txBody>
      </p:sp>
      <p:sp>
        <p:nvSpPr>
          <p:cNvPr id="30" name="矩形 29">
            <a:extLst>
              <a:ext uri="{FF2B5EF4-FFF2-40B4-BE49-F238E27FC236}">
                <a16:creationId xmlns:a16="http://schemas.microsoft.com/office/drawing/2014/main" id="{FDE153CD-C225-4577-95F6-BA0FD90F3E0C}"/>
              </a:ext>
            </a:extLst>
          </p:cNvPr>
          <p:cNvSpPr/>
          <p:nvPr/>
        </p:nvSpPr>
        <p:spPr>
          <a:xfrm>
            <a:off x="3749118" y="4481857"/>
            <a:ext cx="1839334" cy="56388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3712650" y="4580436"/>
            <a:ext cx="1912270" cy="309637"/>
          </a:xfrm>
          <a:prstGeom prst="rect">
            <a:avLst/>
          </a:prstGeom>
        </p:spPr>
        <p:txBody>
          <a:bodyPr wrap="square">
            <a:spAutoFit/>
          </a:bodyPr>
          <a:lstStyle/>
          <a:p>
            <a:pPr algn="ctr">
              <a:lnSpc>
                <a:spcPct val="150000"/>
              </a:lnSpc>
            </a:pPr>
            <a:r>
              <a:rPr lang="en-US" altLang="zh-CN" sz="1050" dirty="0" err="1">
                <a:solidFill>
                  <a:schemeClr val="bg1"/>
                </a:solidFill>
              </a:rPr>
              <a:t>Profil</a:t>
            </a:r>
            <a:endParaRPr lang="zh-CN" altLang="en-US" sz="1050" dirty="0">
              <a:solidFill>
                <a:schemeClr val="bg1"/>
              </a:solidFill>
            </a:endParaRPr>
          </a:p>
        </p:txBody>
      </p:sp>
      <p:sp>
        <p:nvSpPr>
          <p:cNvPr id="58" name="矩形 33">
            <a:extLst>
              <a:ext uri="{FF2B5EF4-FFF2-40B4-BE49-F238E27FC236}">
                <a16:creationId xmlns:a16="http://schemas.microsoft.com/office/drawing/2014/main" id="{54376006-AFDE-4128-B2C4-2200693D11E1}"/>
              </a:ext>
            </a:extLst>
          </p:cNvPr>
          <p:cNvSpPr/>
          <p:nvPr/>
        </p:nvSpPr>
        <p:spPr>
          <a:xfrm>
            <a:off x="5927863" y="4415776"/>
            <a:ext cx="1912270" cy="309637"/>
          </a:xfrm>
          <a:prstGeom prst="rect">
            <a:avLst/>
          </a:prstGeom>
        </p:spPr>
        <p:txBody>
          <a:bodyPr wrap="square">
            <a:spAutoFit/>
          </a:bodyPr>
          <a:lstStyle/>
          <a:p>
            <a:pPr algn="ctr">
              <a:lnSpc>
                <a:spcPct val="150000"/>
              </a:lnSpc>
            </a:pPr>
            <a:r>
              <a:rPr lang="de-DE" sz="1050" dirty="0" err="1">
                <a:solidFill>
                  <a:schemeClr val="bg1"/>
                </a:solidFill>
              </a:rPr>
              <a:t>Veranstaltunsort</a:t>
            </a:r>
            <a:endParaRPr lang="zh-CN" altLang="en-US" sz="1050" dirty="0">
              <a:solidFill>
                <a:schemeClr val="bg1"/>
              </a:solidFill>
            </a:endParaRPr>
          </a:p>
        </p:txBody>
      </p:sp>
      <p:sp>
        <p:nvSpPr>
          <p:cNvPr id="8" name="Bildplatzhalter 7">
            <a:extLst>
              <a:ext uri="{FF2B5EF4-FFF2-40B4-BE49-F238E27FC236}">
                <a16:creationId xmlns:a16="http://schemas.microsoft.com/office/drawing/2014/main" id="{68143B3D-886F-48E1-8B7D-C8713D11014C}"/>
              </a:ext>
            </a:extLst>
          </p:cNvPr>
          <p:cNvSpPr>
            <a:spLocks noGrp="1"/>
          </p:cNvSpPr>
          <p:nvPr>
            <p:ph type="pic" sz="quarter" idx="20"/>
          </p:nvPr>
        </p:nvSpPr>
        <p:spPr/>
      </p:sp>
      <p:sp>
        <p:nvSpPr>
          <p:cNvPr id="4" name="图片占位符 3">
            <a:extLst>
              <a:ext uri="{FF2B5EF4-FFF2-40B4-BE49-F238E27FC236}">
                <a16:creationId xmlns:a16="http://schemas.microsoft.com/office/drawing/2014/main" id="{40C7E674-D7ED-4A0B-BB5F-D91D967EF74B}"/>
              </a:ext>
            </a:extLst>
          </p:cNvPr>
          <p:cNvSpPr>
            <a:spLocks noGrp="1"/>
          </p:cNvSpPr>
          <p:nvPr>
            <p:ph type="pic" sz="quarter" idx="18"/>
          </p:nvPr>
        </p:nvSpPr>
        <p:spPr/>
      </p:sp>
      <p:pic>
        <p:nvPicPr>
          <p:cNvPr id="10" name="图片 9">
            <a:extLst>
              <a:ext uri="{FF2B5EF4-FFF2-40B4-BE49-F238E27FC236}">
                <a16:creationId xmlns:a16="http://schemas.microsoft.com/office/drawing/2014/main" id="{CF943D5C-00D5-4078-A2AE-C5D6D43CEA66}"/>
              </a:ext>
            </a:extLst>
          </p:cNvPr>
          <p:cNvPicPr>
            <a:picLocks noChangeAspect="1"/>
          </p:cNvPicPr>
          <p:nvPr/>
        </p:nvPicPr>
        <p:blipFill>
          <a:blip r:embed="rId3"/>
          <a:stretch>
            <a:fillRect/>
          </a:stretch>
        </p:blipFill>
        <p:spPr>
          <a:xfrm>
            <a:off x="1053210" y="632799"/>
            <a:ext cx="7315200" cy="3760470"/>
          </a:xfrm>
          <a:prstGeom prst="rect">
            <a:avLst/>
          </a:prstGeom>
        </p:spPr>
      </p:pic>
    </p:spTree>
    <p:extLst>
      <p:ext uri="{BB962C8B-B14F-4D97-AF65-F5344CB8AC3E}">
        <p14:creationId xmlns:p14="http://schemas.microsoft.com/office/powerpoint/2010/main" val="1058428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73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de-DE" altLang="zh-CN" sz="2800" b="1" dirty="0">
                <a:solidFill>
                  <a:schemeClr val="tx1">
                    <a:lumMod val="95000"/>
                    <a:lumOff val="5000"/>
                  </a:schemeClr>
                </a:solidFill>
                <a:latin typeface="+mj-ea"/>
                <a:ea typeface="+mj-ea"/>
              </a:rPr>
              <a:t>Webseitenanzeige</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24</a:t>
            </a:fld>
            <a:endParaRPr lang="zh-CN" altLang="en-US"/>
          </a:p>
        </p:txBody>
      </p:sp>
      <p:sp>
        <p:nvSpPr>
          <p:cNvPr id="57" name="矩形 29">
            <a:extLst>
              <a:ext uri="{FF2B5EF4-FFF2-40B4-BE49-F238E27FC236}">
                <a16:creationId xmlns:a16="http://schemas.microsoft.com/office/drawing/2014/main" id="{E05E3C9C-5C51-4464-B0E2-1E452E5055FB}"/>
              </a:ext>
            </a:extLst>
          </p:cNvPr>
          <p:cNvSpPr/>
          <p:nvPr/>
        </p:nvSpPr>
        <p:spPr>
          <a:xfrm>
            <a:off x="3513524" y="4398088"/>
            <a:ext cx="1839334" cy="56388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8" name="矩形 33">
            <a:extLst>
              <a:ext uri="{FF2B5EF4-FFF2-40B4-BE49-F238E27FC236}">
                <a16:creationId xmlns:a16="http://schemas.microsoft.com/office/drawing/2014/main" id="{54376006-AFDE-4128-B2C4-2200693D11E1}"/>
              </a:ext>
            </a:extLst>
          </p:cNvPr>
          <p:cNvSpPr/>
          <p:nvPr/>
        </p:nvSpPr>
        <p:spPr>
          <a:xfrm>
            <a:off x="3477056" y="4496667"/>
            <a:ext cx="1912270" cy="309637"/>
          </a:xfrm>
          <a:prstGeom prst="rect">
            <a:avLst/>
          </a:prstGeom>
        </p:spPr>
        <p:txBody>
          <a:bodyPr wrap="square">
            <a:spAutoFit/>
          </a:bodyPr>
          <a:lstStyle/>
          <a:p>
            <a:pPr algn="ctr">
              <a:lnSpc>
                <a:spcPct val="150000"/>
              </a:lnSpc>
            </a:pPr>
            <a:r>
              <a:rPr lang="de-DE" sz="1050" dirty="0">
                <a:solidFill>
                  <a:schemeClr val="bg1"/>
                </a:solidFill>
              </a:rPr>
              <a:t>Veranstaltungsort</a:t>
            </a:r>
            <a:endParaRPr lang="zh-CN" altLang="en-US" sz="1050" dirty="0">
              <a:solidFill>
                <a:schemeClr val="bg1"/>
              </a:solidFill>
            </a:endParaRPr>
          </a:p>
        </p:txBody>
      </p:sp>
      <p:sp>
        <p:nvSpPr>
          <p:cNvPr id="8" name="Bildplatzhalter 7">
            <a:extLst>
              <a:ext uri="{FF2B5EF4-FFF2-40B4-BE49-F238E27FC236}">
                <a16:creationId xmlns:a16="http://schemas.microsoft.com/office/drawing/2014/main" id="{68143B3D-886F-48E1-8B7D-C8713D11014C}"/>
              </a:ext>
            </a:extLst>
          </p:cNvPr>
          <p:cNvSpPr>
            <a:spLocks noGrp="1"/>
          </p:cNvSpPr>
          <p:nvPr>
            <p:ph type="pic" sz="quarter" idx="20"/>
          </p:nvPr>
        </p:nvSpPr>
        <p:spPr/>
      </p:sp>
      <p:pic>
        <p:nvPicPr>
          <p:cNvPr id="20" name="图片 20">
            <a:extLst>
              <a:ext uri="{FF2B5EF4-FFF2-40B4-BE49-F238E27FC236}">
                <a16:creationId xmlns:a16="http://schemas.microsoft.com/office/drawing/2014/main" id="{8AD32278-AC03-428C-BA22-781E76D6605F}"/>
              </a:ext>
            </a:extLst>
          </p:cNvPr>
          <p:cNvPicPr/>
          <p:nvPr/>
        </p:nvPicPr>
        <p:blipFill>
          <a:blip r:embed="rId3"/>
          <a:stretch>
            <a:fillRect/>
          </a:stretch>
        </p:blipFill>
        <p:spPr>
          <a:xfrm>
            <a:off x="1470029" y="687021"/>
            <a:ext cx="6203941" cy="3643431"/>
          </a:xfrm>
          <a:prstGeom prst="rect">
            <a:avLst/>
          </a:prstGeom>
        </p:spPr>
      </p:pic>
    </p:spTree>
    <p:extLst>
      <p:ext uri="{BB962C8B-B14F-4D97-AF65-F5344CB8AC3E}">
        <p14:creationId xmlns:p14="http://schemas.microsoft.com/office/powerpoint/2010/main" val="11853196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anim calcmode="lin" valueType="num">
                                      <p:cBhvr>
                                        <p:cTn id="13" dur="1000" fill="hold"/>
                                        <p:tgtEl>
                                          <p:spTgt spid="58"/>
                                        </p:tgtEl>
                                        <p:attrNameLst>
                                          <p:attrName>ppt_x</p:attrName>
                                        </p:attrNameLst>
                                      </p:cBhvr>
                                      <p:tavLst>
                                        <p:tav tm="0">
                                          <p:val>
                                            <p:strVal val="#ppt_x"/>
                                          </p:val>
                                        </p:tav>
                                        <p:tav tm="100000">
                                          <p:val>
                                            <p:strVal val="#ppt_x"/>
                                          </p:val>
                                        </p:tav>
                                      </p:tavLst>
                                    </p:anim>
                                    <p:anim calcmode="lin" valueType="num">
                                      <p:cBhvr>
                                        <p:cTn id="1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feld 1">
            <a:extLst>
              <a:ext uri="{FF2B5EF4-FFF2-40B4-BE49-F238E27FC236}">
                <a16:creationId xmlns:a16="http://schemas.microsoft.com/office/drawing/2014/main" id="{BCE7B3B7-A286-4D2C-B111-E63FC51DB2A2}"/>
              </a:ext>
            </a:extLst>
          </p:cNvPr>
          <p:cNvSpPr txBox="1"/>
          <p:nvPr/>
        </p:nvSpPr>
        <p:spPr>
          <a:xfrm>
            <a:off x="3430723" y="2048530"/>
            <a:ext cx="2282554" cy="646331"/>
          </a:xfrm>
          <a:prstGeom prst="rect">
            <a:avLst/>
          </a:prstGeom>
          <a:noFill/>
        </p:spPr>
        <p:txBody>
          <a:bodyPr wrap="square" rtlCol="0">
            <a:spAutoFit/>
          </a:bodyPr>
          <a:lstStyle/>
          <a:p>
            <a:pPr algn="ctr" defTabSz="514350" fontAlgn="base">
              <a:spcBef>
                <a:spcPct val="0"/>
              </a:spcBef>
              <a:spcAft>
                <a:spcPct val="0"/>
              </a:spcAft>
              <a:tabLst>
                <a:tab pos="2149475" algn="l"/>
              </a:tabLst>
            </a:pPr>
            <a:r>
              <a:rPr lang="de-DE" sz="3600" spc="300" dirty="0">
                <a:solidFill>
                  <a:srgbClr val="212834"/>
                </a:solidFill>
                <a:ea typeface="方正准圆简体" panose="03000509000000000000" pitchFamily="65" charset="-122"/>
              </a:rPr>
              <a:t>Frage?</a:t>
            </a:r>
          </a:p>
        </p:txBody>
      </p:sp>
    </p:spTree>
    <p:extLst>
      <p:ext uri="{BB962C8B-B14F-4D97-AF65-F5344CB8AC3E}">
        <p14:creationId xmlns:p14="http://schemas.microsoft.com/office/powerpoint/2010/main" val="5051540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78027" y="627270"/>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1101374" y="1609865"/>
            <a:ext cx="69412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de-DE" altLang="zh-CN" sz="3600" b="1" dirty="0">
                <a:solidFill>
                  <a:schemeClr val="tx1">
                    <a:lumMod val="95000"/>
                    <a:lumOff val="5000"/>
                  </a:schemeClr>
                </a:solidFill>
                <a:latin typeface="+mj-ea"/>
              </a:rPr>
              <a:t>Hintergrund und Bedeutung </a:t>
            </a:r>
          </a:p>
          <a:p>
            <a:pPr lvl="0" algn="ctr" fontAlgn="base">
              <a:spcBef>
                <a:spcPct val="0"/>
              </a:spcBef>
              <a:spcAft>
                <a:spcPct val="0"/>
              </a:spcAft>
              <a:defRPr/>
            </a:pPr>
            <a:r>
              <a:rPr lang="de-DE" altLang="zh-CN" sz="3600" b="1" dirty="0">
                <a:solidFill>
                  <a:schemeClr val="tx1">
                    <a:lumMod val="95000"/>
                    <a:lumOff val="5000"/>
                  </a:schemeClr>
                </a:solidFill>
                <a:latin typeface="+mj-ea"/>
              </a:rPr>
              <a:t>des ausgewählten Themas</a:t>
            </a:r>
            <a:endParaRPr lang="en-US" altLang="zh-CN" sz="3600" b="1" dirty="0">
              <a:solidFill>
                <a:schemeClr val="tx1">
                  <a:lumMod val="95000"/>
                  <a:lumOff val="5000"/>
                </a:schemeClr>
              </a:solidFill>
              <a:latin typeface="+mj-ea"/>
            </a:endParaRPr>
          </a:p>
        </p:txBody>
      </p:sp>
      <p:cxnSp>
        <p:nvCxnSpPr>
          <p:cNvPr id="5" name="直接连接符 22">
            <a:extLst>
              <a:ext uri="{FF2B5EF4-FFF2-40B4-BE49-F238E27FC236}">
                <a16:creationId xmlns:a16="http://schemas.microsoft.com/office/drawing/2014/main" id="{C564B201-0E77-461E-9E75-375D5D4E83E3}"/>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760720" y="348541"/>
            <a:ext cx="1622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de-DE" altLang="zh-CN" sz="1800" b="1" dirty="0">
                <a:solidFill>
                  <a:schemeClr val="tx1">
                    <a:lumMod val="95000"/>
                    <a:lumOff val="5000"/>
                  </a:schemeClr>
                </a:solidFill>
                <a:latin typeface="+mj-ea"/>
              </a:rPr>
              <a:t>Hintergrund</a:t>
            </a:r>
            <a:endParaRPr lang="en-US" altLang="zh-CN" sz="1800" b="1" dirty="0">
              <a:solidFill>
                <a:schemeClr val="tx1">
                  <a:lumMod val="95000"/>
                  <a:lumOff val="5000"/>
                </a:schemeClr>
              </a:solidFill>
              <a:latin typeface="+mj-ea"/>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dirty="0"/>
          </a:p>
        </p:txBody>
      </p:sp>
      <p:sp>
        <p:nvSpPr>
          <p:cNvPr id="33" name="矩形 32">
            <a:extLst>
              <a:ext uri="{FF2B5EF4-FFF2-40B4-BE49-F238E27FC236}">
                <a16:creationId xmlns:a16="http://schemas.microsoft.com/office/drawing/2014/main" id="{2AC3931F-42E2-4CBB-875F-CFF0CA1439C8}"/>
              </a:ext>
            </a:extLst>
          </p:cNvPr>
          <p:cNvSpPr/>
          <p:nvPr/>
        </p:nvSpPr>
        <p:spPr>
          <a:xfrm>
            <a:off x="1027823" y="3535581"/>
            <a:ext cx="2245222" cy="371768"/>
          </a:xfrm>
          <a:prstGeom prst="rect">
            <a:avLst/>
          </a:prstGeom>
        </p:spPr>
        <p:txBody>
          <a:bodyPr wrap="square">
            <a:spAutoFit/>
          </a:bodyPr>
          <a:lstStyle/>
          <a:p>
            <a:pPr>
              <a:lnSpc>
                <a:spcPct val="150000"/>
              </a:lnSpc>
            </a:pPr>
            <a:r>
              <a:rPr lang="de-DE" altLang="zh-CN" dirty="0">
                <a:solidFill>
                  <a:schemeClr val="tx1">
                    <a:lumMod val="85000"/>
                    <a:lumOff val="15000"/>
                  </a:schemeClr>
                </a:solidFill>
              </a:rPr>
              <a:t>Verschiedene Technologien</a:t>
            </a:r>
            <a:endParaRPr lang="zh-CN" altLang="en-US" dirty="0">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4990759" y="3535581"/>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5137372" y="3645274"/>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592983"/>
            <a:ext cx="3992473" cy="1028423"/>
          </a:xfrm>
          <a:prstGeom prst="rect">
            <a:avLst/>
          </a:prstGeom>
        </p:spPr>
        <p:txBody>
          <a:bodyPr wrap="square">
            <a:spAutoFit/>
          </a:bodyPr>
          <a:lstStyle/>
          <a:p>
            <a:pPr>
              <a:lnSpc>
                <a:spcPct val="150000"/>
              </a:lnSpc>
              <a:spcBef>
                <a:spcPts val="600"/>
              </a:spcBef>
            </a:pPr>
            <a:r>
              <a:rPr lang="de-DE" altLang="zh-CN" sz="1400" dirty="0">
                <a:solidFill>
                  <a:schemeClr val="bg1"/>
                </a:solidFill>
              </a:rPr>
              <a:t>Die Web-Technologie entwickelt sich ebenfalls rasant und die grundlegenden Spezifikationen des Web selbst verbessern sich ständig.</a:t>
            </a:r>
            <a:endParaRPr lang="en-US" altLang="zh-CN" sz="1400" dirty="0">
              <a:solidFill>
                <a:schemeClr val="bg1"/>
              </a:solidFill>
            </a:endParaRPr>
          </a:p>
        </p:txBody>
      </p:sp>
      <p:sp>
        <p:nvSpPr>
          <p:cNvPr id="51" name="Textfeld 50">
            <a:extLst>
              <a:ext uri="{FF2B5EF4-FFF2-40B4-BE49-F238E27FC236}">
                <a16:creationId xmlns:a16="http://schemas.microsoft.com/office/drawing/2014/main" id="{73BC5297-E33D-44A7-B638-E4ED88DB54E6}"/>
              </a:ext>
            </a:extLst>
          </p:cNvPr>
          <p:cNvSpPr txBox="1"/>
          <p:nvPr/>
        </p:nvSpPr>
        <p:spPr>
          <a:xfrm>
            <a:off x="5509831" y="3535581"/>
            <a:ext cx="2530648" cy="371768"/>
          </a:xfrm>
          <a:prstGeom prst="rect">
            <a:avLst/>
          </a:prstGeom>
          <a:noFill/>
        </p:spPr>
        <p:txBody>
          <a:bodyPr wrap="square">
            <a:spAutoFit/>
          </a:bodyPr>
          <a:lstStyle/>
          <a:p>
            <a:pPr>
              <a:lnSpc>
                <a:spcPct val="150000"/>
              </a:lnSpc>
            </a:pPr>
            <a:r>
              <a:rPr lang="de-DE" altLang="zh-CN" dirty="0">
                <a:solidFill>
                  <a:schemeClr val="tx1">
                    <a:lumMod val="85000"/>
                    <a:lumOff val="15000"/>
                  </a:schemeClr>
                </a:solidFill>
              </a:rPr>
              <a:t>Technischer Rahmen (MVC, ORM)</a:t>
            </a:r>
          </a:p>
        </p:txBody>
      </p:sp>
      <p:sp>
        <p:nvSpPr>
          <p:cNvPr id="55" name="椭圆 33">
            <a:extLst>
              <a:ext uri="{FF2B5EF4-FFF2-40B4-BE49-F238E27FC236}">
                <a16:creationId xmlns:a16="http://schemas.microsoft.com/office/drawing/2014/main" id="{B92EC23F-8CDB-4226-8902-4CF192C15F7F}"/>
              </a:ext>
            </a:extLst>
          </p:cNvPr>
          <p:cNvSpPr/>
          <p:nvPr/>
        </p:nvSpPr>
        <p:spPr>
          <a:xfrm>
            <a:off x="500497" y="3488346"/>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6" name="组合 39">
            <a:extLst>
              <a:ext uri="{FF2B5EF4-FFF2-40B4-BE49-F238E27FC236}">
                <a16:creationId xmlns:a16="http://schemas.microsoft.com/office/drawing/2014/main" id="{85DC16DA-89E0-4D02-8950-AC63D77FB3B5}"/>
              </a:ext>
            </a:extLst>
          </p:cNvPr>
          <p:cNvGrpSpPr/>
          <p:nvPr/>
        </p:nvGrpSpPr>
        <p:grpSpPr>
          <a:xfrm>
            <a:off x="647110" y="3598039"/>
            <a:ext cx="177953" cy="259405"/>
            <a:chOff x="2528974" y="2863357"/>
            <a:chExt cx="246811" cy="359779"/>
          </a:xfrm>
          <a:solidFill>
            <a:schemeClr val="bg1"/>
          </a:solidFill>
        </p:grpSpPr>
        <p:sp>
          <p:nvSpPr>
            <p:cNvPr id="57" name="AutoShape 113">
              <a:extLst>
                <a:ext uri="{FF2B5EF4-FFF2-40B4-BE49-F238E27FC236}">
                  <a16:creationId xmlns:a16="http://schemas.microsoft.com/office/drawing/2014/main" id="{710C8890-EB4A-49CC-A342-4D04CF3F6629}"/>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8" name="AutoShape 114">
              <a:extLst>
                <a:ext uri="{FF2B5EF4-FFF2-40B4-BE49-F238E27FC236}">
                  <a16:creationId xmlns:a16="http://schemas.microsoft.com/office/drawing/2014/main" id="{F53B6054-C6FD-4572-9F72-A451E0434CC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454361" y="1530303"/>
            <a:ext cx="2589212" cy="464871"/>
          </a:xfrm>
          <a:prstGeom prst="rect">
            <a:avLst/>
          </a:prstGeom>
        </p:spPr>
        <p:txBody>
          <a:bodyPr wrap="square">
            <a:spAutoFit/>
          </a:bodyPr>
          <a:lstStyle/>
          <a:p>
            <a:pPr algn="r">
              <a:lnSpc>
                <a:spcPct val="150000"/>
              </a:lnSpc>
            </a:pPr>
            <a:r>
              <a:rPr lang="de-DE" sz="1800" b="1" dirty="0" err="1"/>
              <a:t>Webcrawler</a:t>
            </a:r>
            <a:r>
              <a:rPr lang="de-DE" dirty="0"/>
              <a:t> </a:t>
            </a:r>
            <a:endParaRPr lang="zh-CN" altLang="en-US" sz="1800" dirty="0">
              <a:solidFill>
                <a:schemeClr val="tx1">
                  <a:lumMod val="85000"/>
                  <a:lumOff val="15000"/>
                </a:schemeClr>
              </a:solidFill>
            </a:endParaRPr>
          </a:p>
        </p:txBody>
      </p:sp>
      <p:sp>
        <p:nvSpPr>
          <p:cNvPr id="70" name="矩形 69">
            <a:extLst>
              <a:ext uri="{FF2B5EF4-FFF2-40B4-BE49-F238E27FC236}">
                <a16:creationId xmlns:a16="http://schemas.microsoft.com/office/drawing/2014/main" id="{26D3B42F-A387-48F1-AA45-024F1FD54FAB}"/>
              </a:ext>
            </a:extLst>
          </p:cNvPr>
          <p:cNvSpPr/>
          <p:nvPr/>
        </p:nvSpPr>
        <p:spPr>
          <a:xfrm>
            <a:off x="5404807" y="1483079"/>
            <a:ext cx="3284832" cy="464871"/>
          </a:xfrm>
          <a:prstGeom prst="rect">
            <a:avLst/>
          </a:prstGeom>
        </p:spPr>
        <p:txBody>
          <a:bodyPr wrap="square">
            <a:spAutoFit/>
          </a:bodyPr>
          <a:lstStyle/>
          <a:p>
            <a:pPr algn="ctr">
              <a:lnSpc>
                <a:spcPct val="150000"/>
              </a:lnSpc>
            </a:pPr>
            <a:r>
              <a:rPr lang="de-DE" sz="1800" b="1" dirty="0"/>
              <a:t>Veranstaltungen </a:t>
            </a:r>
            <a:endParaRPr lang="zh-CN" altLang="en-US" b="1" dirty="0">
              <a:solidFill>
                <a:schemeClr val="tx1">
                  <a:lumMod val="85000"/>
                  <a:lumOff val="15000"/>
                </a:schemeClr>
              </a:solidFill>
            </a:endParaRP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矩形 1">
            <a:extLst>
              <a:ext uri="{FF2B5EF4-FFF2-40B4-BE49-F238E27FC236}">
                <a16:creationId xmlns:a16="http://schemas.microsoft.com/office/drawing/2014/main" id="{1C553CF3-7754-4B5D-8644-67ADC8126E1B}"/>
              </a:ext>
            </a:extLst>
          </p:cNvPr>
          <p:cNvSpPr/>
          <p:nvPr/>
        </p:nvSpPr>
        <p:spPr>
          <a:xfrm>
            <a:off x="18395" y="4511930"/>
            <a:ext cx="2057400" cy="6315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本框 5">
            <a:extLst>
              <a:ext uri="{FF2B5EF4-FFF2-40B4-BE49-F238E27FC236}">
                <a16:creationId xmlns:a16="http://schemas.microsoft.com/office/drawing/2014/main" id="{0F192C8B-D396-4152-A61F-0CFADD6C7178}"/>
              </a:ext>
            </a:extLst>
          </p:cNvPr>
          <p:cNvSpPr txBox="1">
            <a:spLocks noChangeArrowheads="1"/>
          </p:cNvSpPr>
          <p:nvPr/>
        </p:nvSpPr>
        <p:spPr bwMode="auto">
          <a:xfrm>
            <a:off x="3832545" y="335088"/>
            <a:ext cx="153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de-DE" altLang="zh-CN" sz="1800" b="1" dirty="0">
                <a:solidFill>
                  <a:schemeClr val="tx1">
                    <a:lumMod val="95000"/>
                    <a:lumOff val="5000"/>
                  </a:schemeClr>
                </a:solidFill>
                <a:latin typeface="+mj-ea"/>
              </a:rPr>
              <a:t>Bedeutung </a:t>
            </a:r>
          </a:p>
        </p:txBody>
      </p:sp>
      <p:cxnSp>
        <p:nvCxnSpPr>
          <p:cNvPr id="30" name="直接连接符 74">
            <a:extLst>
              <a:ext uri="{FF2B5EF4-FFF2-40B4-BE49-F238E27FC236}">
                <a16:creationId xmlns:a16="http://schemas.microsoft.com/office/drawing/2014/main" id="{0C7EDB08-E360-4AE2-A626-545728D84A4B}"/>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3C94B8-D8B5-4D1B-BF92-F5AF41C13427}"/>
              </a:ext>
            </a:extLst>
          </p:cNvPr>
          <p:cNvSpPr/>
          <p:nvPr/>
        </p:nvSpPr>
        <p:spPr>
          <a:xfrm>
            <a:off x="2955723" y="4043307"/>
            <a:ext cx="3284832" cy="464871"/>
          </a:xfrm>
          <a:prstGeom prst="rect">
            <a:avLst/>
          </a:prstGeom>
        </p:spPr>
        <p:txBody>
          <a:bodyPr wrap="square">
            <a:spAutoFit/>
          </a:bodyPr>
          <a:lstStyle/>
          <a:p>
            <a:pPr algn="ctr">
              <a:lnSpc>
                <a:spcPct val="150000"/>
              </a:lnSpc>
            </a:pPr>
            <a:r>
              <a:rPr lang="de-DE" sz="1800" b="1" dirty="0" err="1"/>
              <a:t>Full</a:t>
            </a:r>
            <a:r>
              <a:rPr lang="de-DE" sz="1800" b="1" dirty="0"/>
              <a:t>-Stack </a:t>
            </a:r>
            <a:endParaRPr lang="zh-CN" altLang="en-US" b="1" dirty="0">
              <a:solidFill>
                <a:schemeClr val="tx1">
                  <a:lumMod val="85000"/>
                  <a:lumOff val="15000"/>
                </a:schemeClr>
              </a:solidFill>
            </a:endParaRPr>
          </a:p>
        </p:txBody>
      </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0-#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0-#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19"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1802973" y="1888069"/>
            <a:ext cx="55380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de-DE" altLang="zh-CN" sz="3600" b="1" dirty="0">
                <a:solidFill>
                  <a:schemeClr val="tx1">
                    <a:lumMod val="95000"/>
                    <a:lumOff val="5000"/>
                  </a:schemeClr>
                </a:solidFill>
                <a:latin typeface="+mj-ea"/>
              </a:rPr>
              <a:t>Methoden und Prozess</a:t>
            </a:r>
          </a:p>
        </p:txBody>
      </p:sp>
      <p:cxnSp>
        <p:nvCxnSpPr>
          <p:cNvPr id="5" name="直接连接符 22">
            <a:extLst>
              <a:ext uri="{FF2B5EF4-FFF2-40B4-BE49-F238E27FC236}">
                <a16:creationId xmlns:a16="http://schemas.microsoft.com/office/drawing/2014/main" id="{16DD1016-2610-48FD-A926-56AA46370126}"/>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126428"/>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542713" y="87313"/>
            <a:ext cx="2058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2800" b="1" dirty="0">
                <a:solidFill>
                  <a:schemeClr val="tx1">
                    <a:lumMod val="85000"/>
                    <a:lumOff val="15000"/>
                  </a:schemeClr>
                </a:solidFill>
                <a:latin typeface="+mj-ea"/>
                <a:ea typeface="+mj-ea"/>
              </a:rPr>
              <a:t>Methoden</a:t>
            </a:r>
            <a:endParaRPr lang="zh-CN" altLang="en-US" sz="2800" b="1" dirty="0">
              <a:solidFill>
                <a:schemeClr val="tx1">
                  <a:lumMod val="85000"/>
                  <a:lumOff val="15000"/>
                </a:schemeClr>
              </a:solidFill>
              <a:latin typeface="+mj-ea"/>
              <a:ea typeface="+mj-ea"/>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53031" y="2813694"/>
            <a:ext cx="25532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1400" dirty="0">
                <a:solidFill>
                  <a:schemeClr val="bg1"/>
                </a:solidFill>
                <a:latin typeface="+mj-ea"/>
                <a:ea typeface="+mj-ea"/>
              </a:rPr>
              <a:t>Technische Blogs-Abfrage</a:t>
            </a:r>
            <a:endParaRPr lang="zh-CN" altLang="en-US" sz="1400" dirty="0">
              <a:solidFill>
                <a:schemeClr val="bg1"/>
              </a:solidFill>
              <a:latin typeface="+mj-ea"/>
              <a:ea typeface="+mj-ea"/>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2549575" y="2798409"/>
            <a:ext cx="17386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1400" dirty="0">
                <a:solidFill>
                  <a:schemeClr val="bg1"/>
                </a:solidFill>
                <a:latin typeface="+mj-ea"/>
                <a:ea typeface="+mj-ea"/>
              </a:rPr>
              <a:t>Open Source Gemeinschaft Fragen</a:t>
            </a:r>
            <a:endParaRPr lang="zh-CN" altLang="en-US" sz="1400" dirty="0">
              <a:solidFill>
                <a:schemeClr val="bg1"/>
              </a:solidFill>
              <a:latin typeface="+mj-ea"/>
              <a:ea typeface="+mj-ea"/>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4770210" y="2899690"/>
            <a:ext cx="18596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1400" dirty="0">
                <a:solidFill>
                  <a:schemeClr val="bg1"/>
                </a:solidFill>
                <a:latin typeface="+mj-ea"/>
                <a:ea typeface="+mj-ea"/>
              </a:rPr>
              <a:t>Literaturrecherchen</a:t>
            </a:r>
            <a:endParaRPr lang="zh-CN" altLang="en-US" sz="1400" dirty="0">
              <a:solidFill>
                <a:schemeClr val="bg1"/>
              </a:solidFill>
              <a:latin typeface="+mj-ea"/>
              <a:ea typeface="+mj-ea"/>
            </a:endParaRPr>
          </a:p>
        </p:txBody>
      </p:sp>
      <p:sp>
        <p:nvSpPr>
          <p:cNvPr id="51"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7345036" y="2859964"/>
            <a:ext cx="12153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de-DE" altLang="zh-CN" sz="1400" dirty="0">
                <a:solidFill>
                  <a:schemeClr val="bg1"/>
                </a:solidFill>
                <a:latin typeface="+mj-ea"/>
                <a:ea typeface="+mj-ea"/>
              </a:rPr>
              <a:t>Code-Praxis</a:t>
            </a:r>
            <a:endParaRPr lang="zh-CN" altLang="en-US" sz="1400" dirty="0">
              <a:solidFill>
                <a:schemeClr val="bg1"/>
              </a:solidFill>
              <a:latin typeface="+mj-ea"/>
              <a:ea typeface="+mj-ea"/>
            </a:endParaRPr>
          </a:p>
        </p:txBody>
      </p: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3217254" y="1861971"/>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2" name="组合 91">
            <a:extLst>
              <a:ext uri="{FF2B5EF4-FFF2-40B4-BE49-F238E27FC236}">
                <a16:creationId xmlns:a16="http://schemas.microsoft.com/office/drawing/2014/main"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7</a:t>
            </a:fld>
            <a:endParaRPr lang="zh-CN" altLang="en-US"/>
          </a:p>
        </p:txBody>
      </p:sp>
      <p:sp>
        <p:nvSpPr>
          <p:cNvPr id="3" name="矩形 2">
            <a:extLst>
              <a:ext uri="{FF2B5EF4-FFF2-40B4-BE49-F238E27FC236}">
                <a16:creationId xmlns:a16="http://schemas.microsoft.com/office/drawing/2014/main" id="{260E8A6D-98D7-4794-AADE-CD3F59D36347}"/>
              </a:ext>
            </a:extLst>
          </p:cNvPr>
          <p:cNvSpPr/>
          <p:nvPr/>
        </p:nvSpPr>
        <p:spPr>
          <a:xfrm>
            <a:off x="18395" y="4643464"/>
            <a:ext cx="8508269" cy="5000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112">
            <a:extLst>
              <a:ext uri="{FF2B5EF4-FFF2-40B4-BE49-F238E27FC236}">
                <a16:creationId xmlns:a16="http://schemas.microsoft.com/office/drawing/2014/main" id="{F6FA2EC9-583A-4B91-AED2-A024003125A4}"/>
              </a:ext>
            </a:extLst>
          </p:cNvPr>
          <p:cNvSpPr>
            <a:spLocks/>
          </p:cNvSpPr>
          <p:nvPr/>
        </p:nvSpPr>
        <p:spPr bwMode="auto">
          <a:xfrm>
            <a:off x="7722781" y="1891527"/>
            <a:ext cx="459906" cy="45787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4" name="组合 33">
            <a:extLst>
              <a:ext uri="{FF2B5EF4-FFF2-40B4-BE49-F238E27FC236}">
                <a16:creationId xmlns:a16="http://schemas.microsoft.com/office/drawing/2014/main" id="{404B37D2-AA4C-4A56-9E03-E034889A63DB}"/>
              </a:ext>
            </a:extLst>
          </p:cNvPr>
          <p:cNvGrpSpPr/>
          <p:nvPr/>
        </p:nvGrpSpPr>
        <p:grpSpPr>
          <a:xfrm>
            <a:off x="5461410" y="1842129"/>
            <a:ext cx="477212" cy="475110"/>
            <a:chOff x="4675188" y="1422400"/>
            <a:chExt cx="360362" cy="358775"/>
          </a:xfrm>
          <a:solidFill>
            <a:schemeClr val="bg1"/>
          </a:solidFill>
        </p:grpSpPr>
        <p:sp>
          <p:nvSpPr>
            <p:cNvPr id="35" name="AutoShape 84">
              <a:extLst>
                <a:ext uri="{FF2B5EF4-FFF2-40B4-BE49-F238E27FC236}">
                  <a16:creationId xmlns:a16="http://schemas.microsoft.com/office/drawing/2014/main" id="{95564B35-3D5B-4F51-925E-DD1BFC822260}"/>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85">
              <a:extLst>
                <a:ext uri="{FF2B5EF4-FFF2-40B4-BE49-F238E27FC236}">
                  <a16:creationId xmlns:a16="http://schemas.microsoft.com/office/drawing/2014/main" id="{248C5C19-6462-412B-B6F2-0D25C8E64A1B}"/>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86">
              <a:extLst>
                <a:ext uri="{FF2B5EF4-FFF2-40B4-BE49-F238E27FC236}">
                  <a16:creationId xmlns:a16="http://schemas.microsoft.com/office/drawing/2014/main" id="{D05500BD-D577-4848-BEA2-DA194147B112}"/>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87">
              <a:extLst>
                <a:ext uri="{FF2B5EF4-FFF2-40B4-BE49-F238E27FC236}">
                  <a16:creationId xmlns:a16="http://schemas.microsoft.com/office/drawing/2014/main" id="{666EA97E-EA7B-45E7-8CD2-547729DBF06A}"/>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88">
              <a:extLst>
                <a:ext uri="{FF2B5EF4-FFF2-40B4-BE49-F238E27FC236}">
                  <a16:creationId xmlns:a16="http://schemas.microsoft.com/office/drawing/2014/main" id="{49D0A308-44AF-4DD7-B190-878CC0D1D692}"/>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89">
              <a:extLst>
                <a:ext uri="{FF2B5EF4-FFF2-40B4-BE49-F238E27FC236}">
                  <a16:creationId xmlns:a16="http://schemas.microsoft.com/office/drawing/2014/main" id="{A0AF203A-6209-4FAA-A051-B212B4E97B42}"/>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90">
              <a:extLst>
                <a:ext uri="{FF2B5EF4-FFF2-40B4-BE49-F238E27FC236}">
                  <a16:creationId xmlns:a16="http://schemas.microsoft.com/office/drawing/2014/main" id="{88BC840E-A8D0-41F3-B7F6-9ABD30B021A4}"/>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91">
              <a:extLst>
                <a:ext uri="{FF2B5EF4-FFF2-40B4-BE49-F238E27FC236}">
                  <a16:creationId xmlns:a16="http://schemas.microsoft.com/office/drawing/2014/main" id="{389F05C8-81E4-4C0F-95A4-E571FFFFC229}"/>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92">
              <a:extLst>
                <a:ext uri="{FF2B5EF4-FFF2-40B4-BE49-F238E27FC236}">
                  <a16:creationId xmlns:a16="http://schemas.microsoft.com/office/drawing/2014/main" id="{B55F6989-E351-4846-ACD9-9C7E49042DE1}"/>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93">
              <a:extLst>
                <a:ext uri="{FF2B5EF4-FFF2-40B4-BE49-F238E27FC236}">
                  <a16:creationId xmlns:a16="http://schemas.microsoft.com/office/drawing/2014/main" id="{F07E02B9-34B8-4A97-9273-027F6BB452BC}"/>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3" name="AutoShape 94">
              <a:extLst>
                <a:ext uri="{FF2B5EF4-FFF2-40B4-BE49-F238E27FC236}">
                  <a16:creationId xmlns:a16="http://schemas.microsoft.com/office/drawing/2014/main" id="{1327839D-1C4F-4AD3-A375-40A7430C9A76}"/>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95">
              <a:extLst>
                <a:ext uri="{FF2B5EF4-FFF2-40B4-BE49-F238E27FC236}">
                  <a16:creationId xmlns:a16="http://schemas.microsoft.com/office/drawing/2014/main" id="{3B47DDAC-9EB7-435C-82BD-F65BB0212FBA}"/>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5" name="AutoShape 96">
              <a:extLst>
                <a:ext uri="{FF2B5EF4-FFF2-40B4-BE49-F238E27FC236}">
                  <a16:creationId xmlns:a16="http://schemas.microsoft.com/office/drawing/2014/main" id="{941987FF-B8AD-4A1F-AF0D-490E5E11A494}"/>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6" name="灯片编号占位符 1">
            <a:extLst>
              <a:ext uri="{FF2B5EF4-FFF2-40B4-BE49-F238E27FC236}">
                <a16:creationId xmlns:a16="http://schemas.microsoft.com/office/drawing/2014/main" id="{9377D808-1089-420A-9B20-57824DC35F17}"/>
              </a:ext>
            </a:extLst>
          </p:cNvPr>
          <p:cNvSpPr txBox="1">
            <a:spLocks/>
          </p:cNvSpPr>
          <p:nvPr/>
        </p:nvSpPr>
        <p:spPr>
          <a:xfrm>
            <a:off x="6855639" y="4748135"/>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7</a:t>
            </a:fld>
            <a:endParaRPr lang="zh-CN" altLang="en-US" dirty="0"/>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1000"/>
                                        <p:tgtEl>
                                          <p:spTgt spid="77"/>
                                        </p:tgtEl>
                                      </p:cBhvr>
                                    </p:animEffect>
                                    <p:anim calcmode="lin" valueType="num">
                                      <p:cBhvr>
                                        <p:cTn id="48" dur="1000" fill="hold"/>
                                        <p:tgtEl>
                                          <p:spTgt spid="77"/>
                                        </p:tgtEl>
                                        <p:attrNameLst>
                                          <p:attrName>ppt_x</p:attrName>
                                        </p:attrNameLst>
                                      </p:cBhvr>
                                      <p:tavLst>
                                        <p:tav tm="0">
                                          <p:val>
                                            <p:strVal val="#ppt_x"/>
                                          </p:val>
                                        </p:tav>
                                        <p:tav tm="100000">
                                          <p:val>
                                            <p:strVal val="#ppt_x"/>
                                          </p:val>
                                        </p:tav>
                                      </p:tavLst>
                                    </p:anim>
                                    <p:anim calcmode="lin" valueType="num">
                                      <p:cBhvr>
                                        <p:cTn id="49" dur="1000" fill="hold"/>
                                        <p:tgtEl>
                                          <p:spTgt spid="7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anim calcmode="lin" valueType="num">
                                      <p:cBhvr>
                                        <p:cTn id="63" dur="1000" fill="hold"/>
                                        <p:tgtEl>
                                          <p:spTgt spid="5"/>
                                        </p:tgtEl>
                                        <p:attrNameLst>
                                          <p:attrName>ppt_x</p:attrName>
                                        </p:attrNameLst>
                                      </p:cBhvr>
                                      <p:tavLst>
                                        <p:tav tm="0">
                                          <p:val>
                                            <p:strVal val="#ppt_x"/>
                                          </p:val>
                                        </p:tav>
                                        <p:tav tm="100000">
                                          <p:val>
                                            <p:strVal val="#ppt_x"/>
                                          </p:val>
                                        </p:tav>
                                      </p:tavLst>
                                    </p:anim>
                                    <p:anim calcmode="lin" valueType="num">
                                      <p:cBhvr>
                                        <p:cTn id="64" dur="1000" fill="hold"/>
                                        <p:tgtEl>
                                          <p:spTgt spid="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anim calcmode="lin" valueType="num">
                                      <p:cBhvr>
                                        <p:cTn id="68" dur="1000" fill="hold"/>
                                        <p:tgtEl>
                                          <p:spTgt spid="34"/>
                                        </p:tgtEl>
                                        <p:attrNameLst>
                                          <p:attrName>ppt_x</p:attrName>
                                        </p:attrNameLst>
                                      </p:cBhvr>
                                      <p:tavLst>
                                        <p:tav tm="0">
                                          <p:val>
                                            <p:strVal val="#ppt_x"/>
                                          </p:val>
                                        </p:tav>
                                        <p:tav tm="100000">
                                          <p:val>
                                            <p:strVal val="#ppt_x"/>
                                          </p:val>
                                        </p:tav>
                                      </p:tavLst>
                                    </p:anim>
                                    <p:anim calcmode="lin" valueType="num">
                                      <p:cBhvr>
                                        <p:cTn id="6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animBg="1"/>
      <p:bldP spid="38" grpId="0" animBg="1"/>
      <p:bldP spid="39" grpId="0" animBg="1"/>
      <p:bldP spid="40" grpId="0" animBg="1"/>
      <p:bldP spid="42" grpId="0"/>
      <p:bldP spid="45" grpId="0"/>
      <p:bldP spid="48" grpId="0"/>
      <p:bldP spid="51" grpId="0"/>
      <p:bldP spid="7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2" name="1"/>
          <p:cNvSpPr txBox="1">
            <a:spLocks noChangeArrowheads="1"/>
          </p:cNvSpPr>
          <p:nvPr/>
        </p:nvSpPr>
        <p:spPr bwMode="auto">
          <a:xfrm>
            <a:off x="1856575" y="4091643"/>
            <a:ext cx="2757200"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de-DE" altLang="zh-CN" sz="1200" dirty="0">
                <a:solidFill>
                  <a:srgbClr val="404040"/>
                </a:solidFill>
                <a:latin typeface="微软雅黑" panose="020B0503020204020204" pitchFamily="34" charset="-122"/>
              </a:rPr>
              <a:t>Anforderungsanalyse</a:t>
            </a:r>
            <a:endParaRPr lang="zh-CN" altLang="zh-CN" sz="12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195896" y="3509949"/>
            <a:ext cx="15818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de-DE" altLang="zh-CN" sz="1200" dirty="0">
                <a:solidFill>
                  <a:srgbClr val="404040"/>
                </a:solidFill>
                <a:latin typeface="微软雅黑" panose="020B0503020204020204" pitchFamily="34" charset="-122"/>
              </a:rPr>
              <a:t>Datenbank Design</a:t>
            </a:r>
            <a:endParaRPr lang="zh-CN" altLang="zh-CN" sz="12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4866694" y="2868141"/>
            <a:ext cx="1962268" cy="27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de-DE" altLang="zh-CN" sz="1200" dirty="0">
                <a:solidFill>
                  <a:srgbClr val="404040"/>
                </a:solidFill>
                <a:latin typeface="微软雅黑" panose="020B0503020204020204" pitchFamily="34" charset="-122"/>
              </a:rPr>
              <a:t>Frontend-Entwicklung</a:t>
            </a:r>
            <a:endParaRPr lang="en-US" altLang="zh-CN" sz="1200" b="1" dirty="0">
              <a:solidFill>
                <a:schemeClr val="tx1">
                  <a:lumMod val="75000"/>
                  <a:lumOff val="25000"/>
                </a:schemeClr>
              </a:solidFill>
              <a:sym typeface="Arial" panose="020B0604020202020204" pitchFamily="34" charset="0"/>
            </a:endParaRPr>
          </a:p>
        </p:txBody>
      </p:sp>
      <p:sp>
        <p:nvSpPr>
          <p:cNvPr id="119" name="2"/>
          <p:cNvSpPr txBox="1">
            <a:spLocks noChangeArrowheads="1"/>
          </p:cNvSpPr>
          <p:nvPr/>
        </p:nvSpPr>
        <p:spPr bwMode="auto">
          <a:xfrm>
            <a:off x="6366530" y="2340544"/>
            <a:ext cx="172266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de-DE" altLang="zh-CN" sz="1200" dirty="0">
                <a:solidFill>
                  <a:srgbClr val="404040"/>
                </a:solidFill>
                <a:latin typeface="微软雅黑" panose="020B0503020204020204" pitchFamily="34" charset="-122"/>
              </a:rPr>
              <a:t>Backend-Entwicklung</a:t>
            </a:r>
            <a:endParaRPr lang="zh-CN" altLang="zh-CN" sz="12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7902411" y="1719782"/>
            <a:ext cx="836043" cy="27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en-US" altLang="zh-CN" sz="1200" dirty="0" err="1">
                <a:solidFill>
                  <a:srgbClr val="404040"/>
                </a:solidFill>
                <a:latin typeface="微软雅黑" panose="020B0503020204020204" pitchFamily="34" charset="-122"/>
                <a:sym typeface="Arial" panose="020B0604020202020204" pitchFamily="34" charset="0"/>
              </a:rPr>
              <a:t>Testen</a:t>
            </a:r>
            <a:endParaRPr lang="en-US" altLang="zh-CN" sz="1200" dirty="0">
              <a:solidFill>
                <a:srgbClr val="404040"/>
              </a:solidFill>
              <a:latin typeface="微软雅黑" panose="020B0503020204020204" pitchFamily="34" charset="-122"/>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Prozess</a:t>
            </a:r>
            <a:endPar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灯片编号占位符 1">
            <a:extLst>
              <a:ext uri="{FF2B5EF4-FFF2-40B4-BE49-F238E27FC236}">
                <a16:creationId xmlns:a16="http://schemas.microsoft.com/office/drawing/2014/main" id="{15CF64DD-5186-4216-B595-342174DA0B40}"/>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8</a:t>
            </a:fld>
            <a:endParaRPr lang="zh-CN" altLang="en-US" dirty="0"/>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2"/>
            <a:ext cx="6087354"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lnSpc>
                <a:spcPct val="120000"/>
              </a:lnSpc>
              <a:spcAft>
                <a:spcPct val="0"/>
              </a:spcAft>
              <a:buNone/>
              <a:defRPr/>
            </a:pPr>
            <a:r>
              <a:rPr lang="de-DE" altLang="zh-CN" sz="2100" b="1" dirty="0">
                <a:solidFill>
                  <a:prstClr val="black">
                    <a:lumMod val="75000"/>
                    <a:lumOff val="25000"/>
                  </a:prstClr>
                </a:solidFill>
                <a:latin typeface="微软雅黑" panose="020B0503020204020204" pitchFamily="34" charset="-122"/>
                <a:ea typeface="微软雅黑" panose="020B0503020204020204" pitchFamily="34" charset="-122"/>
              </a:rPr>
              <a:t>Anforderungsanalyse</a:t>
            </a:r>
            <a:endParaRPr lang="zh-CN" altLang="zh-CN" sz="21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Textfeld 1">
            <a:extLst>
              <a:ext uri="{FF2B5EF4-FFF2-40B4-BE49-F238E27FC236}">
                <a16:creationId xmlns:a16="http://schemas.microsoft.com/office/drawing/2014/main" id="{6E3D1FDE-7166-4825-AEC0-9B32C4F87032}"/>
              </a:ext>
            </a:extLst>
          </p:cNvPr>
          <p:cNvSpPr txBox="1"/>
          <p:nvPr/>
        </p:nvSpPr>
        <p:spPr>
          <a:xfrm>
            <a:off x="3000255" y="1092273"/>
            <a:ext cx="3092193" cy="2308324"/>
          </a:xfrm>
          <a:prstGeom prst="rect">
            <a:avLst/>
          </a:prstGeom>
          <a:noFill/>
        </p:spPr>
        <p:txBody>
          <a:bodyPr wrap="none" rtlCol="0">
            <a:spAutoFit/>
          </a:bodyPr>
          <a:lstStyle/>
          <a:p>
            <a:endParaRPr lang="de-DE" altLang="zh-CN" sz="1800" b="1" dirty="0"/>
          </a:p>
          <a:p>
            <a:pPr marL="628650" lvl="1" indent="-285750">
              <a:buFont typeface="Arial" panose="020B0604020202020204" pitchFamily="34" charset="0"/>
              <a:buChar char="•"/>
            </a:pPr>
            <a:r>
              <a:rPr lang="de-DE" sz="1800" b="1" dirty="0"/>
              <a:t>Registrieren</a:t>
            </a:r>
            <a:endParaRPr lang="de-DE" altLang="zh-CN" sz="1800" b="1" dirty="0"/>
          </a:p>
          <a:p>
            <a:pPr marL="628650" lvl="1" indent="-285750">
              <a:buFont typeface="Arial" panose="020B0604020202020204" pitchFamily="34" charset="0"/>
              <a:buChar char="•"/>
            </a:pPr>
            <a:r>
              <a:rPr lang="de-DE" altLang="zh-CN" sz="1800" b="1" dirty="0"/>
              <a:t>Anmelden</a:t>
            </a:r>
          </a:p>
          <a:p>
            <a:pPr marL="628650" lvl="1" indent="-285750">
              <a:buFont typeface="Arial" panose="020B0604020202020204" pitchFamily="34" charset="0"/>
              <a:buChar char="•"/>
            </a:pPr>
            <a:r>
              <a:rPr lang="de-DE" sz="1800" b="1" dirty="0"/>
              <a:t>V</a:t>
            </a:r>
            <a:r>
              <a:rPr lang="de-DE" altLang="zh-CN" sz="1800" b="1" dirty="0"/>
              <a:t>eranstaltung auswählen</a:t>
            </a:r>
          </a:p>
          <a:p>
            <a:pPr marL="628650" lvl="1" indent="-285750">
              <a:buFont typeface="Arial" panose="020B0604020202020204" pitchFamily="34" charset="0"/>
              <a:buChar char="•"/>
            </a:pPr>
            <a:r>
              <a:rPr lang="de-DE" sz="1800" b="1" dirty="0"/>
              <a:t>V</a:t>
            </a:r>
            <a:r>
              <a:rPr lang="de-DE" altLang="zh-CN" sz="1800" b="1" dirty="0"/>
              <a:t>eranstaltungsort f</a:t>
            </a:r>
            <a:r>
              <a:rPr lang="de-DE" sz="1800" b="1" dirty="0"/>
              <a:t>iltern</a:t>
            </a:r>
          </a:p>
          <a:p>
            <a:pPr marL="628650" lvl="1" indent="-285750">
              <a:buFont typeface="Arial" panose="020B0604020202020204" pitchFamily="34" charset="0"/>
              <a:buChar char="•"/>
            </a:pPr>
            <a:r>
              <a:rPr lang="de-DE" sz="1800" b="1" dirty="0"/>
              <a:t>Ändern</a:t>
            </a:r>
          </a:p>
          <a:p>
            <a:pPr marL="628650" lvl="1" indent="-285750">
              <a:buFont typeface="Arial" panose="020B0604020202020204" pitchFamily="34" charset="0"/>
              <a:buChar char="•"/>
            </a:pPr>
            <a:r>
              <a:rPr lang="de-DE" sz="1800" b="1" dirty="0"/>
              <a:t>Kalender bekommen</a:t>
            </a:r>
          </a:p>
          <a:p>
            <a:endParaRPr lang="de-DE" sz="1800" b="1" dirty="0"/>
          </a:p>
        </p:txBody>
      </p:sp>
      <p:sp>
        <p:nvSpPr>
          <p:cNvPr id="4" name="灯片编号占位符 1">
            <a:extLst>
              <a:ext uri="{FF2B5EF4-FFF2-40B4-BE49-F238E27FC236}">
                <a16:creationId xmlns:a16="http://schemas.microsoft.com/office/drawing/2014/main" id="{047AFC9F-C73E-463A-9F97-AF2DF2D27070}"/>
              </a:ext>
            </a:extLst>
          </p:cNvPr>
          <p:cNvSpPr>
            <a:spLocks noGrp="1"/>
          </p:cNvSpPr>
          <p:nvPr>
            <p:ph type="sldNum" sz="quarter" idx="12"/>
          </p:nvPr>
        </p:nvSpPr>
        <p:spPr>
          <a:xfrm>
            <a:off x="6855639" y="4748135"/>
            <a:ext cx="2057400" cy="273844"/>
          </a:xfrm>
        </p:spPr>
        <p:txBody>
          <a:bodyPr/>
          <a:lstStyle/>
          <a:p>
            <a:fld id="{ACBECEF1-1935-4692-9C86-5FD89D9EDF46}" type="slidenum">
              <a:rPr lang="zh-CN" altLang="en-US" smtClean="0"/>
              <a:pPr/>
              <a:t>9</a:t>
            </a:fld>
            <a:endParaRPr lang="zh-CN" altLang="en-US" dirty="0"/>
          </a:p>
        </p:txBody>
      </p:sp>
    </p:spTree>
    <p:extLst>
      <p:ext uri="{BB962C8B-B14F-4D97-AF65-F5344CB8AC3E}">
        <p14:creationId xmlns:p14="http://schemas.microsoft.com/office/powerpoint/2010/main" val="14339611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1116</Words>
  <Application>Microsoft Office PowerPoint</Application>
  <PresentationFormat>全屏显示(16:9)</PresentationFormat>
  <Paragraphs>196</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Gill Sans</vt:lpstr>
      <vt:lpstr>Linux Libertine</vt:lpstr>
      <vt:lpstr>方正准圆简体</vt:lpstr>
      <vt:lpstr>宋体</vt:lpstr>
      <vt:lpstr>微软雅黑</vt:lpstr>
      <vt:lpstr>微软雅黑</vt:lpstr>
      <vt:lpstr>Arial</vt:lpstr>
      <vt:lpstr>Calibri</vt:lpstr>
      <vt:lpstr>Calibri Light</vt:lpstr>
      <vt:lpstr>helvetica</vt:lpstr>
      <vt:lpstr>千图网海量PPT模板www.58pic.com​​​</vt:lpstr>
      <vt:lpstr>Benutzerdefiniertes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少华 童</cp:lastModifiedBy>
  <cp:revision>451</cp:revision>
  <dcterms:created xsi:type="dcterms:W3CDTF">2017-06-30T01:20:51Z</dcterms:created>
  <dcterms:modified xsi:type="dcterms:W3CDTF">2022-08-01T01:16:32Z</dcterms:modified>
</cp:coreProperties>
</file>