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315" r:id="rId2"/>
    <p:sldId id="340" r:id="rId3"/>
    <p:sldId id="273" r:id="rId4"/>
    <p:sldId id="337" r:id="rId5"/>
    <p:sldId id="269" r:id="rId6"/>
    <p:sldId id="276" r:id="rId7"/>
    <p:sldId id="328" r:id="rId8"/>
    <p:sldId id="327" r:id="rId9"/>
    <p:sldId id="279" r:id="rId10"/>
    <p:sldId id="272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341" r:id="rId19"/>
    <p:sldId id="329" r:id="rId20"/>
    <p:sldId id="342" r:id="rId21"/>
    <p:sldId id="338" r:id="rId22"/>
    <p:sldId id="304" r:id="rId23"/>
    <p:sldId id="305" r:id="rId24"/>
    <p:sldId id="306" r:id="rId25"/>
    <p:sldId id="274" r:id="rId26"/>
    <p:sldId id="307" r:id="rId27"/>
    <p:sldId id="308" r:id="rId28"/>
    <p:sldId id="300" r:id="rId29"/>
    <p:sldId id="309" r:id="rId30"/>
    <p:sldId id="278" r:id="rId31"/>
    <p:sldId id="310" r:id="rId32"/>
    <p:sldId id="311" r:id="rId33"/>
    <p:sldId id="312" r:id="rId34"/>
    <p:sldId id="313" r:id="rId35"/>
    <p:sldId id="289" r:id="rId36"/>
    <p:sldId id="301" r:id="rId37"/>
    <p:sldId id="287" r:id="rId38"/>
    <p:sldId id="288" r:id="rId39"/>
    <p:sldId id="290" r:id="rId40"/>
    <p:sldId id="330" r:id="rId41"/>
    <p:sldId id="332" r:id="rId42"/>
    <p:sldId id="331" r:id="rId43"/>
    <p:sldId id="336" r:id="rId44"/>
    <p:sldId id="291" r:id="rId45"/>
    <p:sldId id="292" r:id="rId46"/>
    <p:sldId id="293" r:id="rId47"/>
    <p:sldId id="297" r:id="rId48"/>
    <p:sldId id="298" r:id="rId49"/>
    <p:sldId id="299" r:id="rId50"/>
    <p:sldId id="335" r:id="rId51"/>
    <p:sldId id="314" r:id="rId52"/>
    <p:sldId id="339" r:id="rId53"/>
    <p:sldId id="333" r:id="rId54"/>
    <p:sldId id="295" r:id="rId55"/>
    <p:sldId id="296" r:id="rId56"/>
    <p:sldId id="334" r:id="rId57"/>
    <p:sldId id="316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3D2"/>
    <a:srgbClr val="F9F9F9"/>
    <a:srgbClr val="0000CC"/>
    <a:srgbClr val="000000"/>
    <a:srgbClr val="000066"/>
    <a:srgbClr val="3333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ABED83-AB76-449F-A02C-2A9B2E0577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4383CE-6300-4692-AD57-BAEE18F33F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E8B3-7161-40DB-A6F1-EB6F869CEF4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84309C-6356-4F88-B5A1-B1DD9984A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2D0BA2-D6F6-4675-8524-E9C0F09CBB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45C65-4F2A-40B0-96C2-56745964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279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51752-A5B9-4B42-89AA-46D3839636D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2450-8B6C-44BE-8115-775C8232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73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同心圆 11"/>
          <p:cNvSpPr/>
          <p:nvPr/>
        </p:nvSpPr>
        <p:spPr>
          <a:xfrm>
            <a:off x="508444" y="1405665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2005" y="1439226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580785" y="3122031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14346" y="3155592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2192928" y="3722284"/>
            <a:ext cx="1914989" cy="19149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34724" y="3764080"/>
            <a:ext cx="1831398" cy="1831398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909744" y="932723"/>
            <a:ext cx="4014461" cy="401446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62" y="1020341"/>
            <a:ext cx="3839225" cy="383922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4898177" y="1101045"/>
            <a:ext cx="668416" cy="668416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12766" y="1115634"/>
            <a:ext cx="639239" cy="63923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97790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76946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Freeform 44"/>
          <p:cNvSpPr>
            <a:spLocks noEditPoints="1"/>
          </p:cNvSpPr>
          <p:nvPr/>
        </p:nvSpPr>
        <p:spPr bwMode="auto">
          <a:xfrm>
            <a:off x="8524961" y="5401414"/>
            <a:ext cx="482075" cy="388128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547754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626910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9704584" y="5414993"/>
            <a:ext cx="549919" cy="319446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64169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43325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5994688" y="5378361"/>
            <a:ext cx="402546" cy="413550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09121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088277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Freeform 39"/>
          <p:cNvSpPr>
            <a:spLocks noEditPoints="1"/>
          </p:cNvSpPr>
          <p:nvPr/>
        </p:nvSpPr>
        <p:spPr bwMode="auto">
          <a:xfrm>
            <a:off x="7218545" y="5378361"/>
            <a:ext cx="444730" cy="411183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582118" y="3378814"/>
            <a:ext cx="5174665" cy="0"/>
          </a:xfrm>
          <a:prstGeom prst="line">
            <a:avLst/>
          </a:prstGeom>
          <a:ln>
            <a:solidFill>
              <a:schemeClr val="accent2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12314" y="2104895"/>
            <a:ext cx="2954655" cy="1733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65" b="1" dirty="0">
                <a:solidFill>
                  <a:schemeClr val="tx1"/>
                </a:solidFill>
                <a:cs typeface="+mn-ea"/>
                <a:sym typeface="+mn-lt"/>
              </a:rPr>
              <a:t>2018</a:t>
            </a:r>
            <a:endParaRPr lang="zh-CN" altLang="en-US" sz="10665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5581182" y="1844824"/>
            <a:ext cx="5175600" cy="150042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582118" y="3537385"/>
            <a:ext cx="5174664" cy="121635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FAA087B-7146-4623-8F8D-F14ACE5ECCF1}" type="datetime1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7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2D86-69D0-4ED0-B0C2-AEC2CFD1E529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38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0506-F616-4818-B848-94F14720D0A7}" type="datetime1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0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796819"/>
            <a:ext cx="12192000" cy="3456384"/>
          </a:xfrm>
          <a:prstGeom prst="rect">
            <a:avLst/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>
            <a:off x="3090528" y="4306307"/>
            <a:ext cx="1203795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01</a:t>
            </a:r>
            <a:endParaRPr lang="zh-CN" altLang="en-US" sz="213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2831638" y="2276876"/>
            <a:ext cx="1596233" cy="15962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66476" y="2311714"/>
            <a:ext cx="1526556" cy="15265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3123723" y="2727519"/>
            <a:ext cx="1012061" cy="69494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541996" y="0"/>
            <a:ext cx="1572376" cy="966317"/>
          </a:xfrm>
          <a:custGeom>
            <a:avLst/>
            <a:gdLst>
              <a:gd name="connsiteX0" fmla="*/ 22704 w 1572376"/>
              <a:gd name="connsiteY0" fmla="*/ 0 h 966317"/>
              <a:gd name="connsiteX1" fmla="*/ 102661 w 1572376"/>
              <a:gd name="connsiteY1" fmla="*/ 0 h 966317"/>
              <a:gd name="connsiteX2" fmla="*/ 91130 w 1572376"/>
              <a:gd name="connsiteY2" fmla="*/ 37146 h 966317"/>
              <a:gd name="connsiteX3" fmla="*/ 76716 w 1572376"/>
              <a:gd name="connsiteY3" fmla="*/ 180129 h 966317"/>
              <a:gd name="connsiteX4" fmla="*/ 786187 w 1572376"/>
              <a:gd name="connsiteY4" fmla="*/ 889600 h 966317"/>
              <a:gd name="connsiteX5" fmla="*/ 1495658 w 1572376"/>
              <a:gd name="connsiteY5" fmla="*/ 180129 h 966317"/>
              <a:gd name="connsiteX6" fmla="*/ 1481244 w 1572376"/>
              <a:gd name="connsiteY6" fmla="*/ 37146 h 966317"/>
              <a:gd name="connsiteX7" fmla="*/ 1469713 w 1572376"/>
              <a:gd name="connsiteY7" fmla="*/ 0 h 966317"/>
              <a:gd name="connsiteX8" fmla="*/ 1549672 w 1572376"/>
              <a:gd name="connsiteY8" fmla="*/ 0 h 966317"/>
              <a:gd name="connsiteX9" fmla="*/ 1556403 w 1572376"/>
              <a:gd name="connsiteY9" fmla="*/ 21685 h 966317"/>
              <a:gd name="connsiteX10" fmla="*/ 1572376 w 1572376"/>
              <a:gd name="connsiteY10" fmla="*/ 180129 h 966317"/>
              <a:gd name="connsiteX11" fmla="*/ 786188 w 1572376"/>
              <a:gd name="connsiteY11" fmla="*/ 966317 h 966317"/>
              <a:gd name="connsiteX12" fmla="*/ 0 w 1572376"/>
              <a:gd name="connsiteY12" fmla="*/ 180129 h 966317"/>
              <a:gd name="connsiteX13" fmla="*/ 15973 w 1572376"/>
              <a:gd name="connsiteY13" fmla="*/ 21685 h 96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72376" h="966317">
                <a:moveTo>
                  <a:pt x="22704" y="0"/>
                </a:moveTo>
                <a:lnTo>
                  <a:pt x="102661" y="0"/>
                </a:lnTo>
                <a:lnTo>
                  <a:pt x="91130" y="37146"/>
                </a:lnTo>
                <a:cubicBezTo>
                  <a:pt x="81679" y="83331"/>
                  <a:pt x="76716" y="131150"/>
                  <a:pt x="76716" y="180129"/>
                </a:cubicBezTo>
                <a:cubicBezTo>
                  <a:pt x="76716" y="571959"/>
                  <a:pt x="394357" y="889600"/>
                  <a:pt x="786187" y="889600"/>
                </a:cubicBezTo>
                <a:cubicBezTo>
                  <a:pt x="1178017" y="889600"/>
                  <a:pt x="1495658" y="571959"/>
                  <a:pt x="1495658" y="180129"/>
                </a:cubicBezTo>
                <a:cubicBezTo>
                  <a:pt x="1495658" y="131150"/>
                  <a:pt x="1490695" y="83331"/>
                  <a:pt x="1481244" y="37146"/>
                </a:cubicBezTo>
                <a:lnTo>
                  <a:pt x="1469713" y="0"/>
                </a:lnTo>
                <a:lnTo>
                  <a:pt x="1549672" y="0"/>
                </a:lnTo>
                <a:lnTo>
                  <a:pt x="1556403" y="21685"/>
                </a:lnTo>
                <a:cubicBezTo>
                  <a:pt x="1566876" y="72864"/>
                  <a:pt x="1572376" y="125854"/>
                  <a:pt x="1572376" y="180129"/>
                </a:cubicBezTo>
                <a:cubicBezTo>
                  <a:pt x="1572376" y="614329"/>
                  <a:pt x="1220388" y="966317"/>
                  <a:pt x="786188" y="966317"/>
                </a:cubicBezTo>
                <a:cubicBezTo>
                  <a:pt x="351988" y="966317"/>
                  <a:pt x="0" y="614329"/>
                  <a:pt x="0" y="180129"/>
                </a:cubicBezTo>
                <a:cubicBezTo>
                  <a:pt x="0" y="125854"/>
                  <a:pt x="5500" y="72864"/>
                  <a:pt x="15973" y="2168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576314" y="0"/>
            <a:ext cx="1503740" cy="931999"/>
          </a:xfrm>
          <a:custGeom>
            <a:avLst/>
            <a:gdLst>
              <a:gd name="connsiteX0" fmla="*/ 24154 w 1503740"/>
              <a:gd name="connsiteY0" fmla="*/ 0 h 931999"/>
              <a:gd name="connsiteX1" fmla="*/ 1479586 w 1503740"/>
              <a:gd name="connsiteY1" fmla="*/ 0 h 931999"/>
              <a:gd name="connsiteX2" fmla="*/ 1488465 w 1503740"/>
              <a:gd name="connsiteY2" fmla="*/ 28601 h 931999"/>
              <a:gd name="connsiteX3" fmla="*/ 1503740 w 1503740"/>
              <a:gd name="connsiteY3" fmla="*/ 180129 h 931999"/>
              <a:gd name="connsiteX4" fmla="*/ 751870 w 1503740"/>
              <a:gd name="connsiteY4" fmla="*/ 931999 h 931999"/>
              <a:gd name="connsiteX5" fmla="*/ 0 w 1503740"/>
              <a:gd name="connsiteY5" fmla="*/ 180129 h 931999"/>
              <a:gd name="connsiteX6" fmla="*/ 15275 w 1503740"/>
              <a:gd name="connsiteY6" fmla="*/ 28601 h 93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740" h="931999">
                <a:moveTo>
                  <a:pt x="24154" y="0"/>
                </a:moveTo>
                <a:lnTo>
                  <a:pt x="1479586" y="0"/>
                </a:lnTo>
                <a:lnTo>
                  <a:pt x="1488465" y="28601"/>
                </a:lnTo>
                <a:cubicBezTo>
                  <a:pt x="1498480" y="77546"/>
                  <a:pt x="1503740" y="128223"/>
                  <a:pt x="1503740" y="180129"/>
                </a:cubicBezTo>
                <a:cubicBezTo>
                  <a:pt x="1503740" y="595375"/>
                  <a:pt x="1167116" y="931999"/>
                  <a:pt x="751870" y="931999"/>
                </a:cubicBezTo>
                <a:cubicBezTo>
                  <a:pt x="336624" y="931999"/>
                  <a:pt x="0" y="595375"/>
                  <a:pt x="0" y="180129"/>
                </a:cubicBezTo>
                <a:cubicBezTo>
                  <a:pt x="0" y="128223"/>
                  <a:pt x="5260" y="77546"/>
                  <a:pt x="15275" y="286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6505794" y="53931"/>
            <a:ext cx="840307" cy="840307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24134" y="72271"/>
            <a:ext cx="803627" cy="803627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410846" y="474085"/>
            <a:ext cx="1187359" cy="118735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36760" y="499999"/>
            <a:ext cx="1135530" cy="11355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10507516" y="220915"/>
            <a:ext cx="914400" cy="91440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527473" y="240872"/>
            <a:ext cx="874485" cy="87448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055439" y="6316429"/>
            <a:ext cx="785144" cy="547523"/>
          </a:xfrm>
          <a:custGeom>
            <a:avLst/>
            <a:gdLst>
              <a:gd name="connsiteX0" fmla="*/ 392572 w 785144"/>
              <a:gd name="connsiteY0" fmla="*/ 0 h 547523"/>
              <a:gd name="connsiteX1" fmla="*/ 785144 w 785144"/>
              <a:gd name="connsiteY1" fmla="*/ 392572 h 547523"/>
              <a:gd name="connsiteX2" fmla="*/ 754294 w 785144"/>
              <a:gd name="connsiteY2" fmla="*/ 545379 h 547523"/>
              <a:gd name="connsiteX3" fmla="*/ 753130 w 785144"/>
              <a:gd name="connsiteY3" fmla="*/ 547523 h 547523"/>
              <a:gd name="connsiteX4" fmla="*/ 709738 w 785144"/>
              <a:gd name="connsiteY4" fmla="*/ 547523 h 547523"/>
              <a:gd name="connsiteX5" fmla="*/ 718995 w 785144"/>
              <a:gd name="connsiteY5" fmla="*/ 530468 h 547523"/>
              <a:gd name="connsiteX6" fmla="*/ 746835 w 785144"/>
              <a:gd name="connsiteY6" fmla="*/ 392572 h 547523"/>
              <a:gd name="connsiteX7" fmla="*/ 392571 w 785144"/>
              <a:gd name="connsiteY7" fmla="*/ 38308 h 547523"/>
              <a:gd name="connsiteX8" fmla="*/ 38307 w 785144"/>
              <a:gd name="connsiteY8" fmla="*/ 392572 h 547523"/>
              <a:gd name="connsiteX9" fmla="*/ 66147 w 785144"/>
              <a:gd name="connsiteY9" fmla="*/ 530468 h 547523"/>
              <a:gd name="connsiteX10" fmla="*/ 75404 w 785144"/>
              <a:gd name="connsiteY10" fmla="*/ 547523 h 547523"/>
              <a:gd name="connsiteX11" fmla="*/ 32014 w 785144"/>
              <a:gd name="connsiteY11" fmla="*/ 547523 h 547523"/>
              <a:gd name="connsiteX12" fmla="*/ 30850 w 785144"/>
              <a:gd name="connsiteY12" fmla="*/ 545379 h 547523"/>
              <a:gd name="connsiteX13" fmla="*/ 0 w 785144"/>
              <a:gd name="connsiteY13" fmla="*/ 392572 h 547523"/>
              <a:gd name="connsiteX14" fmla="*/ 392572 w 785144"/>
              <a:gd name="connsiteY14" fmla="*/ 0 h 54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44" h="547523">
                <a:moveTo>
                  <a:pt x="392572" y="0"/>
                </a:moveTo>
                <a:cubicBezTo>
                  <a:pt x="609384" y="0"/>
                  <a:pt x="785144" y="175760"/>
                  <a:pt x="785144" y="392572"/>
                </a:cubicBezTo>
                <a:cubicBezTo>
                  <a:pt x="785144" y="446775"/>
                  <a:pt x="774159" y="498413"/>
                  <a:pt x="754294" y="545379"/>
                </a:cubicBezTo>
                <a:lnTo>
                  <a:pt x="753130" y="547523"/>
                </a:lnTo>
                <a:lnTo>
                  <a:pt x="709738" y="547523"/>
                </a:lnTo>
                <a:lnTo>
                  <a:pt x="718995" y="530468"/>
                </a:lnTo>
                <a:cubicBezTo>
                  <a:pt x="736922" y="488084"/>
                  <a:pt x="746835" y="441486"/>
                  <a:pt x="746835" y="392572"/>
                </a:cubicBezTo>
                <a:cubicBezTo>
                  <a:pt x="746835" y="196917"/>
                  <a:pt x="588226" y="38308"/>
                  <a:pt x="392571" y="38308"/>
                </a:cubicBezTo>
                <a:cubicBezTo>
                  <a:pt x="196916" y="38308"/>
                  <a:pt x="38307" y="196917"/>
                  <a:pt x="38307" y="392572"/>
                </a:cubicBezTo>
                <a:cubicBezTo>
                  <a:pt x="38307" y="441486"/>
                  <a:pt x="48220" y="488084"/>
                  <a:pt x="66147" y="530468"/>
                </a:cubicBezTo>
                <a:lnTo>
                  <a:pt x="75404" y="547523"/>
                </a:lnTo>
                <a:lnTo>
                  <a:pt x="32014" y="547523"/>
                </a:lnTo>
                <a:lnTo>
                  <a:pt x="30850" y="545379"/>
                </a:lnTo>
                <a:cubicBezTo>
                  <a:pt x="10985" y="498413"/>
                  <a:pt x="0" y="446775"/>
                  <a:pt x="0" y="392572"/>
                </a:cubicBezTo>
                <a:cubicBezTo>
                  <a:pt x="0" y="175760"/>
                  <a:pt x="175760" y="0"/>
                  <a:pt x="39257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072575" y="6333565"/>
            <a:ext cx="750872" cy="530387"/>
          </a:xfrm>
          <a:custGeom>
            <a:avLst/>
            <a:gdLst>
              <a:gd name="connsiteX0" fmla="*/ 375436 w 750872"/>
              <a:gd name="connsiteY0" fmla="*/ 0 h 530387"/>
              <a:gd name="connsiteX1" fmla="*/ 750872 w 750872"/>
              <a:gd name="connsiteY1" fmla="*/ 375436 h 530387"/>
              <a:gd name="connsiteX2" fmla="*/ 721369 w 750872"/>
              <a:gd name="connsiteY2" fmla="*/ 521573 h 530387"/>
              <a:gd name="connsiteX3" fmla="*/ 716584 w 750872"/>
              <a:gd name="connsiteY3" fmla="*/ 530387 h 530387"/>
              <a:gd name="connsiteX4" fmla="*/ 34288 w 750872"/>
              <a:gd name="connsiteY4" fmla="*/ 530387 h 530387"/>
              <a:gd name="connsiteX5" fmla="*/ 29504 w 750872"/>
              <a:gd name="connsiteY5" fmla="*/ 521573 h 530387"/>
              <a:gd name="connsiteX6" fmla="*/ 0 w 750872"/>
              <a:gd name="connsiteY6" fmla="*/ 375436 h 530387"/>
              <a:gd name="connsiteX7" fmla="*/ 375436 w 750872"/>
              <a:gd name="connsiteY7" fmla="*/ 0 h 53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872" h="530387">
                <a:moveTo>
                  <a:pt x="375436" y="0"/>
                </a:moveTo>
                <a:cubicBezTo>
                  <a:pt x="582784" y="0"/>
                  <a:pt x="750872" y="168088"/>
                  <a:pt x="750872" y="375436"/>
                </a:cubicBezTo>
                <a:cubicBezTo>
                  <a:pt x="750872" y="427273"/>
                  <a:pt x="740367" y="476657"/>
                  <a:pt x="721369" y="521573"/>
                </a:cubicBezTo>
                <a:lnTo>
                  <a:pt x="716584" y="530387"/>
                </a:lnTo>
                <a:lnTo>
                  <a:pt x="34288" y="530387"/>
                </a:lnTo>
                <a:lnTo>
                  <a:pt x="29504" y="521573"/>
                </a:lnTo>
                <a:cubicBezTo>
                  <a:pt x="10506" y="476657"/>
                  <a:pt x="0" y="427273"/>
                  <a:pt x="0" y="375436"/>
                </a:cubicBezTo>
                <a:cubicBezTo>
                  <a:pt x="0" y="168088"/>
                  <a:pt x="168088" y="0"/>
                  <a:pt x="37543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5317602" y="5635581"/>
            <a:ext cx="336655" cy="33665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324950" y="5642929"/>
            <a:ext cx="321960" cy="3219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同心圆 25"/>
          <p:cNvSpPr/>
          <p:nvPr/>
        </p:nvSpPr>
        <p:spPr>
          <a:xfrm>
            <a:off x="4275749" y="5365180"/>
            <a:ext cx="705433" cy="7054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91145" y="5380576"/>
            <a:ext cx="674640" cy="67464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1465760" y="-979377"/>
            <a:ext cx="858338" cy="1570437"/>
          </a:xfrm>
          <a:custGeom>
            <a:avLst/>
            <a:gdLst>
              <a:gd name="connsiteX0" fmla="*/ 0 w 858338"/>
              <a:gd name="connsiteY0" fmla="*/ 950581 h 1570437"/>
              <a:gd name="connsiteX1" fmla="*/ 79957 w 858338"/>
              <a:gd name="connsiteY1" fmla="*/ 950581 h 1570437"/>
              <a:gd name="connsiteX2" fmla="*/ 114651 w 858338"/>
              <a:gd name="connsiteY2" fmla="*/ 1062346 h 1570437"/>
              <a:gd name="connsiteX3" fmla="*/ 660323 w 858338"/>
              <a:gd name="connsiteY3" fmla="*/ 1487484 h 1570437"/>
              <a:gd name="connsiteX4" fmla="*/ 742746 w 858338"/>
              <a:gd name="connsiteY4" fmla="*/ 1493721 h 1570437"/>
              <a:gd name="connsiteX5" fmla="*/ 742746 w 858338"/>
              <a:gd name="connsiteY5" fmla="*/ 1570437 h 1570437"/>
              <a:gd name="connsiteX6" fmla="*/ 648640 w 858338"/>
              <a:gd name="connsiteY6" fmla="*/ 1563317 h 1570437"/>
              <a:gd name="connsiteX7" fmla="*/ 43964 w 858338"/>
              <a:gd name="connsiteY7" fmla="*/ 1092208 h 1570437"/>
              <a:gd name="connsiteX8" fmla="*/ 768369 w 858338"/>
              <a:gd name="connsiteY8" fmla="*/ 0 h 1570437"/>
              <a:gd name="connsiteX9" fmla="*/ 848752 w 858338"/>
              <a:gd name="connsiteY9" fmla="*/ 4059 h 1570437"/>
              <a:gd name="connsiteX10" fmla="*/ 858338 w 858338"/>
              <a:gd name="connsiteY10" fmla="*/ 5522 h 1570437"/>
              <a:gd name="connsiteX11" fmla="*/ 678400 w 858338"/>
              <a:gd name="connsiteY11" fmla="*/ 5522 h 1570437"/>
              <a:gd name="connsiteX12" fmla="*/ 687986 w 858338"/>
              <a:gd name="connsiteY12" fmla="*/ 4059 h 1570437"/>
              <a:gd name="connsiteX13" fmla="*/ 768369 w 858338"/>
              <a:gd name="connsiteY13" fmla="*/ 0 h 157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338" h="1570437">
                <a:moveTo>
                  <a:pt x="0" y="950581"/>
                </a:moveTo>
                <a:lnTo>
                  <a:pt x="79957" y="950581"/>
                </a:lnTo>
                <a:lnTo>
                  <a:pt x="114651" y="1062346"/>
                </a:lnTo>
                <a:cubicBezTo>
                  <a:pt x="208891" y="1285156"/>
                  <a:pt x="413717" y="1449804"/>
                  <a:pt x="660323" y="1487484"/>
                </a:cubicBezTo>
                <a:lnTo>
                  <a:pt x="742746" y="1493721"/>
                </a:lnTo>
                <a:lnTo>
                  <a:pt x="742746" y="1570437"/>
                </a:lnTo>
                <a:lnTo>
                  <a:pt x="648640" y="1563317"/>
                </a:lnTo>
                <a:cubicBezTo>
                  <a:pt x="375368" y="1521562"/>
                  <a:pt x="148394" y="1339111"/>
                  <a:pt x="43964" y="1092208"/>
                </a:cubicBezTo>
                <a:close/>
                <a:moveTo>
                  <a:pt x="768369" y="0"/>
                </a:moveTo>
                <a:cubicBezTo>
                  <a:pt x="795507" y="0"/>
                  <a:pt x="822323" y="1375"/>
                  <a:pt x="848752" y="4059"/>
                </a:cubicBezTo>
                <a:lnTo>
                  <a:pt x="858338" y="5522"/>
                </a:lnTo>
                <a:lnTo>
                  <a:pt x="678400" y="5522"/>
                </a:lnTo>
                <a:lnTo>
                  <a:pt x="687986" y="4059"/>
                </a:lnTo>
                <a:cubicBezTo>
                  <a:pt x="714415" y="1375"/>
                  <a:pt x="741232" y="0"/>
                  <a:pt x="76836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1504272" y="-19958"/>
            <a:ext cx="687727" cy="575451"/>
          </a:xfrm>
          <a:custGeom>
            <a:avLst/>
            <a:gdLst>
              <a:gd name="connsiteX0" fmla="*/ 0 w 687727"/>
              <a:gd name="connsiteY0" fmla="*/ 0 h 575451"/>
              <a:gd name="connsiteX1" fmla="*/ 687727 w 687727"/>
              <a:gd name="connsiteY1" fmla="*/ 0 h 575451"/>
              <a:gd name="connsiteX2" fmla="*/ 687727 w 687727"/>
              <a:gd name="connsiteY2" fmla="*/ 575451 h 575451"/>
              <a:gd name="connsiteX3" fmla="*/ 615356 w 687727"/>
              <a:gd name="connsiteY3" fmla="*/ 569976 h 575451"/>
              <a:gd name="connsiteX4" fmla="*/ 37074 w 687727"/>
              <a:gd name="connsiteY4" fmla="*/ 119431 h 57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7" h="575451">
                <a:moveTo>
                  <a:pt x="0" y="0"/>
                </a:moveTo>
                <a:lnTo>
                  <a:pt x="687727" y="0"/>
                </a:lnTo>
                <a:lnTo>
                  <a:pt x="687727" y="575451"/>
                </a:lnTo>
                <a:lnTo>
                  <a:pt x="615356" y="569976"/>
                </a:lnTo>
                <a:cubicBezTo>
                  <a:pt x="354013" y="530043"/>
                  <a:pt x="136947" y="355556"/>
                  <a:pt x="37074" y="11943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11482258" y="986595"/>
            <a:ext cx="297440" cy="29744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488750" y="993087"/>
            <a:ext cx="284456" cy="2844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2624643" y="5870637"/>
            <a:ext cx="1572376" cy="993315"/>
          </a:xfrm>
          <a:custGeom>
            <a:avLst/>
            <a:gdLst>
              <a:gd name="connsiteX0" fmla="*/ 786188 w 1572376"/>
              <a:gd name="connsiteY0" fmla="*/ 0 h 993315"/>
              <a:gd name="connsiteX1" fmla="*/ 1572376 w 1572376"/>
              <a:gd name="connsiteY1" fmla="*/ 786188 h 993315"/>
              <a:gd name="connsiteX2" fmla="*/ 1556404 w 1572376"/>
              <a:gd name="connsiteY2" fmla="*/ 944633 h 993315"/>
              <a:gd name="connsiteX3" fmla="*/ 1541292 w 1572376"/>
              <a:gd name="connsiteY3" fmla="*/ 993315 h 993315"/>
              <a:gd name="connsiteX4" fmla="*/ 1461333 w 1572376"/>
              <a:gd name="connsiteY4" fmla="*/ 993315 h 993315"/>
              <a:gd name="connsiteX5" fmla="*/ 1481244 w 1572376"/>
              <a:gd name="connsiteY5" fmla="*/ 929171 h 993315"/>
              <a:gd name="connsiteX6" fmla="*/ 1495658 w 1572376"/>
              <a:gd name="connsiteY6" fmla="*/ 786188 h 993315"/>
              <a:gd name="connsiteX7" fmla="*/ 786187 w 1572376"/>
              <a:gd name="connsiteY7" fmla="*/ 76717 h 993315"/>
              <a:gd name="connsiteX8" fmla="*/ 76716 w 1572376"/>
              <a:gd name="connsiteY8" fmla="*/ 786188 h 993315"/>
              <a:gd name="connsiteX9" fmla="*/ 91130 w 1572376"/>
              <a:gd name="connsiteY9" fmla="*/ 929171 h 993315"/>
              <a:gd name="connsiteX10" fmla="*/ 111041 w 1572376"/>
              <a:gd name="connsiteY10" fmla="*/ 993315 h 993315"/>
              <a:gd name="connsiteX11" fmla="*/ 31085 w 1572376"/>
              <a:gd name="connsiteY11" fmla="*/ 993315 h 993315"/>
              <a:gd name="connsiteX12" fmla="*/ 15973 w 1572376"/>
              <a:gd name="connsiteY12" fmla="*/ 944633 h 993315"/>
              <a:gd name="connsiteX13" fmla="*/ 0 w 1572376"/>
              <a:gd name="connsiteY13" fmla="*/ 786188 h 993315"/>
              <a:gd name="connsiteX14" fmla="*/ 786188 w 1572376"/>
              <a:gd name="connsiteY14" fmla="*/ 0 h 99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376" h="993315">
                <a:moveTo>
                  <a:pt x="786188" y="0"/>
                </a:moveTo>
                <a:cubicBezTo>
                  <a:pt x="1220388" y="0"/>
                  <a:pt x="1572376" y="351988"/>
                  <a:pt x="1572376" y="786188"/>
                </a:cubicBezTo>
                <a:cubicBezTo>
                  <a:pt x="1572376" y="840463"/>
                  <a:pt x="1566876" y="893454"/>
                  <a:pt x="1556404" y="944633"/>
                </a:cubicBezTo>
                <a:lnTo>
                  <a:pt x="1541292" y="993315"/>
                </a:lnTo>
                <a:lnTo>
                  <a:pt x="1461333" y="993315"/>
                </a:lnTo>
                <a:lnTo>
                  <a:pt x="1481244" y="929171"/>
                </a:lnTo>
                <a:cubicBezTo>
                  <a:pt x="1490695" y="882987"/>
                  <a:pt x="1495658" y="835167"/>
                  <a:pt x="1495658" y="786188"/>
                </a:cubicBezTo>
                <a:cubicBezTo>
                  <a:pt x="1495658" y="394358"/>
                  <a:pt x="1178017" y="76717"/>
                  <a:pt x="786187" y="76717"/>
                </a:cubicBezTo>
                <a:cubicBezTo>
                  <a:pt x="394357" y="76717"/>
                  <a:pt x="76716" y="394358"/>
                  <a:pt x="76716" y="786188"/>
                </a:cubicBezTo>
                <a:cubicBezTo>
                  <a:pt x="76716" y="835167"/>
                  <a:pt x="81679" y="882987"/>
                  <a:pt x="91130" y="929171"/>
                </a:cubicBezTo>
                <a:lnTo>
                  <a:pt x="111041" y="993315"/>
                </a:lnTo>
                <a:lnTo>
                  <a:pt x="31085" y="993315"/>
                </a:lnTo>
                <a:lnTo>
                  <a:pt x="15973" y="944633"/>
                </a:lnTo>
                <a:cubicBezTo>
                  <a:pt x="5500" y="893454"/>
                  <a:pt x="0" y="840463"/>
                  <a:pt x="0" y="786188"/>
                </a:cubicBezTo>
                <a:cubicBezTo>
                  <a:pt x="0" y="351988"/>
                  <a:pt x="351988" y="0"/>
                  <a:pt x="78618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658961" y="5904955"/>
            <a:ext cx="1503740" cy="958997"/>
          </a:xfrm>
          <a:custGeom>
            <a:avLst/>
            <a:gdLst>
              <a:gd name="connsiteX0" fmla="*/ 751870 w 1503740"/>
              <a:gd name="connsiteY0" fmla="*/ 0 h 958997"/>
              <a:gd name="connsiteX1" fmla="*/ 1503740 w 1503740"/>
              <a:gd name="connsiteY1" fmla="*/ 751870 h 958997"/>
              <a:gd name="connsiteX2" fmla="*/ 1488465 w 1503740"/>
              <a:gd name="connsiteY2" fmla="*/ 903398 h 958997"/>
              <a:gd name="connsiteX3" fmla="*/ 1471206 w 1503740"/>
              <a:gd name="connsiteY3" fmla="*/ 958997 h 958997"/>
              <a:gd name="connsiteX4" fmla="*/ 32534 w 1503740"/>
              <a:gd name="connsiteY4" fmla="*/ 958997 h 958997"/>
              <a:gd name="connsiteX5" fmla="*/ 15276 w 1503740"/>
              <a:gd name="connsiteY5" fmla="*/ 903398 h 958997"/>
              <a:gd name="connsiteX6" fmla="*/ 0 w 1503740"/>
              <a:gd name="connsiteY6" fmla="*/ 751870 h 958997"/>
              <a:gd name="connsiteX7" fmla="*/ 751870 w 1503740"/>
              <a:gd name="connsiteY7" fmla="*/ 0 h 95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3740" h="958997">
                <a:moveTo>
                  <a:pt x="751870" y="0"/>
                </a:moveTo>
                <a:cubicBezTo>
                  <a:pt x="1167116" y="0"/>
                  <a:pt x="1503740" y="336624"/>
                  <a:pt x="1503740" y="751870"/>
                </a:cubicBezTo>
                <a:cubicBezTo>
                  <a:pt x="1503740" y="803776"/>
                  <a:pt x="1498480" y="854453"/>
                  <a:pt x="1488465" y="903398"/>
                </a:cubicBezTo>
                <a:lnTo>
                  <a:pt x="1471206" y="958997"/>
                </a:lnTo>
                <a:lnTo>
                  <a:pt x="32534" y="958997"/>
                </a:lnTo>
                <a:lnTo>
                  <a:pt x="15276" y="903398"/>
                </a:lnTo>
                <a:cubicBezTo>
                  <a:pt x="5260" y="854453"/>
                  <a:pt x="0" y="803776"/>
                  <a:pt x="0" y="751870"/>
                </a:cubicBezTo>
                <a:cubicBezTo>
                  <a:pt x="0" y="336624"/>
                  <a:pt x="336624" y="0"/>
                  <a:pt x="75187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1733898" y="5737972"/>
            <a:ext cx="693589" cy="6935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749036" y="5753110"/>
            <a:ext cx="663313" cy="663313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421514" y="6158124"/>
            <a:ext cx="422503" cy="42250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0735" y="6167345"/>
            <a:ext cx="404060" cy="4040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189562" y="5913714"/>
            <a:ext cx="211251" cy="21125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94173" y="5918325"/>
            <a:ext cx="202030" cy="2020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67852" y="2180123"/>
            <a:ext cx="6372764" cy="137667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7852" y="3838270"/>
            <a:ext cx="6372764" cy="908490"/>
          </a:xfrm>
        </p:spPr>
        <p:txBody>
          <a:bodyPr>
            <a:normAutofit/>
          </a:bodyPr>
          <a:lstStyle>
            <a:lvl1pPr marL="285750" indent="-285750" algn="l"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F72A-C6F2-4D4D-BB44-EEEC8ABEDEF2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4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428D-5BED-4C7B-B4BC-459EA2E364A2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82-3E8C-4828-9F35-FEA356C38638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5502921" y="16970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47606" y="17417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299122" y="28146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43807" y="28593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064521" y="1814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09206" y="1858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7042322" y="2322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087007" y="2366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30930" y="4385328"/>
            <a:ext cx="667877" cy="6678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54037" y="4684410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33881" y="4684889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38769" y="484267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264888" y="469110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13856" y="468109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768568" y="4856305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64640" y="4727243"/>
            <a:ext cx="333939" cy="3339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000172" y="468270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566272" y="469344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843853" y="475895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98518" y="443936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791342" y="485668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39337" y="4487493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05571" y="4609955"/>
            <a:ext cx="429535" cy="4295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98808" y="468027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640020" y="4684716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59740" y="4859692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727329" y="444035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85056" y="475546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88850" y="4497086"/>
            <a:ext cx="183185" cy="1831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38144" y="4672324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1714"/>
            <a:ext cx="10515600" cy="239187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EC5C-8094-47F5-B3DB-F6DD3CE079D8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25-C8CE-48AE-90D5-B77D929329C9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2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368B-0FA5-4447-A647-5D33D6823F62}" type="datetime1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D351-8BD5-4172-8957-806EA1E9B698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4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D8E6FAB-2CB0-41FD-86EC-184B50AD62E9}" type="datetime1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r>
              <a:rPr lang="en-US" altLang="zh-CN" dirty="0"/>
              <a:t>/44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05DDAC-6D1C-46DD-B4F3-CDB4CAED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6032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b="1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MINIPY</a:t>
            </a:r>
            <a:r>
              <a:rPr lang="zh-CN" altLang="en-US" sz="9600" b="1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实验汇报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DFEDFA-F1CC-4F5E-A59B-7EB1CF49189C}"/>
              </a:ext>
            </a:extLst>
          </p:cNvPr>
          <p:cNvSpPr txBox="1"/>
          <p:nvPr/>
        </p:nvSpPr>
        <p:spPr>
          <a:xfrm>
            <a:off x="2908916" y="3697691"/>
            <a:ext cx="6374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廖洲洲</a:t>
            </a:r>
            <a:r>
              <a:rPr lang="en-US" altLang="zh-CN" sz="4000" b="1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4000" b="1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杭晗  </a:t>
            </a:r>
            <a:r>
              <a:rPr lang="zh-CN" altLang="en-US" sz="40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沈巍然</a:t>
            </a:r>
            <a:endParaRPr lang="en-US" altLang="zh-CN" sz="4000" b="1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0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40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40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36</a:t>
            </a:r>
            <a:r>
              <a:rPr lang="zh-CN" altLang="en-US" sz="40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组）</a:t>
            </a:r>
            <a:endParaRPr lang="en-US" altLang="zh-CN" sz="4000" b="1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0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2019.12.18</a:t>
            </a:r>
            <a:endParaRPr lang="en-US" altLang="zh-CN" sz="4000" b="1" dirty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803BAB-0DDC-4DC5-9751-594929A7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89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3BDC3-6166-464E-95BB-FE219E5D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lex</a:t>
            </a:r>
            <a:r>
              <a:rPr lang="zh-CN" altLang="en-US"/>
              <a:t>文件中：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EA07E-B236-46CF-89F4-4D260716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</a:rPr>
              <a:t>共匹配</a:t>
            </a:r>
            <a:r>
              <a:rPr lang="zh-CN" altLang="en-US">
                <a:solidFill>
                  <a:srgbClr val="000000"/>
                </a:solidFill>
              </a:rPr>
              <a:t>空格、</a:t>
            </a:r>
            <a:r>
              <a:rPr lang="en-US" altLang="zh-CN">
                <a:solidFill>
                  <a:srgbClr val="000000"/>
                </a:solidFill>
              </a:rPr>
              <a:t>in(</a:t>
            </a:r>
            <a:r>
              <a:rPr lang="zh-CN" altLang="en-US">
                <a:solidFill>
                  <a:srgbClr val="000000"/>
                </a:solidFill>
              </a:rPr>
              <a:t>用于成员资格检查）、</a:t>
            </a:r>
            <a:r>
              <a:rPr lang="en-US" altLang="zh-CN">
                <a:solidFill>
                  <a:srgbClr val="000000"/>
                </a:solidFill>
              </a:rPr>
              <a:t>del(</a:t>
            </a:r>
            <a:r>
              <a:rPr lang="zh-CN" altLang="en-US">
                <a:solidFill>
                  <a:srgbClr val="000000"/>
                </a:solidFill>
              </a:rPr>
              <a:t>用于删除元素）、</a:t>
            </a:r>
            <a:r>
              <a:rPr lang="en-US" altLang="zh-CN">
                <a:solidFill>
                  <a:srgbClr val="000000"/>
                </a:solidFill>
              </a:rPr>
              <a:t>{</a:t>
            </a:r>
            <a:r>
              <a:rPr lang="en-US" altLang="zh-CN" dirty="0">
                <a:solidFill>
                  <a:srgbClr val="000000"/>
                </a:solidFill>
              </a:rPr>
              <a:t>number}(</a:t>
            </a:r>
            <a:r>
              <a:rPr lang="zh-CN" altLang="en-US" dirty="0">
                <a:solidFill>
                  <a:srgbClr val="000000"/>
                </a:solidFill>
              </a:rPr>
              <a:t>整型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{real}{</a:t>
            </a:r>
            <a:r>
              <a:rPr lang="zh-CN" altLang="en-US" dirty="0">
                <a:solidFill>
                  <a:srgbClr val="000000"/>
                </a:solidFill>
              </a:rPr>
              <a:t>实型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{id}(</a:t>
            </a:r>
            <a:r>
              <a:rPr lang="zh-CN" altLang="en-US" dirty="0">
                <a:solidFill>
                  <a:srgbClr val="000000"/>
                </a:solidFill>
              </a:rPr>
              <a:t>可以是函数名或变量名）、字符串</a:t>
            </a:r>
            <a:r>
              <a:rPr lang="zh-CN" altLang="en-US">
                <a:solidFill>
                  <a:srgbClr val="000000"/>
                </a:solidFill>
              </a:rPr>
              <a:t>和其他八种模式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对于</a:t>
            </a:r>
            <a:r>
              <a:rPr lang="en-US" altLang="zh-CN">
                <a:solidFill>
                  <a:srgbClr val="000000"/>
                </a:solidFill>
              </a:rPr>
              <a:t>in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del</a:t>
            </a:r>
            <a:r>
              <a:rPr lang="zh-CN" altLang="en-US">
                <a:solidFill>
                  <a:srgbClr val="000000"/>
                </a:solidFill>
              </a:rPr>
              <a:t>，直接返回相应记号</a:t>
            </a:r>
            <a:r>
              <a:rPr lang="en-US" altLang="zh-CN">
                <a:solidFill>
                  <a:srgbClr val="000000"/>
                </a:solidFill>
              </a:rPr>
              <a:t>IN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DEL</a:t>
            </a:r>
          </a:p>
          <a:p>
            <a:r>
              <a:rPr lang="zh-CN" altLang="en-US">
                <a:solidFill>
                  <a:srgbClr val="000000"/>
                </a:solidFill>
              </a:rPr>
              <a:t>对于整型、实型和字符串，</a:t>
            </a:r>
            <a:r>
              <a:rPr lang="zh-CN" altLang="en-US" dirty="0">
                <a:solidFill>
                  <a:srgbClr val="000000"/>
                </a:solidFill>
              </a:rPr>
              <a:t>向</a:t>
            </a:r>
            <a:r>
              <a:rPr lang="en-US" altLang="zh-CN" err="1">
                <a:solidFill>
                  <a:srgbClr val="000000"/>
                </a:solidFill>
              </a:rPr>
              <a:t>yacc</a:t>
            </a:r>
            <a:r>
              <a:rPr lang="zh-CN" altLang="en-US">
                <a:solidFill>
                  <a:srgbClr val="000000"/>
                </a:solidFill>
              </a:rPr>
              <a:t>返回相应记号，</a:t>
            </a:r>
            <a:r>
              <a:rPr lang="zh-CN" altLang="en-US" dirty="0">
                <a:solidFill>
                  <a:srgbClr val="000000"/>
                </a:solidFill>
              </a:rPr>
              <a:t>保存类型和值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如：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D9659A-FFA0-4F10-827E-3FF47797D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54"/>
          <a:stretch/>
        </p:blipFill>
        <p:spPr>
          <a:xfrm>
            <a:off x="1721235" y="4451297"/>
            <a:ext cx="4374765" cy="11591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24F837-051B-4667-8973-B45996FF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67" y="4451297"/>
            <a:ext cx="5272064" cy="1391156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E3775-6EA7-4979-8093-A8C32129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8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EE63D-AD16-4508-A219-DE4153CF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lex</a:t>
            </a:r>
            <a:r>
              <a:rPr lang="zh-CN" altLang="en-US"/>
              <a:t>文件中：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1F69A-CDB8-4227-9C61-2E47AD65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en-US" altLang="zh-CN" dirty="0">
                <a:solidFill>
                  <a:srgbClr val="000000"/>
                </a:solidFill>
              </a:rPr>
              <a:t>{id}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首先会检查其是不是函数名，如果是函数名，则给</a:t>
            </a:r>
            <a:r>
              <a:rPr lang="en-US" altLang="zh-CN" dirty="0" err="1">
                <a:solidFill>
                  <a:srgbClr val="000000"/>
                </a:solidFill>
              </a:rPr>
              <a:t>yylval</a:t>
            </a:r>
            <a:r>
              <a:rPr lang="zh-CN" altLang="en-US" dirty="0">
                <a:solidFill>
                  <a:srgbClr val="000000"/>
                </a:solidFill>
              </a:rPr>
              <a:t>赋值相应的函数类型和函数指针，从而传给</a:t>
            </a:r>
            <a:r>
              <a:rPr lang="en-US" altLang="zh-CN" dirty="0" err="1">
                <a:solidFill>
                  <a:srgbClr val="000000"/>
                </a:solidFill>
              </a:rPr>
              <a:t>yacc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如果不是函数名，则在符号表中查找相应变量，若找到了，则在</a:t>
            </a:r>
            <a:r>
              <a:rPr lang="en-US" altLang="zh-CN" dirty="0" err="1">
                <a:solidFill>
                  <a:srgbClr val="000000"/>
                </a:solidFill>
              </a:rPr>
              <a:t>yylval</a:t>
            </a:r>
            <a:r>
              <a:rPr lang="zh-CN" altLang="en-US" dirty="0">
                <a:solidFill>
                  <a:srgbClr val="000000"/>
                </a:solidFill>
              </a:rPr>
              <a:t>中保存变量对应的符号表指针。若没找到，则在符号表中加入该变量名</a:t>
            </a:r>
            <a:r>
              <a:rPr lang="zh-CN" altLang="en-US">
                <a:solidFill>
                  <a:srgbClr val="000000"/>
                </a:solidFill>
              </a:rPr>
              <a:t>，然后再</a:t>
            </a:r>
            <a:r>
              <a:rPr lang="zh-CN" altLang="en-US" dirty="0">
                <a:solidFill>
                  <a:srgbClr val="000000"/>
                </a:solidFill>
              </a:rPr>
              <a:t>给</a:t>
            </a:r>
            <a:r>
              <a:rPr lang="en-US" altLang="zh-CN" dirty="0" err="1">
                <a:solidFill>
                  <a:srgbClr val="000000"/>
                </a:solidFill>
              </a:rPr>
              <a:t>yylval</a:t>
            </a:r>
            <a:r>
              <a:rPr lang="zh-CN" altLang="en-US" dirty="0">
                <a:solidFill>
                  <a:srgbClr val="000000"/>
                </a:solidFill>
              </a:rPr>
              <a:t>赋相应的符号表指针。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54FBE-8BE2-456A-9968-42F3574F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62" y="4484518"/>
            <a:ext cx="10586164" cy="125861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AFE03-3E19-446D-B34C-93E7686F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49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7834-2C39-4367-8B1D-17691E09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yacc</a:t>
            </a:r>
            <a:r>
              <a:rPr lang="zh-CN" altLang="en-US"/>
              <a:t>文件中：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594D-F201-4F5E-B9C5-7E810240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对于加减乘除的基本运算：直接执行相应的动作函数，结果赋给</a:t>
            </a:r>
            <a:r>
              <a:rPr lang="en-US" altLang="zh-CN" dirty="0">
                <a:solidFill>
                  <a:srgbClr val="000000"/>
                </a:solidFill>
              </a:rPr>
              <a:t>$$(</a:t>
            </a:r>
            <a:r>
              <a:rPr lang="zh-CN" altLang="en-US" dirty="0">
                <a:solidFill>
                  <a:srgbClr val="000000"/>
                </a:solidFill>
              </a:rPr>
              <a:t>类型检查都包含着相应的动作函数中）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赋值运算原理同上：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192D56-DD2F-48C7-BB2F-7570FA66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79" y="2659431"/>
            <a:ext cx="6729744" cy="1539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405479-2BDB-4763-B5B8-BDD1AE07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78" y="5032374"/>
            <a:ext cx="5763629" cy="850536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C7CB4-6937-4A2E-A521-33F65FD2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99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3D9A-B061-4ABA-B243-DAD7B17D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yacc</a:t>
            </a:r>
            <a:r>
              <a:rPr lang="zh-CN" altLang="en-US"/>
              <a:t>文件中：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0948E-0A0D-4C5E-8B6C-4DD292F9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对于索引：只能对列表和字符串</a:t>
            </a:r>
            <a:r>
              <a:rPr lang="zh-CN" altLang="en-US">
                <a:solidFill>
                  <a:srgbClr val="000000"/>
                </a:solidFill>
              </a:rPr>
              <a:t>进行，但能</a:t>
            </a:r>
            <a:r>
              <a:rPr lang="zh-CN" altLang="en-US" dirty="0">
                <a:solidFill>
                  <a:srgbClr val="000000"/>
                </a:solidFill>
              </a:rPr>
              <a:t>对列表索引</a:t>
            </a:r>
            <a:r>
              <a:rPr lang="zh-CN" altLang="en-US">
                <a:solidFill>
                  <a:srgbClr val="000000"/>
                </a:solidFill>
              </a:rPr>
              <a:t>赋值，而不能</a:t>
            </a:r>
            <a:r>
              <a:rPr lang="zh-CN" altLang="en-US" dirty="0">
                <a:solidFill>
                  <a:srgbClr val="000000"/>
                </a:solidFill>
              </a:rPr>
              <a:t>对字符串索引赋值。故字符串索引直接返回字符串类型，</a:t>
            </a:r>
            <a:r>
              <a:rPr lang="zh-CN" altLang="en-US">
                <a:solidFill>
                  <a:srgbClr val="000000"/>
                </a:solidFill>
              </a:rPr>
              <a:t>字符串指针指向索引</a:t>
            </a:r>
            <a:r>
              <a:rPr lang="zh-CN" altLang="en-US" dirty="0">
                <a:solidFill>
                  <a:srgbClr val="000000"/>
                </a:solidFill>
              </a:rPr>
              <a:t>出的字符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为了能对列表索引赋值：在</a:t>
            </a:r>
            <a:r>
              <a:rPr lang="en-US" altLang="zh-CN" dirty="0" err="1">
                <a:solidFill>
                  <a:srgbClr val="000000"/>
                </a:solidFill>
              </a:rPr>
              <a:t>sym</a:t>
            </a:r>
            <a:r>
              <a:rPr lang="zh-CN" altLang="en-US" dirty="0">
                <a:solidFill>
                  <a:srgbClr val="000000"/>
                </a:solidFill>
              </a:rPr>
              <a:t>中设立了</a:t>
            </a:r>
            <a:r>
              <a:rPr lang="en-US" altLang="zh-CN" dirty="0">
                <a:solidFill>
                  <a:srgbClr val="000000"/>
                </a:solidFill>
              </a:rPr>
              <a:t>IND</a:t>
            </a:r>
            <a:r>
              <a:rPr lang="zh-CN" altLang="en-US" dirty="0">
                <a:solidFill>
                  <a:srgbClr val="000000"/>
                </a:solidFill>
              </a:rPr>
              <a:t>这个类型代表列表索引，在共用体中使用结构体</a:t>
            </a:r>
            <a:r>
              <a:rPr lang="en-US" altLang="zh-CN" err="1">
                <a:solidFill>
                  <a:srgbClr val="000000"/>
                </a:solidFill>
              </a:rPr>
              <a:t>sym</a:t>
            </a:r>
            <a:r>
              <a:rPr lang="zh-CN" altLang="en-US">
                <a:solidFill>
                  <a:srgbClr val="000000"/>
                </a:solidFill>
              </a:rPr>
              <a:t>指针</a:t>
            </a:r>
            <a:r>
              <a:rPr lang="en-US" altLang="zh-CN">
                <a:solidFill>
                  <a:srgbClr val="000000"/>
                </a:solidFill>
              </a:rPr>
              <a:t>indexing</a:t>
            </a:r>
            <a:r>
              <a:rPr lang="zh-CN" altLang="en-US">
                <a:solidFill>
                  <a:srgbClr val="000000"/>
                </a:solidFill>
              </a:rPr>
              <a:t>，指向索引到的元素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000000"/>
                </a:solidFill>
              </a:rPr>
              <a:t>地址</a:t>
            </a:r>
            <a:r>
              <a:rPr lang="zh-CN" altLang="en-US" dirty="0">
                <a:solidFill>
                  <a:srgbClr val="000000"/>
                </a:solidFill>
              </a:rPr>
              <a:t>，这样就既能输出索引元素，</a:t>
            </a:r>
            <a:r>
              <a:rPr lang="zh-CN" altLang="en-US">
                <a:solidFill>
                  <a:srgbClr val="000000"/>
                </a:solidFill>
              </a:rPr>
              <a:t>也能实现对索引元素的赋值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F09BA9-C95D-4B9B-BD77-8680AB03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52" y="2625662"/>
            <a:ext cx="9998509" cy="10732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21DD6C-DA3A-4C53-A0CE-9AC58405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47" y="5037871"/>
            <a:ext cx="6099694" cy="920709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C3942-9C97-4B6B-B337-F4C152FC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13</a:t>
            </a:fld>
            <a:r>
              <a:rPr lang="en-US" altLang="zh-CN"/>
              <a:t>/53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C2FC13-F20B-4FDF-AF2C-E8419540F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888" y="4836553"/>
            <a:ext cx="5075053" cy="20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3D9A-B061-4ABA-B243-DAD7B17D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yacc</a:t>
            </a:r>
            <a:r>
              <a:rPr lang="zh-CN" altLang="en-US"/>
              <a:t>文件中：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0948E-0A0D-4C5E-8B6C-4DD292F9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对于切片</a:t>
            </a:r>
            <a:r>
              <a:rPr lang="zh-CN" altLang="en-US">
                <a:solidFill>
                  <a:srgbClr val="000000"/>
                </a:solidFill>
              </a:rPr>
              <a:t>：切片输入两个索引编号，</a:t>
            </a:r>
            <a:r>
              <a:rPr lang="zh-CN" altLang="en-US" dirty="0">
                <a:solidFill>
                  <a:srgbClr val="000000"/>
                </a:solidFill>
              </a:rPr>
              <a:t>一个步长，并且都可以省略。为此，当索引或相应步长省略的时候给</a:t>
            </a:r>
            <a:r>
              <a:rPr lang="en-US" altLang="zh-CN" dirty="0">
                <a:solidFill>
                  <a:srgbClr val="000000"/>
                </a:solidFill>
              </a:rPr>
              <a:t>$$</a:t>
            </a:r>
            <a:r>
              <a:rPr lang="zh-CN" altLang="en-US" dirty="0">
                <a:solidFill>
                  <a:srgbClr val="000000"/>
                </a:solidFill>
              </a:rPr>
              <a:t>类型赋值为</a:t>
            </a:r>
            <a:r>
              <a:rPr lang="en-US" altLang="zh-CN" dirty="0">
                <a:solidFill>
                  <a:srgbClr val="000000"/>
                </a:solidFill>
              </a:rPr>
              <a:t>NONTYPE</a:t>
            </a:r>
            <a:r>
              <a:rPr lang="zh-CN" altLang="en-US">
                <a:solidFill>
                  <a:srgbClr val="000000"/>
                </a:solidFill>
              </a:rPr>
              <a:t>。然后调用切片函数，在切片函数会根据各种输入</a:t>
            </a:r>
            <a:r>
              <a:rPr lang="zh-CN" altLang="en-US" dirty="0">
                <a:solidFill>
                  <a:srgbClr val="000000"/>
                </a:solidFill>
              </a:rPr>
              <a:t>的索引和步长进行相应的转换。比如步长为</a:t>
            </a:r>
            <a:r>
              <a:rPr lang="en-US" altLang="zh-CN" dirty="0">
                <a:solidFill>
                  <a:srgbClr val="000000"/>
                </a:solidFill>
              </a:rPr>
              <a:t>NONTYPE</a:t>
            </a:r>
            <a:r>
              <a:rPr lang="zh-CN" altLang="en-US" dirty="0">
                <a:solidFill>
                  <a:srgbClr val="000000"/>
                </a:solidFill>
              </a:rPr>
              <a:t>转换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，索引编号超出范围时转换为最大或最小编号。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D15597-B86D-4548-B095-2950E780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67" y="4881041"/>
            <a:ext cx="8843071" cy="1050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6B26AD-E2EC-4ADA-8F12-4FC03BEB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67" y="3245760"/>
            <a:ext cx="7340882" cy="1389779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C3096-7C2A-4D0B-8A4E-2BE56534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19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3D9A-B061-4ABA-B243-DAD7B17D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yacc</a:t>
            </a:r>
            <a:r>
              <a:rPr lang="zh-CN" altLang="en-US"/>
              <a:t>文件中：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0948E-0A0D-4C5E-8B6C-4DD292F9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字符串的切片直接返回字符串类型</a:t>
            </a:r>
            <a:r>
              <a:rPr lang="en-US" altLang="zh-CN" dirty="0" err="1">
                <a:solidFill>
                  <a:srgbClr val="000000"/>
                </a:solidFill>
              </a:rPr>
              <a:t>sym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列表的切片使用共用体中的链表指针</a:t>
            </a:r>
            <a:r>
              <a:rPr lang="en-US" altLang="zh-CN" dirty="0">
                <a:solidFill>
                  <a:srgbClr val="000000"/>
                </a:solidFill>
              </a:rPr>
              <a:t>list</a:t>
            </a:r>
            <a:r>
              <a:rPr lang="zh-CN" altLang="en-US" dirty="0">
                <a:solidFill>
                  <a:srgbClr val="000000"/>
                </a:solidFill>
              </a:rPr>
              <a:t>，但是</a:t>
            </a:r>
            <a:r>
              <a:rPr lang="en-US" altLang="zh-CN" dirty="0">
                <a:solidFill>
                  <a:srgbClr val="000000"/>
                </a:solidFill>
              </a:rPr>
              <a:t>python</a:t>
            </a:r>
            <a:r>
              <a:rPr lang="zh-CN" altLang="en-US" dirty="0">
                <a:solidFill>
                  <a:srgbClr val="000000"/>
                </a:solidFill>
              </a:rPr>
              <a:t>中对常量</a:t>
            </a:r>
            <a:r>
              <a:rPr lang="en-US" altLang="zh-CN" dirty="0">
                <a:solidFill>
                  <a:srgbClr val="000000"/>
                </a:solidFill>
              </a:rPr>
              <a:t>list</a:t>
            </a:r>
            <a:r>
              <a:rPr lang="zh-CN" altLang="en-US" dirty="0">
                <a:solidFill>
                  <a:srgbClr val="000000"/>
                </a:solidFill>
              </a:rPr>
              <a:t>不能赋值，但对其切片能赋值，为了在赋值函数中能区分是常量</a:t>
            </a:r>
            <a:r>
              <a:rPr lang="en-US" altLang="zh-CN" dirty="0">
                <a:solidFill>
                  <a:srgbClr val="000000"/>
                </a:solidFill>
              </a:rPr>
              <a:t>list</a:t>
            </a:r>
            <a:r>
              <a:rPr lang="zh-CN" altLang="en-US" dirty="0">
                <a:solidFill>
                  <a:srgbClr val="000000"/>
                </a:solidFill>
              </a:rPr>
              <a:t>还是切片，用</a:t>
            </a:r>
            <a:r>
              <a:rPr lang="en-US" altLang="zh-CN" dirty="0">
                <a:solidFill>
                  <a:srgbClr val="000000"/>
                </a:solidFill>
              </a:rPr>
              <a:t>type</a:t>
            </a:r>
            <a:r>
              <a:rPr lang="zh-CN" altLang="en-US" dirty="0">
                <a:solidFill>
                  <a:srgbClr val="000000"/>
                </a:solidFill>
              </a:rPr>
              <a:t>区分。列表切片的</a:t>
            </a:r>
            <a:r>
              <a:rPr lang="en-US" altLang="zh-CN" dirty="0">
                <a:solidFill>
                  <a:srgbClr val="000000"/>
                </a:solidFill>
              </a:rPr>
              <a:t>type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SLI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同时为了能通过切片赋值修改原列表，切片的链表节点中的域指针和原链表元素的域指针相同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C8A84E-43D9-4DE2-9F31-C7035B60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75" y="4358190"/>
            <a:ext cx="9989819" cy="21807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D9A121-40AD-48FE-97AA-3666F66E218A}"/>
              </a:ext>
            </a:extLst>
          </p:cNvPr>
          <p:cNvSpPr txBox="1"/>
          <p:nvPr/>
        </p:nvSpPr>
        <p:spPr>
          <a:xfrm>
            <a:off x="327171" y="5104890"/>
            <a:ext cx="129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切片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072AF-7A8F-4FC2-8275-8DB2D84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87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3D9A-B061-4ABA-B243-DAD7B17D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yacc</a:t>
            </a:r>
            <a:r>
              <a:rPr lang="zh-CN" altLang="en-US"/>
              <a:t>文件中：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0948E-0A0D-4C5E-8B6C-4DD292F9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方法和函数的实现：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 err="1">
                <a:solidFill>
                  <a:srgbClr val="000000"/>
                </a:solidFill>
              </a:rPr>
              <a:t>lex</a:t>
            </a:r>
            <a:r>
              <a:rPr lang="zh-CN" altLang="en-US" dirty="0">
                <a:solidFill>
                  <a:srgbClr val="000000"/>
                </a:solidFill>
              </a:rPr>
              <a:t>中已经识别出了函数名和得到了对应的函数指针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函数调用有多个参数，为此在</a:t>
            </a:r>
            <a:r>
              <a:rPr lang="en-US" altLang="zh-CN" dirty="0" err="1">
                <a:solidFill>
                  <a:srgbClr val="000000"/>
                </a:solidFill>
              </a:rPr>
              <a:t>sym</a:t>
            </a:r>
            <a:r>
              <a:rPr lang="zh-CN" altLang="en-US" dirty="0">
                <a:solidFill>
                  <a:srgbClr val="000000"/>
                </a:solidFill>
              </a:rPr>
              <a:t>的共用体中设置一个参数链的指针变量类型，其指向一个链表，链表中的每个节点存储了一个参数的指针，故在调用函数时将参数从参数</a:t>
            </a:r>
            <a:r>
              <a:rPr lang="zh-CN" altLang="en-US">
                <a:solidFill>
                  <a:srgbClr val="000000"/>
                </a:solidFill>
              </a:rPr>
              <a:t>链中依次取出</a:t>
            </a:r>
            <a:r>
              <a:rPr lang="zh-CN" altLang="en-US" dirty="0">
                <a:solidFill>
                  <a:srgbClr val="000000"/>
                </a:solidFill>
              </a:rPr>
              <a:t>即</a:t>
            </a:r>
            <a:r>
              <a:rPr lang="zh-CN" altLang="en-US">
                <a:solidFill>
                  <a:srgbClr val="000000"/>
                </a:solidFill>
              </a:rPr>
              <a:t>可。对于</a:t>
            </a:r>
            <a:r>
              <a:rPr lang="en-US" altLang="zh-CN">
                <a:solidFill>
                  <a:srgbClr val="000000"/>
                </a:solidFill>
              </a:rPr>
              <a:t>range()</a:t>
            </a:r>
            <a:r>
              <a:rPr lang="zh-CN" altLang="en-US">
                <a:solidFill>
                  <a:srgbClr val="000000"/>
                </a:solidFill>
              </a:rPr>
              <a:t>，其参数可变，我们将缺少的参数都赋为</a:t>
            </a:r>
            <a:r>
              <a:rPr lang="en-US" altLang="zh-CN">
                <a:solidFill>
                  <a:srgbClr val="000000"/>
                </a:solidFill>
              </a:rPr>
              <a:t>NONTYPE</a:t>
            </a:r>
            <a:r>
              <a:rPr lang="zh-CN" altLang="en-US">
                <a:solidFill>
                  <a:srgbClr val="000000"/>
                </a:solidFill>
              </a:rPr>
              <a:t>，然后在</a:t>
            </a:r>
            <a:r>
              <a:rPr lang="en-US" altLang="zh-CN">
                <a:solidFill>
                  <a:srgbClr val="000000"/>
                </a:solidFill>
              </a:rPr>
              <a:t>range()</a:t>
            </a:r>
            <a:r>
              <a:rPr lang="zh-CN" altLang="en-US">
                <a:solidFill>
                  <a:srgbClr val="000000"/>
                </a:solidFill>
              </a:rPr>
              <a:t>函数中对</a:t>
            </a:r>
            <a:r>
              <a:rPr lang="en-US" altLang="zh-CN">
                <a:solidFill>
                  <a:srgbClr val="000000"/>
                </a:solidFill>
              </a:rPr>
              <a:t>NONTYPE</a:t>
            </a:r>
            <a:r>
              <a:rPr lang="zh-CN" altLang="en-US">
                <a:solidFill>
                  <a:srgbClr val="000000"/>
                </a:solidFill>
              </a:rPr>
              <a:t>转换。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06742-7CEC-4DF4-866A-147027C0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26" y="4294909"/>
            <a:ext cx="8960567" cy="1065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0EF268-4D4B-459A-B421-16A439A8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26" y="5495222"/>
            <a:ext cx="4067883" cy="111029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DE1A7-C96C-4333-9C06-0EE773B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12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3D9A-B061-4ABA-B243-DAD7B17D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yacc</a:t>
            </a:r>
            <a:r>
              <a:rPr lang="zh-CN" altLang="en-US"/>
              <a:t>文件中：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DE969F-0392-4876-B053-4868963E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en-US" altLang="zh-CN">
                <a:solidFill>
                  <a:srgbClr val="000000"/>
                </a:solidFill>
              </a:rPr>
              <a:t>yacc</a:t>
            </a:r>
            <a:r>
              <a:rPr lang="zh-CN" altLang="en-US">
                <a:solidFill>
                  <a:srgbClr val="000000"/>
                </a:solidFill>
              </a:rPr>
              <a:t>文法中，不管是</a:t>
            </a:r>
            <a:r>
              <a:rPr lang="en-US" altLang="zh-CN">
                <a:solidFill>
                  <a:srgbClr val="000000"/>
                </a:solidFill>
              </a:rPr>
              <a:t>function()</a:t>
            </a:r>
            <a:r>
              <a:rPr lang="zh-CN" altLang="en-US">
                <a:solidFill>
                  <a:srgbClr val="000000"/>
                </a:solidFill>
              </a:rPr>
              <a:t>型的函数还是</a:t>
            </a:r>
            <a:r>
              <a:rPr lang="en-US" altLang="zh-CN">
                <a:solidFill>
                  <a:srgbClr val="000000"/>
                </a:solidFill>
              </a:rPr>
              <a:t>object</a:t>
            </a:r>
            <a:r>
              <a:rPr lang="en-US" altLang="zh-CN" dirty="0" err="1">
                <a:solidFill>
                  <a:srgbClr val="000000"/>
                </a:solidFill>
              </a:rPr>
              <a:t>.</a:t>
            </a:r>
            <a:r>
              <a:rPr lang="en-US" altLang="zh-CN" err="1">
                <a:solidFill>
                  <a:srgbClr val="000000"/>
                </a:solidFill>
              </a:rPr>
              <a:t>function</a:t>
            </a:r>
            <a:r>
              <a:rPr lang="en-US" altLang="zh-CN">
                <a:solidFill>
                  <a:srgbClr val="000000"/>
                </a:solidFill>
              </a:rPr>
              <a:t>()</a:t>
            </a:r>
            <a:r>
              <a:rPr lang="zh-CN" altLang="en-US">
                <a:solidFill>
                  <a:srgbClr val="000000"/>
                </a:solidFill>
              </a:rPr>
              <a:t>型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000000"/>
                </a:solidFill>
              </a:rPr>
              <a:t>方法，都将会归约为一个记号</a:t>
            </a:r>
            <a:r>
              <a:rPr lang="en-US" altLang="zh-CN">
                <a:solidFill>
                  <a:srgbClr val="000000"/>
                </a:solidFill>
              </a:rPr>
              <a:t>atom</a:t>
            </a:r>
            <a:r>
              <a:rPr lang="en-US" altLang="zh-CN" dirty="0" err="1">
                <a:solidFill>
                  <a:srgbClr val="000000"/>
                </a:solidFill>
              </a:rPr>
              <a:t>_expr</a:t>
            </a:r>
            <a:r>
              <a:rPr lang="zh-CN" altLang="en-US" dirty="0">
                <a:solidFill>
                  <a:srgbClr val="000000"/>
                </a:solidFill>
              </a:rPr>
              <a:t>，故将函数名和对象</a:t>
            </a:r>
            <a:r>
              <a:rPr lang="zh-CN" altLang="en-US">
                <a:solidFill>
                  <a:srgbClr val="000000"/>
                </a:solidFill>
              </a:rPr>
              <a:t>也存放在</a:t>
            </a:r>
            <a:r>
              <a:rPr lang="zh-CN" altLang="en-US" dirty="0">
                <a:solidFill>
                  <a:srgbClr val="000000"/>
                </a:solidFill>
              </a:rPr>
              <a:t>一个参数</a:t>
            </a:r>
            <a:r>
              <a:rPr lang="zh-CN" altLang="en-US">
                <a:solidFill>
                  <a:srgbClr val="000000"/>
                </a:solidFill>
              </a:rPr>
              <a:t>链中，</a:t>
            </a:r>
            <a:r>
              <a:rPr lang="zh-CN" altLang="en-US" dirty="0">
                <a:solidFill>
                  <a:srgbClr val="000000"/>
                </a:solidFill>
              </a:rPr>
              <a:t>并且函数名总在</a:t>
            </a:r>
            <a:r>
              <a:rPr lang="zh-CN" altLang="en-US">
                <a:solidFill>
                  <a:srgbClr val="000000"/>
                </a:solidFill>
              </a:rPr>
              <a:t>链表头，对象不存在时，链表只有一个节点。</a:t>
            </a:r>
            <a:r>
              <a:rPr lang="zh-CN" altLang="en-US" dirty="0">
                <a:solidFill>
                  <a:srgbClr val="000000"/>
                </a:solidFill>
              </a:rPr>
              <a:t>加上前面的参数</a:t>
            </a:r>
            <a:r>
              <a:rPr lang="zh-CN" altLang="en-US">
                <a:solidFill>
                  <a:srgbClr val="000000"/>
                </a:solidFill>
              </a:rPr>
              <a:t>，这样得到了函数</a:t>
            </a:r>
            <a:r>
              <a:rPr lang="zh-CN" altLang="en-US" dirty="0">
                <a:solidFill>
                  <a:srgbClr val="000000"/>
                </a:solidFill>
              </a:rPr>
              <a:t>、对象</a:t>
            </a:r>
            <a:r>
              <a:rPr lang="zh-CN" altLang="en-US">
                <a:solidFill>
                  <a:srgbClr val="000000"/>
                </a:solidFill>
              </a:rPr>
              <a:t>和参数，然后调用动作</a:t>
            </a:r>
            <a:r>
              <a:rPr lang="en-US" altLang="zh-CN">
                <a:solidFill>
                  <a:srgbClr val="000000"/>
                </a:solidFill>
              </a:rPr>
              <a:t>functions()</a:t>
            </a:r>
            <a:r>
              <a:rPr lang="zh-CN" altLang="en-US">
                <a:solidFill>
                  <a:srgbClr val="000000"/>
                </a:solidFill>
              </a:rPr>
              <a:t>即可。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F6DD67-C8B7-4C25-9DBB-C631B4A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46" y="3218606"/>
            <a:ext cx="7371943" cy="13129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9BB0B6-84F4-4D02-9859-15492E8B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46" y="4666475"/>
            <a:ext cx="6025621" cy="1510487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88871-9920-4B7B-B9D0-9058D3A6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66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D1B7-0AE0-4396-AAA2-490CF6C2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函数的实现：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010E8D-60AF-42B7-BACA-E621180B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11" y="4919579"/>
            <a:ext cx="6915505" cy="161933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8D563-1994-4F03-B46A-F11F2B5E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18</a:t>
            </a:fld>
            <a:r>
              <a:rPr lang="en-US" altLang="zh-CN"/>
              <a:t>/53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717F37-F939-4A71-90B4-A89FC9C8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73" y="578207"/>
            <a:ext cx="8095702" cy="43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DDD3-2CDF-4480-8310-C8AE467F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成员资格检查和元素的删除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F1C2D-89CE-4C7D-9825-2189FB91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将成员资格检查视为返回</a:t>
            </a:r>
            <a:r>
              <a:rPr lang="en-US" altLang="zh-CN">
                <a:solidFill>
                  <a:schemeClr val="tx1"/>
                </a:solidFill>
              </a:rPr>
              <a:t>bool</a:t>
            </a:r>
            <a:r>
              <a:rPr lang="zh-CN" altLang="en-US">
                <a:solidFill>
                  <a:schemeClr val="tx1"/>
                </a:solidFill>
              </a:rPr>
              <a:t>值的基本运算，新增一句文法，再调用相应动作函数即可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chemeClr val="tx1"/>
                </a:solidFill>
              </a:rPr>
              <a:t>同理元素的删除新增一句删除文法即可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914476-AD64-4F09-8AE8-052AF5CF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82" y="4472504"/>
            <a:ext cx="6826877" cy="13914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121474-868A-4753-A79F-0020881B9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78" y="2589820"/>
            <a:ext cx="6367375" cy="120200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7DE86-0F8F-46A6-9844-06E01782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527A3-A426-4419-8F11-C545DA5E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解释器实现的功能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F096F-07D1-4ACC-8F41-8189CCF57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基本运算 </a:t>
            </a:r>
            <a:endParaRPr lang="en-US" altLang="zh-CN" sz="3200" b="1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变量赋值与运算</a:t>
            </a:r>
            <a:endParaRPr lang="en-US" altLang="zh-CN" sz="3200" b="1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索引与切片</a:t>
            </a:r>
            <a:endParaRPr lang="en-US" altLang="zh-CN" sz="3200" b="1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内置函数：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print()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range()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list()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quit()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、部分数学函数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(pow()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int()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abs()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sqrt())</a:t>
            </a:r>
          </a:p>
          <a:p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14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个列表方法：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extend()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append()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reverse()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len()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 </a:t>
            </a:r>
            <a:r>
              <a:rPr lang="en-US" altLang="zh-CN" sz="3200" b="1">
                <a:solidFill>
                  <a:srgbClr val="000000"/>
                </a:solidFill>
              </a:rPr>
              <a:t>max()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min()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clear()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pop()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insert()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remove()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clear()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index()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 in(</a:t>
            </a:r>
            <a:r>
              <a:rPr lang="zh-CN" altLang="en-US" sz="3200" b="1">
                <a:solidFill>
                  <a:srgbClr val="000000"/>
                </a:solidFill>
              </a:rPr>
              <a:t>成员资格检查）、</a:t>
            </a:r>
            <a:r>
              <a:rPr lang="en-US" altLang="zh-CN" sz="3200" b="1">
                <a:solidFill>
                  <a:srgbClr val="000000"/>
                </a:solidFill>
              </a:rPr>
              <a:t>del</a:t>
            </a:r>
          </a:p>
          <a:p>
            <a:r>
              <a:rPr lang="en-US" altLang="zh-CN" sz="3200" b="1">
                <a:solidFill>
                  <a:srgbClr val="000000"/>
                </a:solidFill>
              </a:rPr>
              <a:t>4</a:t>
            </a:r>
            <a:r>
              <a:rPr lang="zh-CN" altLang="en-US" sz="3200" b="1">
                <a:solidFill>
                  <a:srgbClr val="000000"/>
                </a:solidFill>
              </a:rPr>
              <a:t>个字符串方法：</a:t>
            </a: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</a:rPr>
              <a:t> find() 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lower()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replace()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>
                <a:solidFill>
                  <a:srgbClr val="000000"/>
                </a:solidFill>
              </a:rPr>
              <a:t>split()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B3501-34EC-4334-86C7-4244F751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04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87ED5-50B0-4F8F-972C-11D6B17D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对于错误处理：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456CD-0E14-4E08-A73D-A90ECC70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对于每个函数调用，我们会在函数体中先进行相应的类型检查，如果有错误，则打印相应的错误信息，然后返回</a:t>
            </a:r>
            <a:r>
              <a:rPr lang="en-US" altLang="zh-CN">
                <a:solidFill>
                  <a:schemeClr val="tx1"/>
                </a:solidFill>
              </a:rPr>
              <a:t>NONTYPE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若类型检查通过，则开始执行这个函数真正的功能。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如果这个函数完成后不需要打印信息，比如对列表调用</a:t>
            </a:r>
            <a:r>
              <a:rPr lang="en-US" altLang="zh-CN">
                <a:solidFill>
                  <a:schemeClr val="tx1"/>
                </a:solidFill>
              </a:rPr>
              <a:t>append()</a:t>
            </a:r>
            <a:r>
              <a:rPr lang="zh-CN" altLang="en-US">
                <a:solidFill>
                  <a:schemeClr val="tx1"/>
                </a:solidFill>
              </a:rPr>
              <a:t>方法后，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不打印任何信息，只是对列表进行修改，也返回一个</a:t>
            </a:r>
            <a:r>
              <a:rPr lang="en-US" altLang="zh-CN">
                <a:solidFill>
                  <a:schemeClr val="tx1"/>
                </a:solidFill>
              </a:rPr>
              <a:t>NONTYPE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如果这个函数有返回值，需要打印输出信息，比如对列表进行索引，这时返回相应的数据类型和数据。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当最后归约到</a:t>
            </a:r>
            <a:r>
              <a:rPr lang="en-US" altLang="zh-CN">
                <a:solidFill>
                  <a:schemeClr val="tx1"/>
                </a:solidFill>
              </a:rPr>
              <a:t>stat</a:t>
            </a:r>
            <a:r>
              <a:rPr lang="zh-CN" altLang="en-US">
                <a:solidFill>
                  <a:schemeClr val="tx1"/>
                </a:solidFill>
              </a:rPr>
              <a:t>时，如果不是</a:t>
            </a:r>
            <a:r>
              <a:rPr lang="en-US" altLang="zh-CN">
                <a:solidFill>
                  <a:schemeClr val="tx1"/>
                </a:solidFill>
              </a:rPr>
              <a:t>NONTYPE</a:t>
            </a:r>
            <a:r>
              <a:rPr lang="zh-CN" altLang="en-US">
                <a:solidFill>
                  <a:schemeClr val="tx1"/>
                </a:solidFill>
              </a:rPr>
              <a:t>，我们进行打印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比如切片的实现先进行检查：如果有错误，直接返回</a:t>
            </a:r>
            <a:r>
              <a:rPr lang="en-US" altLang="zh-CN">
                <a:solidFill>
                  <a:schemeClr val="tx1"/>
                </a:solidFill>
              </a:rPr>
              <a:t>NONTYPE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5A8B2D-12FF-44B6-9798-A2741A55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20</a:t>
            </a:fld>
            <a:r>
              <a:rPr lang="en-US" altLang="zh-CN"/>
              <a:t>/53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4DC8A8-343D-4916-8F3D-07952ADB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85" y="5514271"/>
            <a:ext cx="4169351" cy="1188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1950CB-6C86-4415-9376-ACCD855E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3" y="5514271"/>
            <a:ext cx="7294996" cy="10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586F4-88DD-4A8B-96FB-C9377403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14" y="2504792"/>
            <a:ext cx="10515600" cy="1325563"/>
          </a:xfrm>
        </p:spPr>
        <p:txBody>
          <a:bodyPr/>
          <a:lstStyle/>
          <a:p>
            <a:r>
              <a:rPr lang="zh-CN" altLang="en-US"/>
              <a:t>二、结果演示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53BBF-1CFC-44A2-9053-CDD8777B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79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AE14DE7-7A74-421E-BAC7-0E4A9A13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828"/>
            <a:ext cx="10515600" cy="3284737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/>
              <a:t>基本运算</a:t>
            </a:r>
            <a:br>
              <a:rPr lang="en-US" altLang="zh-CN" sz="7200" b="1" dirty="0"/>
            </a:br>
            <a:r>
              <a:rPr lang="en-US" altLang="zh-CN" b="1" dirty="0"/>
              <a:t> </a:t>
            </a:r>
            <a:br>
              <a:rPr lang="en-US" altLang="zh-CN" sz="7200" b="1" dirty="0"/>
            </a:br>
            <a:r>
              <a:rPr lang="zh-CN" altLang="en-US" sz="7200" b="1" dirty="0"/>
              <a:t>变量赋值与运算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48CE40-9E24-4FD1-9683-D8746E3A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17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3BDC3-6166-464E-95BB-FE219E5D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118717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基本运算</a:t>
            </a:r>
            <a:br>
              <a:rPr lang="en-US" altLang="zh-CN" dirty="0"/>
            </a:br>
            <a:r>
              <a:rPr lang="zh-CN" altLang="en-US" dirty="0"/>
              <a:t>加减乘除模：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F9FB31-46E4-4294-8310-3D93B49F3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06" y="365125"/>
            <a:ext cx="4676237" cy="611508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E478D-01D4-448A-9640-638A7230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15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04FFA-5728-4202-A593-A42999BF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748"/>
          </a:xfrm>
        </p:spPr>
        <p:txBody>
          <a:bodyPr>
            <a:normAutofit/>
          </a:bodyPr>
          <a:lstStyle/>
          <a:p>
            <a:r>
              <a:rPr lang="zh-CN" altLang="en-US" dirty="0"/>
              <a:t>基本运算类型检查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7994B7-7C16-43A2-AF9F-0C45E2C40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539"/>
            <a:ext cx="8060923" cy="463474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23713-282C-4048-8295-49FF2C94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46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赋值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1B2DE6-3200-4EA4-9F09-16226D9C3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371"/>
            <a:ext cx="6129931" cy="458419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28C27-A54E-4CCA-8D96-20755BFC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541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变量运算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F9770C-65E5-46C6-A268-5936E794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5173"/>
            <a:ext cx="6026413" cy="499225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60125-6278-4C0E-A346-61C696FA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306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未定义变量报错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486648-41A6-4133-AEBA-5D1F9DF5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1701"/>
            <a:ext cx="9315450" cy="285367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3BD15-F69E-4AFB-9876-3CE830B2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15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AE14DE7-7A74-421E-BAC7-0E4A9A13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451"/>
            <a:ext cx="10515600" cy="189982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/>
              <a:t>索引与切片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5271C3-A3D0-418F-89CD-3DA35D8A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0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字符串索引与报错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D5B4FD-3CEF-4DA8-B747-16BCD092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5738"/>
            <a:ext cx="4712917" cy="526817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2B5FF-2CEF-48BB-9081-0F7B4771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4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04FFA-5728-4202-A593-A42999BF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F7AFF-0E5F-48DC-8656-262F1CE2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</a:rPr>
              <a:t>共同讨论：</a:t>
            </a:r>
            <a:r>
              <a:rPr lang="en-US" altLang="zh-CN" sz="3200" dirty="0" err="1">
                <a:solidFill>
                  <a:srgbClr val="000000"/>
                </a:solidFill>
              </a:rPr>
              <a:t>Type.h</a:t>
            </a:r>
            <a:r>
              <a:rPr lang="zh-CN" altLang="en-US" sz="3200" dirty="0">
                <a:solidFill>
                  <a:srgbClr val="000000"/>
                </a:solidFill>
              </a:rPr>
              <a:t>即数据结构</a:t>
            </a:r>
            <a:endParaRPr lang="en-US" altLang="zh-CN" sz="3200" dirty="0">
              <a:solidFill>
                <a:srgbClr val="000000"/>
              </a:solidFill>
            </a:endParaRPr>
          </a:p>
          <a:p>
            <a:r>
              <a:rPr lang="zh-CN" altLang="en-US" sz="3200">
                <a:solidFill>
                  <a:srgbClr val="000000"/>
                </a:solidFill>
              </a:rPr>
              <a:t>廖洲洲：基本运算、</a:t>
            </a:r>
            <a:r>
              <a:rPr lang="zh-CN" altLang="en-US" sz="3200" dirty="0">
                <a:solidFill>
                  <a:srgbClr val="000000"/>
                </a:solidFill>
              </a:rPr>
              <a:t>赋值、输出、索引、切片、</a:t>
            </a:r>
            <a:r>
              <a:rPr lang="en-US" altLang="zh-CN" sz="3200" dirty="0">
                <a:solidFill>
                  <a:srgbClr val="000000"/>
                </a:solidFill>
              </a:rPr>
              <a:t>extend()</a:t>
            </a:r>
            <a:r>
              <a:rPr lang="zh-CN" altLang="en-US" sz="3200" dirty="0">
                <a:solidFill>
                  <a:srgbClr val="000000"/>
                </a:solidFill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</a:rPr>
              <a:t>reverse()</a:t>
            </a:r>
            <a:r>
              <a:rPr lang="zh-CN" altLang="en-US" sz="3200" dirty="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find()</a:t>
            </a:r>
            <a:r>
              <a:rPr lang="zh-CN" altLang="en-US" sz="3200">
                <a:solidFill>
                  <a:srgbClr val="000000"/>
                </a:solidFill>
              </a:rPr>
              <a:t> 、</a:t>
            </a:r>
            <a:r>
              <a:rPr lang="en-US" altLang="zh-CN" sz="3200">
                <a:solidFill>
                  <a:srgbClr val="000000"/>
                </a:solidFill>
              </a:rPr>
              <a:t>len()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split()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replace()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del</a:t>
            </a:r>
            <a:endParaRPr lang="en-US" altLang="zh-CN" sz="3200" dirty="0">
              <a:solidFill>
                <a:srgbClr val="000000"/>
              </a:solidFill>
            </a:endParaRPr>
          </a:p>
          <a:p>
            <a:r>
              <a:rPr lang="zh-CN" altLang="en-US" sz="3200" dirty="0">
                <a:solidFill>
                  <a:srgbClr val="000000"/>
                </a:solidFill>
              </a:rPr>
              <a:t>杭晗：运算类型</a:t>
            </a:r>
            <a:r>
              <a:rPr lang="zh-CN" altLang="en-US" sz="3200">
                <a:solidFill>
                  <a:srgbClr val="000000"/>
                </a:solidFill>
              </a:rPr>
              <a:t>检查、成员资格检查</a:t>
            </a:r>
            <a:r>
              <a:rPr lang="en-US" altLang="zh-CN" sz="3200">
                <a:solidFill>
                  <a:srgbClr val="000000"/>
                </a:solidFill>
              </a:rPr>
              <a:t>in</a:t>
            </a:r>
            <a:r>
              <a:rPr lang="zh-CN" altLang="en-US" sz="3200">
                <a:solidFill>
                  <a:srgbClr val="000000"/>
                </a:solidFill>
              </a:rPr>
              <a:t>、 </a:t>
            </a:r>
            <a:r>
              <a:rPr lang="en-US" altLang="zh-CN" sz="3200">
                <a:solidFill>
                  <a:srgbClr val="000000"/>
                </a:solidFill>
              </a:rPr>
              <a:t>append()</a:t>
            </a:r>
            <a:r>
              <a:rPr lang="zh-CN" altLang="en-US" sz="3200">
                <a:solidFill>
                  <a:srgbClr val="000000"/>
                </a:solidFill>
              </a:rPr>
              <a:t> 、</a:t>
            </a:r>
            <a:r>
              <a:rPr lang="en-US" altLang="zh-CN" sz="3200" dirty="0">
                <a:solidFill>
                  <a:srgbClr val="000000"/>
                </a:solidFill>
              </a:rPr>
              <a:t>list()</a:t>
            </a:r>
            <a:r>
              <a:rPr lang="zh-CN" altLang="en-US" sz="3200" dirty="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sort()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pop()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insert()</a:t>
            </a:r>
            <a:endParaRPr lang="en-US" altLang="zh-CN" sz="3200" dirty="0">
              <a:solidFill>
                <a:srgbClr val="000000"/>
              </a:solidFill>
            </a:endParaRPr>
          </a:p>
          <a:p>
            <a:r>
              <a:rPr lang="zh-CN" altLang="en-US" sz="3200" dirty="0">
                <a:solidFill>
                  <a:srgbClr val="000000"/>
                </a:solidFill>
              </a:rPr>
              <a:t>沈</a:t>
            </a:r>
            <a:r>
              <a:rPr lang="zh-CN" altLang="en-US" sz="3200">
                <a:solidFill>
                  <a:srgbClr val="000000"/>
                </a:solidFill>
              </a:rPr>
              <a:t>巍然：数学函数、 </a:t>
            </a:r>
            <a:r>
              <a:rPr lang="en-US" altLang="zh-CN" sz="3200">
                <a:solidFill>
                  <a:srgbClr val="000000"/>
                </a:solidFill>
              </a:rPr>
              <a:t>range</a:t>
            </a:r>
            <a:r>
              <a:rPr lang="en-US" altLang="zh-CN" sz="3200" dirty="0">
                <a:solidFill>
                  <a:srgbClr val="000000"/>
                </a:solidFill>
              </a:rPr>
              <a:t>()</a:t>
            </a:r>
            <a:r>
              <a:rPr lang="zh-CN" altLang="en-US" sz="3200" dirty="0">
                <a:solidFill>
                  <a:srgbClr val="000000"/>
                </a:solidFill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</a:rPr>
              <a:t>max()</a:t>
            </a:r>
            <a:r>
              <a:rPr lang="zh-CN" altLang="en-US" sz="3200" dirty="0">
                <a:solidFill>
                  <a:srgbClr val="000000"/>
                </a:solidFill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</a:rPr>
              <a:t>min</a:t>
            </a:r>
            <a:r>
              <a:rPr lang="en-US" altLang="zh-CN" sz="3200">
                <a:solidFill>
                  <a:srgbClr val="000000"/>
                </a:solidFill>
              </a:rPr>
              <a:t>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lower()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remove()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clear()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en-US" altLang="zh-CN" sz="3200">
                <a:solidFill>
                  <a:srgbClr val="000000"/>
                </a:solidFill>
              </a:rPr>
              <a:t>index()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EF2086-CB22-4189-9D56-D6A1E458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630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列表索引与报错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1372A8-82B6-4B67-B4CE-29F43AA3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3895"/>
            <a:ext cx="7400278" cy="504499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87BF2D-D0F1-4D97-AA93-668D71CD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446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字符串切片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402FC8-0A82-41D3-86C0-E1CA4D43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5532"/>
            <a:ext cx="8704523" cy="536940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80E2AA-B917-4FBE-93AE-5C67FA36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189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754080" cy="1491450"/>
          </a:xfrm>
        </p:spPr>
        <p:txBody>
          <a:bodyPr>
            <a:normAutofit/>
          </a:bodyPr>
          <a:lstStyle/>
          <a:p>
            <a:r>
              <a:rPr lang="zh-CN" altLang="en-US" dirty="0"/>
              <a:t>列表切片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38F5B3-5A19-421D-922B-89F2D1FE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80" y="221942"/>
            <a:ext cx="8468322" cy="634753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8966FC-4FD5-4A02-88AB-A79400B5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574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对切片进行赋值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E9D2EA-D5F7-40E9-B262-D7408B4C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944"/>
            <a:ext cx="9770616" cy="153718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1F661D-769B-4656-9335-8488F185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465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索引与切片的报错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36D6EC-955D-4C37-8BEA-0445FB15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6898"/>
            <a:ext cx="9314215" cy="23969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C4097A-DA3A-4AF4-9F42-98840049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8386"/>
            <a:ext cx="9314215" cy="273781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129DE-D72E-475D-ADDF-1494D0C1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372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索引与切片的报错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F07DAA-2E96-4ABC-8A19-6566F55C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84585"/>
            <a:ext cx="8797987" cy="335793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47960-AE96-4230-822F-BB1DE606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74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AE14DE7-7A74-421E-BAC7-0E4A9A13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79" y="2064506"/>
            <a:ext cx="10515600" cy="189982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/>
              <a:t>部分内置函数和方法</a:t>
            </a:r>
            <a:endParaRPr lang="zh-CN" altLang="en-US" sz="72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C5358E-1E61-4411-97B1-D899771C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782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en-US" altLang="zh-CN" dirty="0"/>
              <a:t>print()</a:t>
            </a:r>
            <a:r>
              <a:rPr lang="zh-CN" altLang="en-US" dirty="0"/>
              <a:t>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D5B230-094C-41B8-9C1D-EAB41DE3D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29"/>
          <a:stretch/>
        </p:blipFill>
        <p:spPr>
          <a:xfrm>
            <a:off x="838201" y="1273685"/>
            <a:ext cx="7542320" cy="452021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90DE9D-9D9E-42A1-A573-7C8E09A4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45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输入错误的函数名报错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7D9E19-5759-4730-8F6E-61C29DD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1512"/>
            <a:ext cx="9886950" cy="211455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F7C9A1-F542-41B9-AFB7-8BEC66D0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265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en-US" altLang="zh-CN" dirty="0"/>
              <a:t>append()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D984B3-8E07-4E08-ADA2-C85E14FD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237"/>
            <a:ext cx="8058677" cy="406481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43F0A-D6CF-4C7B-85AC-BBD1AA1C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1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586F4-88DD-4A8B-96FB-C9377403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14" y="2504792"/>
            <a:ext cx="10515600" cy="1325563"/>
          </a:xfrm>
        </p:spPr>
        <p:txBody>
          <a:bodyPr/>
          <a:lstStyle/>
          <a:p>
            <a:r>
              <a:rPr lang="zh-CN" altLang="en-US"/>
              <a:t>一、代码框架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53BBF-1CFC-44A2-9053-CDD8777B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141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/>
              <a:t>列表</a:t>
            </a:r>
            <a:r>
              <a:rPr lang="en-US" altLang="zh-CN"/>
              <a:t>pop,insert,remove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38796C-AE40-4896-AB3B-FD074BF0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38" y="1533525"/>
            <a:ext cx="5186960" cy="372637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C1EC25-9555-4CB2-8B97-E0C6673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912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/>
              <a:t>列表</a:t>
            </a:r>
            <a:r>
              <a:rPr lang="en-US" altLang="zh-CN"/>
              <a:t>index()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39C1A7-FAA4-4EF3-AD7C-7E3DEB72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1652"/>
            <a:ext cx="5752086" cy="174233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0A3929-DA9E-4CDF-9AC1-3577ABEC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897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/>
              <a:t>列表</a:t>
            </a:r>
            <a:r>
              <a:rPr lang="en-US" altLang="zh-CN"/>
              <a:t>clear()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A12A0-3AB4-473C-82CE-1CA5BF99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0929"/>
            <a:ext cx="4511556" cy="2962407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D3529C-508B-45EC-BF2D-9D8AB0F5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679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/>
              <a:t>列表</a:t>
            </a:r>
            <a:r>
              <a:rPr lang="en-US" altLang="zh-CN"/>
              <a:t>del()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16E03-2C5B-4B44-9F98-A8F928CB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5167"/>
            <a:ext cx="5257800" cy="526492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FA4288-AD10-42FB-A937-4BDFC7E5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075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len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9A29C1-E6D5-49CC-80B3-2871146C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866"/>
            <a:ext cx="10172700" cy="31623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66B52-2720-4396-A344-0CCF5F97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110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en-US" altLang="zh-CN" dirty="0"/>
              <a:t>range()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1FB7C4-97D0-4EDE-9763-8940B32A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921"/>
            <a:ext cx="6657686" cy="3262266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86BF80-3805-4711-954F-C15BF20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45</a:t>
            </a:fld>
            <a:r>
              <a:rPr lang="en-US" altLang="zh-CN"/>
              <a:t>/53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0EB06A-59F9-4D5F-9D77-ACC79B12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762" y="1513921"/>
            <a:ext cx="4414803" cy="32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38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en-US" altLang="zh-CN" dirty="0"/>
              <a:t>list()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1247AA-7377-4FA2-AEDD-2AD17687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847"/>
            <a:ext cx="7320379" cy="34950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E24F4E-D1B1-4165-B010-67B533251904}"/>
              </a:ext>
            </a:extLst>
          </p:cNvPr>
          <p:cNvSpPr txBox="1"/>
          <p:nvPr/>
        </p:nvSpPr>
        <p:spPr>
          <a:xfrm>
            <a:off x="4048219" y="2849733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整数不能做参数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3D4B5-BF32-4E27-8B8D-750773BF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915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列表</a:t>
            </a:r>
            <a:r>
              <a:rPr lang="en-US" altLang="zh-CN" dirty="0"/>
              <a:t>extend()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7E5B4F-6E0D-4A98-AABA-E07EC9C2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957"/>
            <a:ext cx="9080397" cy="428652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D51264-DA68-4E81-9434-C7191FE9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578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列表</a:t>
            </a:r>
            <a:r>
              <a:rPr lang="en-US" altLang="zh-CN" dirty="0"/>
              <a:t>reverse()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160F28-05CF-4EEF-B510-8520F2EA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98" y="1407341"/>
            <a:ext cx="9658350" cy="423862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7202D2-613E-45CB-AA35-BD914B50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434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列表</a:t>
            </a:r>
            <a:r>
              <a:rPr lang="en-US" altLang="zh-CN" dirty="0"/>
              <a:t>sort()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5D4114-D88C-40D1-825E-6AD65F6E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018"/>
            <a:ext cx="6645676" cy="45303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0B7AAF-D86B-4F15-8D4F-401B4C6A3829}"/>
              </a:ext>
            </a:extLst>
          </p:cNvPr>
          <p:cNvSpPr txBox="1"/>
          <p:nvPr/>
        </p:nvSpPr>
        <p:spPr>
          <a:xfrm>
            <a:off x="3701989" y="3844032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只能对</a:t>
            </a:r>
            <a:r>
              <a:rPr lang="en-US" altLang="zh-CN" dirty="0">
                <a:solidFill>
                  <a:srgbClr val="FF0000"/>
                </a:solidFill>
              </a:rPr>
              <a:t>list</a:t>
            </a:r>
            <a:r>
              <a:rPr lang="zh-CN" altLang="en-US" dirty="0">
                <a:solidFill>
                  <a:srgbClr val="FF0000"/>
                </a:solidFill>
              </a:rPr>
              <a:t>进行操作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ABB10-E74A-4A61-AEBF-67E86B9FD863}"/>
              </a:ext>
            </a:extLst>
          </p:cNvPr>
          <p:cNvSpPr txBox="1"/>
          <p:nvPr/>
        </p:nvSpPr>
        <p:spPr>
          <a:xfrm>
            <a:off x="3534792" y="5345838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列表元素必须为同类型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ACFE2-B9C6-427D-B8F9-B95DF017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2DA52-D967-474C-828F-D49ABD99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数据结构：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405B104-F2CF-43B3-9F0F-B0CEC38A7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587"/>
          <a:stretch/>
        </p:blipFill>
        <p:spPr>
          <a:xfrm>
            <a:off x="159101" y="1904824"/>
            <a:ext cx="9098187" cy="40104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E3A2E3-F0F5-4506-824B-C90F277E8559}"/>
              </a:ext>
            </a:extLst>
          </p:cNvPr>
          <p:cNvSpPr txBox="1"/>
          <p:nvPr/>
        </p:nvSpPr>
        <p:spPr>
          <a:xfrm>
            <a:off x="3083066" y="2055377"/>
            <a:ext cx="223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C000"/>
                </a:solidFill>
              </a:rPr>
              <a:t>共定义了</a:t>
            </a:r>
            <a:r>
              <a:rPr lang="en-US" altLang="zh-CN">
                <a:solidFill>
                  <a:srgbClr val="FFC000"/>
                </a:solidFill>
              </a:rPr>
              <a:t>14</a:t>
            </a:r>
            <a:r>
              <a:rPr lang="zh-CN" altLang="en-US">
                <a:solidFill>
                  <a:srgbClr val="FFC000"/>
                </a:solidFill>
              </a:rPr>
              <a:t>种类型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3B5DAE-B2C9-472F-8A2A-F272BA731AE2}"/>
              </a:ext>
            </a:extLst>
          </p:cNvPr>
          <p:cNvSpPr txBox="1"/>
          <p:nvPr/>
        </p:nvSpPr>
        <p:spPr>
          <a:xfrm>
            <a:off x="4031244" y="3050456"/>
            <a:ext cx="25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C000"/>
                </a:solidFill>
              </a:rPr>
              <a:t>共用体中共有</a:t>
            </a:r>
            <a:r>
              <a:rPr lang="en-US" altLang="zh-CN">
                <a:solidFill>
                  <a:srgbClr val="FFC000"/>
                </a:solidFill>
              </a:rPr>
              <a:t>11</a:t>
            </a:r>
            <a:r>
              <a:rPr lang="zh-CN" altLang="en-US">
                <a:solidFill>
                  <a:srgbClr val="FFC000"/>
                </a:solidFill>
              </a:rPr>
              <a:t>种变量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BC0AE2-2215-482C-B820-72E0AC3FBFE5}"/>
              </a:ext>
            </a:extLst>
          </p:cNvPr>
          <p:cNvSpPr txBox="1"/>
          <p:nvPr/>
        </p:nvSpPr>
        <p:spPr>
          <a:xfrm>
            <a:off x="9334867" y="1951778"/>
            <a:ext cx="24795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类型分别为：</a:t>
            </a:r>
            <a:endParaRPr lang="en-US" altLang="zh-CN"/>
          </a:p>
          <a:p>
            <a:r>
              <a:rPr lang="en-US" altLang="zh-CN"/>
              <a:t>NONTYPE(</a:t>
            </a:r>
            <a:r>
              <a:rPr lang="zh-CN" altLang="en-US"/>
              <a:t>空类型</a:t>
            </a:r>
            <a:r>
              <a:rPr lang="en-US" altLang="zh-CN"/>
              <a:t>)</a:t>
            </a:r>
          </a:p>
          <a:p>
            <a:r>
              <a:rPr lang="en-US" altLang="zh-CN"/>
              <a:t>INT(</a:t>
            </a:r>
            <a:r>
              <a:rPr lang="zh-CN" altLang="en-US"/>
              <a:t>整型</a:t>
            </a:r>
            <a:r>
              <a:rPr lang="en-US" altLang="zh-CN"/>
              <a:t>)</a:t>
            </a:r>
          </a:p>
          <a:p>
            <a:r>
              <a:rPr lang="en-US" altLang="zh-CN"/>
              <a:t>DOU(</a:t>
            </a:r>
            <a:r>
              <a:rPr lang="zh-CN" altLang="en-US"/>
              <a:t>实型</a:t>
            </a:r>
            <a:r>
              <a:rPr lang="en-US" altLang="zh-CN"/>
              <a:t>)</a:t>
            </a:r>
          </a:p>
          <a:p>
            <a:r>
              <a:rPr lang="en-US" altLang="zh-CN"/>
              <a:t>STR(</a:t>
            </a:r>
            <a:r>
              <a:rPr lang="zh-CN" altLang="en-US"/>
              <a:t>字符串类型</a:t>
            </a:r>
            <a:r>
              <a:rPr lang="en-US" altLang="zh-CN"/>
              <a:t>)</a:t>
            </a:r>
          </a:p>
          <a:p>
            <a:r>
              <a:rPr lang="en-US" altLang="zh-CN"/>
              <a:t>LIST(</a:t>
            </a:r>
            <a:r>
              <a:rPr lang="zh-CN" altLang="en-US"/>
              <a:t>列表类型</a:t>
            </a:r>
            <a:r>
              <a:rPr lang="en-US" altLang="zh-CN"/>
              <a:t>)</a:t>
            </a:r>
          </a:p>
          <a:p>
            <a:r>
              <a:rPr lang="en-US" altLang="zh-CN"/>
              <a:t>VAL(</a:t>
            </a:r>
            <a:r>
              <a:rPr lang="zh-CN" altLang="en-US"/>
              <a:t>变量</a:t>
            </a:r>
            <a:r>
              <a:rPr lang="en-US" altLang="zh-CN"/>
              <a:t>)</a:t>
            </a:r>
          </a:p>
          <a:p>
            <a:r>
              <a:rPr lang="en-US" altLang="zh-CN"/>
              <a:t>IND(</a:t>
            </a:r>
            <a:r>
              <a:rPr lang="zh-CN" altLang="en-US"/>
              <a:t>索引</a:t>
            </a:r>
            <a:r>
              <a:rPr lang="en-US" altLang="zh-CN"/>
              <a:t>)</a:t>
            </a:r>
          </a:p>
          <a:p>
            <a:r>
              <a:rPr lang="en-US" altLang="zh-CN"/>
              <a:t>SLI(</a:t>
            </a:r>
            <a:r>
              <a:rPr lang="zh-CN" altLang="en-US"/>
              <a:t>切片</a:t>
            </a:r>
            <a:r>
              <a:rPr lang="en-US" altLang="zh-CN"/>
              <a:t>)</a:t>
            </a:r>
          </a:p>
          <a:p>
            <a:r>
              <a:rPr lang="en-US" altLang="zh-CN"/>
              <a:t>FUNC0(</a:t>
            </a:r>
            <a:r>
              <a:rPr lang="zh-CN" altLang="en-US"/>
              <a:t>无参函数</a:t>
            </a:r>
            <a:r>
              <a:rPr lang="en-US" altLang="zh-CN"/>
              <a:t>)</a:t>
            </a:r>
          </a:p>
          <a:p>
            <a:r>
              <a:rPr lang="en-US" altLang="zh-CN"/>
              <a:t>FUNC1(</a:t>
            </a:r>
            <a:r>
              <a:rPr lang="zh-CN" altLang="en-US"/>
              <a:t>一参函数</a:t>
            </a:r>
            <a:r>
              <a:rPr lang="en-US" altLang="zh-CN"/>
              <a:t>)</a:t>
            </a:r>
          </a:p>
          <a:p>
            <a:r>
              <a:rPr lang="en-US" altLang="zh-CN"/>
              <a:t>FUNC2(</a:t>
            </a:r>
            <a:r>
              <a:rPr lang="zh-CN" altLang="en-US"/>
              <a:t>两参函数</a:t>
            </a:r>
            <a:r>
              <a:rPr lang="en-US" altLang="zh-CN"/>
              <a:t>)</a:t>
            </a:r>
          </a:p>
          <a:p>
            <a:r>
              <a:rPr lang="en-US" altLang="zh-CN"/>
              <a:t>FUNC3(</a:t>
            </a:r>
            <a:r>
              <a:rPr lang="zh-CN" altLang="en-US"/>
              <a:t>三参函数</a:t>
            </a:r>
            <a:r>
              <a:rPr lang="en-US" altLang="zh-CN"/>
              <a:t>)</a:t>
            </a:r>
          </a:p>
          <a:p>
            <a:r>
              <a:rPr lang="en-US" altLang="zh-CN"/>
              <a:t>ARGLIST(</a:t>
            </a:r>
            <a:r>
              <a:rPr lang="zh-CN" altLang="en-US"/>
              <a:t>参数表</a:t>
            </a:r>
            <a:r>
              <a:rPr lang="en-US" altLang="zh-CN"/>
              <a:t>)</a:t>
            </a:r>
          </a:p>
          <a:p>
            <a:r>
              <a:rPr lang="en-US" altLang="zh-CN"/>
              <a:t>BOOL(</a:t>
            </a:r>
            <a:r>
              <a:rPr lang="zh-CN" altLang="en-US"/>
              <a:t>布尔型）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13814A4-97B2-47C7-ABD2-05A99F5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103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/>
              <a:t>列表成员资格检查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9AF13-DF28-48B7-8E6E-F0D16B42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57312"/>
            <a:ext cx="7600067" cy="468276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A2E34-3259-44E0-BFAC-1D93DAF7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793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数学函数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E2AE3B-F78E-4D7E-87B7-24FC98FA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71600"/>
            <a:ext cx="3502981" cy="434852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44566F-8937-4494-8284-B993AA5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919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AE14DE7-7A74-421E-BAC7-0E4A9A13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79" y="2064506"/>
            <a:ext cx="10515600" cy="189982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/>
              <a:t>字符串方法</a:t>
            </a:r>
            <a:endParaRPr lang="zh-CN" altLang="en-US" sz="72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C5358E-1E61-4411-97B1-D899771C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335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/>
              <a:t>字符串</a:t>
            </a:r>
            <a:r>
              <a:rPr lang="en-US" altLang="zh-CN"/>
              <a:t>replace()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5B3C8D-AF97-4E07-9C42-F451172F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79420"/>
            <a:ext cx="9820281" cy="301841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33198-D4CC-4218-8390-34C8A7DB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06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</a:t>
            </a:r>
            <a:r>
              <a:rPr lang="en-US" altLang="zh-CN" dirty="0"/>
              <a:t>find()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CB34A2-B9D1-4432-84F7-2E8FC318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3045"/>
            <a:ext cx="9823882" cy="27384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D8E479-CF65-40A5-A421-151A01CD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225170"/>
            <a:ext cx="9823882" cy="174792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E8C07-CF1D-44FB-9839-DA90B712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469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</a:t>
            </a:r>
            <a:r>
              <a:rPr lang="en-US" altLang="zh-CN" dirty="0"/>
              <a:t>lower()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D44C7A-12F7-4FFF-AB94-D774D20A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9687"/>
            <a:ext cx="6848475" cy="423862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DCCCE-61B2-401A-9F06-569D778A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0089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2A1E-C423-410C-885B-9F307DB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36343"/>
          </a:xfrm>
        </p:spPr>
        <p:txBody>
          <a:bodyPr>
            <a:normAutofit/>
          </a:bodyPr>
          <a:lstStyle/>
          <a:p>
            <a:r>
              <a:rPr lang="zh-CN" altLang="en-US"/>
              <a:t>字符串</a:t>
            </a:r>
            <a:r>
              <a:rPr lang="en-US" altLang="zh-CN"/>
              <a:t>split()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283F1C-445C-4FFE-901B-78131831E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04429"/>
            <a:ext cx="8045741" cy="409022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3C0459-C967-4640-83B8-307A0D20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396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F226-35EF-4323-9245-24A12C2B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974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800"/>
              <a:t>THANKS</a:t>
            </a:r>
            <a:endParaRPr lang="zh-CN" altLang="en-US" sz="8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4AE1C-1D77-433D-8BD2-E8DEEBC5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9320D-0067-45FC-BAF8-57E1F760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六个基本数据类型：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53018-55A7-4987-A999-CC05464E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基本数据类型：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rgbClr val="000000"/>
                </a:solidFill>
              </a:rPr>
              <a:t>整型：</a:t>
            </a:r>
            <a:r>
              <a:rPr lang="en-US" altLang="zh-CN" dirty="0">
                <a:solidFill>
                  <a:srgbClr val="000000"/>
                </a:solidFill>
              </a:rPr>
              <a:t>type</a:t>
            </a:r>
            <a:r>
              <a:rPr lang="zh-CN" altLang="en-US" dirty="0">
                <a:solidFill>
                  <a:srgbClr val="000000"/>
                </a:solidFill>
              </a:rPr>
              <a:t>值为</a:t>
            </a: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，使用共用体中的整型变量</a:t>
            </a:r>
            <a:r>
              <a:rPr lang="en-US" altLang="zh-CN" dirty="0">
                <a:solidFill>
                  <a:srgbClr val="000000"/>
                </a:solidFill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endParaRPr lang="en-US" altLang="zh-CN" dirty="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rgbClr val="000000"/>
                </a:solidFill>
              </a:rPr>
              <a:t>实数型：</a:t>
            </a:r>
            <a:r>
              <a:rPr lang="en-US" altLang="zh-CN" dirty="0">
                <a:solidFill>
                  <a:srgbClr val="000000"/>
                </a:solidFill>
              </a:rPr>
              <a:t>type</a:t>
            </a:r>
            <a:r>
              <a:rPr lang="zh-CN" altLang="en-US" dirty="0">
                <a:solidFill>
                  <a:srgbClr val="000000"/>
                </a:solidFill>
              </a:rPr>
              <a:t>值为</a:t>
            </a: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zh-CN" altLang="en-US" dirty="0">
                <a:solidFill>
                  <a:srgbClr val="000000"/>
                </a:solidFill>
              </a:rPr>
              <a:t>，使用共用体中的浮点型变量</a:t>
            </a:r>
            <a:r>
              <a:rPr lang="en-US" altLang="zh-CN" dirty="0">
                <a:solidFill>
                  <a:srgbClr val="000000"/>
                </a:solidFill>
              </a:rPr>
              <a:t>double d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rgbClr val="000000"/>
                </a:solidFill>
              </a:rPr>
              <a:t>字符串类型：</a:t>
            </a:r>
            <a:r>
              <a:rPr lang="en-US" altLang="zh-CN" dirty="0">
                <a:solidFill>
                  <a:srgbClr val="000000"/>
                </a:solidFill>
              </a:rPr>
              <a:t>type</a:t>
            </a:r>
            <a:r>
              <a:rPr lang="zh-CN" altLang="en-US" dirty="0">
                <a:solidFill>
                  <a:srgbClr val="000000"/>
                </a:solidFill>
              </a:rPr>
              <a:t>值为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zh-CN" altLang="en-US" dirty="0">
                <a:solidFill>
                  <a:srgbClr val="000000"/>
                </a:solidFill>
              </a:rPr>
              <a:t>，使用共用体中的字符串指针</a:t>
            </a:r>
            <a:r>
              <a:rPr lang="en-US" altLang="zh-CN" dirty="0">
                <a:solidFill>
                  <a:srgbClr val="000000"/>
                </a:solidFill>
              </a:rPr>
              <a:t>char *s</a:t>
            </a:r>
          </a:p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2AE96F-8A5A-41CA-83D1-D2505062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24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9320D-0067-45FC-BAF8-57E1F760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六个基本数据类型：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53018-55A7-4987-A999-CC05464E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基本数据类型：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</a:rPr>
              <a:t>四</a:t>
            </a:r>
            <a:r>
              <a:rPr lang="en-US" altLang="zh-CN">
                <a:solidFill>
                  <a:srgbClr val="000000"/>
                </a:solidFill>
              </a:rPr>
              <a:t>.  </a:t>
            </a:r>
            <a:r>
              <a:rPr lang="zh-CN" altLang="en-US">
                <a:solidFill>
                  <a:srgbClr val="000000"/>
                </a:solidFill>
              </a:rPr>
              <a:t>列表</a:t>
            </a:r>
            <a:r>
              <a:rPr lang="zh-CN" altLang="en-US" dirty="0">
                <a:solidFill>
                  <a:srgbClr val="000000"/>
                </a:solidFill>
              </a:rPr>
              <a:t>类型：</a:t>
            </a:r>
            <a:r>
              <a:rPr lang="en-US" altLang="zh-CN" dirty="0">
                <a:solidFill>
                  <a:srgbClr val="000000"/>
                </a:solidFill>
              </a:rPr>
              <a:t>type</a:t>
            </a:r>
            <a:r>
              <a:rPr lang="zh-CN" altLang="en-US" dirty="0">
                <a:solidFill>
                  <a:srgbClr val="000000"/>
                </a:solidFill>
              </a:rPr>
              <a:t>值为</a:t>
            </a:r>
            <a:r>
              <a:rPr lang="en-US" altLang="zh-CN" dirty="0">
                <a:solidFill>
                  <a:srgbClr val="000000"/>
                </a:solidFill>
              </a:rPr>
              <a:t>L,</a:t>
            </a:r>
            <a:r>
              <a:rPr lang="zh-CN" altLang="en-US" dirty="0">
                <a:solidFill>
                  <a:srgbClr val="000000"/>
                </a:solidFill>
              </a:rPr>
              <a:t>使用共用体中的结构体指针</a:t>
            </a:r>
            <a:r>
              <a:rPr lang="en-US" altLang="zh-CN" dirty="0">
                <a:solidFill>
                  <a:srgbClr val="000000"/>
                </a:solidFill>
              </a:rPr>
              <a:t>struct </a:t>
            </a:r>
            <a:r>
              <a:rPr lang="en-US" altLang="zh-CN" dirty="0" err="1">
                <a:solidFill>
                  <a:srgbClr val="000000"/>
                </a:solidFill>
              </a:rPr>
              <a:t>l_node</a:t>
            </a:r>
            <a:r>
              <a:rPr lang="en-US" altLang="zh-CN" dirty="0">
                <a:solidFill>
                  <a:srgbClr val="000000"/>
                </a:solidFill>
              </a:rPr>
              <a:t> *</a:t>
            </a:r>
            <a:r>
              <a:rPr lang="en-US" altLang="zh-CN">
                <a:solidFill>
                  <a:srgbClr val="000000"/>
                </a:solidFill>
              </a:rPr>
              <a:t>list,</a:t>
            </a:r>
            <a:r>
              <a:rPr lang="zh-CN" altLang="en-US">
                <a:solidFill>
                  <a:srgbClr val="000000"/>
                </a:solidFill>
              </a:rPr>
              <a:t>其指向一个双向链表，</a:t>
            </a:r>
            <a:r>
              <a:rPr lang="zh-CN" altLang="en-US" dirty="0">
                <a:solidFill>
                  <a:srgbClr val="000000"/>
                </a:solidFill>
              </a:rPr>
              <a:t>列表中的每个元素为链表中的一个节点，每个节点的含一个</a:t>
            </a:r>
            <a:r>
              <a:rPr lang="en-US" altLang="zh-CN" err="1">
                <a:solidFill>
                  <a:srgbClr val="000000"/>
                </a:solidFill>
              </a:rPr>
              <a:t>sym</a:t>
            </a:r>
            <a:r>
              <a:rPr lang="zh-CN" altLang="en-US">
                <a:solidFill>
                  <a:srgbClr val="000000"/>
                </a:solidFill>
              </a:rPr>
              <a:t>指针</a:t>
            </a:r>
            <a:r>
              <a:rPr lang="en-US" altLang="zh-CN">
                <a:solidFill>
                  <a:srgbClr val="000000"/>
                </a:solidFill>
              </a:rPr>
              <a:t>value</a:t>
            </a:r>
            <a:r>
              <a:rPr lang="zh-CN" altLang="en-US">
                <a:solidFill>
                  <a:srgbClr val="000000"/>
                </a:solidFill>
              </a:rPr>
              <a:t>，指向</a:t>
            </a:r>
            <a:r>
              <a:rPr lang="zh-CN" altLang="en-US" dirty="0">
                <a:solidFill>
                  <a:srgbClr val="000000"/>
                </a:solidFill>
              </a:rPr>
              <a:t>该元素</a:t>
            </a:r>
            <a:r>
              <a:rPr lang="zh-CN" altLang="en-US">
                <a:solidFill>
                  <a:srgbClr val="000000"/>
                </a:solidFill>
              </a:rPr>
              <a:t>的值，</a:t>
            </a:r>
            <a:r>
              <a:rPr lang="zh-CN" altLang="en-US" dirty="0">
                <a:solidFill>
                  <a:srgbClr val="000000"/>
                </a:solidFill>
              </a:rPr>
              <a:t>即通过这个</a:t>
            </a:r>
            <a:r>
              <a:rPr lang="zh-CN" altLang="en-US">
                <a:solidFill>
                  <a:srgbClr val="000000"/>
                </a:solidFill>
              </a:rPr>
              <a:t>指针可以得到</a:t>
            </a:r>
            <a:r>
              <a:rPr lang="zh-CN" altLang="en-US" dirty="0">
                <a:solidFill>
                  <a:srgbClr val="000000"/>
                </a:solidFill>
              </a:rPr>
              <a:t>该元素的类型和值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6029DD-2931-4F3E-813E-6350DD04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523" y="703972"/>
            <a:ext cx="4724780" cy="1422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9B284E-C438-4A52-9E01-5046A077F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123" y="3298930"/>
            <a:ext cx="6890633" cy="360011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B729F-B900-4ECE-A12E-C2C841F5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10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2C9C7-68A6-4869-BF8D-91810195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六个基本数据类型：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D0676-336A-437F-804C-6361BA18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1333" cy="591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ea"/>
              </a:rPr>
              <a:t>五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.  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变量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类型：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建立一个符号表，符号表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中每个表项包含变量名的指针和变量值的指针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value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对于变量类型，其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的值为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，使用共用体中的符号表指针变量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struct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symtab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*id,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其指向该变量在符号表中的地址。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即对于一个变量，我们先通过其符号表指针找到其在符号表的位置，再从该位置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得到其变量数据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的指针，从而得到变量数据。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                                          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79A58-2E03-4668-9F8D-724CE890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65" y="3080359"/>
            <a:ext cx="4201310" cy="12033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4E638A-8C3F-4943-A8C2-A4037344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30" y="1690688"/>
            <a:ext cx="6197538" cy="3357407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E8478-9021-4D8B-AD7B-3CC05F4C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51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48134-850B-49D0-9461-8C415A28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六个基本数据类型：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482C5-FF21-4324-A6C0-E9A22791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函数类型：</a:t>
            </a:r>
            <a:r>
              <a:rPr lang="en-US" altLang="zh-CN" dirty="0">
                <a:solidFill>
                  <a:srgbClr val="000000"/>
                </a:solidFill>
              </a:rPr>
              <a:t>type</a:t>
            </a:r>
            <a:r>
              <a:rPr lang="zh-CN" altLang="en-US" dirty="0">
                <a:solidFill>
                  <a:srgbClr val="000000"/>
                </a:solidFill>
              </a:rPr>
              <a:t>值为</a:t>
            </a:r>
            <a:r>
              <a:rPr lang="en-US" altLang="zh-CN" dirty="0">
                <a:solidFill>
                  <a:srgbClr val="000000"/>
                </a:solidFill>
              </a:rPr>
              <a:t>FUNC0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3,</a:t>
            </a:r>
            <a:r>
              <a:rPr lang="zh-CN" altLang="en-US" dirty="0">
                <a:solidFill>
                  <a:srgbClr val="000000"/>
                </a:solidFill>
              </a:rPr>
              <a:t>分别对应共用体中的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个函数指针变量</a:t>
            </a:r>
            <a:r>
              <a:rPr lang="en-US" altLang="zh-CN" dirty="0">
                <a:solidFill>
                  <a:srgbClr val="000000"/>
                </a:solidFill>
              </a:rPr>
              <a:t>fun0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。这四个函数指针分别指向无参函数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使用一个、两个、三个参数的函数。这些函数的参数和返回值都为</a:t>
            </a:r>
            <a:r>
              <a:rPr lang="en-US" altLang="zh-CN" dirty="0" err="1">
                <a:solidFill>
                  <a:srgbClr val="000000"/>
                </a:solidFill>
              </a:rPr>
              <a:t>sym</a:t>
            </a:r>
            <a:r>
              <a:rPr lang="zh-CN" altLang="en-US">
                <a:solidFill>
                  <a:srgbClr val="000000"/>
                </a:solidFill>
              </a:rPr>
              <a:t>变量。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这些函数指针之后用于内置函数或对象方法的实现）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519E32-D2A5-4C7F-BC4F-BEFF4520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86" y="3429000"/>
            <a:ext cx="9186498" cy="114949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BD55D-D681-4A4C-87DE-E139CD71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849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83_1"/>
  <p:tag name="KSO_WM_TEMPLATE_CATEGORY" val="custom"/>
  <p:tag name="KSO_WM_TEMPLATE_INDEX" val="20181687"/>
  <p:tag name="KSO_WM_TEMPLATE_SUBCATEGORY" val="combine"/>
  <p:tag name="KSO_WM_TEMPLATE_THUMBS_INDEX" val="1、4、5、6、11、12、16、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heme/theme1.xml><?xml version="1.0" encoding="utf-8"?>
<a:theme xmlns:a="http://schemas.openxmlformats.org/drawingml/2006/main" name="1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1729</Words>
  <Application>Microsoft Office PowerPoint</Application>
  <PresentationFormat>宽屏</PresentationFormat>
  <Paragraphs>205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3" baseType="lpstr">
      <vt:lpstr>等线</vt:lpstr>
      <vt:lpstr>黑体</vt:lpstr>
      <vt:lpstr>幼圆</vt:lpstr>
      <vt:lpstr>Arial</vt:lpstr>
      <vt:lpstr>Wingdings</vt:lpstr>
      <vt:lpstr>1_Office 主题​​</vt:lpstr>
      <vt:lpstr>MINIPY实验汇报</vt:lpstr>
      <vt:lpstr>解释器实现的功能</vt:lpstr>
      <vt:lpstr>代码分工</vt:lpstr>
      <vt:lpstr>一、代码框架</vt:lpstr>
      <vt:lpstr>数据结构：</vt:lpstr>
      <vt:lpstr>六个基本数据类型：</vt:lpstr>
      <vt:lpstr>六个基本数据类型：</vt:lpstr>
      <vt:lpstr>六个基本数据类型：</vt:lpstr>
      <vt:lpstr>六个基本数据类型：</vt:lpstr>
      <vt:lpstr>在lex文件中：</vt:lpstr>
      <vt:lpstr>在lex文件中：</vt:lpstr>
      <vt:lpstr>在yacc文件中：</vt:lpstr>
      <vt:lpstr>在yacc文件中：</vt:lpstr>
      <vt:lpstr>在yacc文件中：</vt:lpstr>
      <vt:lpstr>在yacc文件中：</vt:lpstr>
      <vt:lpstr>在yacc文件中：</vt:lpstr>
      <vt:lpstr>在yacc文件中：</vt:lpstr>
      <vt:lpstr>函数的实现：</vt:lpstr>
      <vt:lpstr>成员资格检查和元素的删除</vt:lpstr>
      <vt:lpstr>对于错误处理：</vt:lpstr>
      <vt:lpstr>二、结果演示</vt:lpstr>
      <vt:lpstr>基本运算   变量赋值与运算</vt:lpstr>
      <vt:lpstr>基本运算 加减乘除模：</vt:lpstr>
      <vt:lpstr>基本运算类型检查</vt:lpstr>
      <vt:lpstr>赋值</vt:lpstr>
      <vt:lpstr>变量运算</vt:lpstr>
      <vt:lpstr>未定义变量报错</vt:lpstr>
      <vt:lpstr>索引与切片</vt:lpstr>
      <vt:lpstr>字符串索引与报错</vt:lpstr>
      <vt:lpstr>列表索引与报错</vt:lpstr>
      <vt:lpstr>字符串切片</vt:lpstr>
      <vt:lpstr>列表切片</vt:lpstr>
      <vt:lpstr>对切片进行赋值</vt:lpstr>
      <vt:lpstr>索引与切片的报错</vt:lpstr>
      <vt:lpstr>索引与切片的报错</vt:lpstr>
      <vt:lpstr>部分内置函数和方法</vt:lpstr>
      <vt:lpstr>print()函数</vt:lpstr>
      <vt:lpstr>输入错误的函数名报错</vt:lpstr>
      <vt:lpstr>append()</vt:lpstr>
      <vt:lpstr>列表pop,insert,remove</vt:lpstr>
      <vt:lpstr>列表index()</vt:lpstr>
      <vt:lpstr>列表clear()</vt:lpstr>
      <vt:lpstr>列表del()</vt:lpstr>
      <vt:lpstr>len()</vt:lpstr>
      <vt:lpstr>range()</vt:lpstr>
      <vt:lpstr>list()</vt:lpstr>
      <vt:lpstr>列表extend()</vt:lpstr>
      <vt:lpstr>列表reverse()</vt:lpstr>
      <vt:lpstr>列表sort()</vt:lpstr>
      <vt:lpstr>列表成员资格检查</vt:lpstr>
      <vt:lpstr>数学函数</vt:lpstr>
      <vt:lpstr>字符串方法</vt:lpstr>
      <vt:lpstr>字符串replace()</vt:lpstr>
      <vt:lpstr>字符串find()</vt:lpstr>
      <vt:lpstr>字符串lower()</vt:lpstr>
      <vt:lpstr>字符串split()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解释器</dc:title>
  <dc:creator>zhouzhou Liao</dc:creator>
  <cp:lastModifiedBy>zhouzhou Liao</cp:lastModifiedBy>
  <cp:revision>78</cp:revision>
  <dcterms:created xsi:type="dcterms:W3CDTF">2019-12-16T01:19:30Z</dcterms:created>
  <dcterms:modified xsi:type="dcterms:W3CDTF">2019-12-18T03:36:05Z</dcterms:modified>
</cp:coreProperties>
</file>