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65" r:id="rId5"/>
    <p:sldId id="264" r:id="rId6"/>
    <p:sldId id="266" r:id="rId7"/>
    <p:sldId id="290" r:id="rId8"/>
    <p:sldId id="285" r:id="rId9"/>
    <p:sldId id="293" r:id="rId10"/>
    <p:sldId id="294" r:id="rId11"/>
    <p:sldId id="286" r:id="rId12"/>
    <p:sldId id="287" r:id="rId13"/>
    <p:sldId id="270" r:id="rId14"/>
    <p:sldId id="268" r:id="rId15"/>
    <p:sldId id="276" r:id="rId16"/>
    <p:sldId id="271" r:id="rId17"/>
    <p:sldId id="272" r:id="rId18"/>
    <p:sldId id="288" r:id="rId19"/>
    <p:sldId id="289" r:id="rId20"/>
    <p:sldId id="291" r:id="rId21"/>
    <p:sldId id="292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黑板抓拍器  </a:t>
            </a:r>
            <a:r>
              <a:rPr lang="zh-CN" altLang="en-US" sz="3600" dirty="0"/>
              <a:t>方案设计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答辩人：徐天琪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7EE1-E1F5-4692-BF69-B332D96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94B877-3BB8-4798-87E2-A6607BEE5A17}"/>
              </a:ext>
            </a:extLst>
          </p:cNvPr>
          <p:cNvSpPr txBox="1"/>
          <p:nvPr/>
        </p:nvSpPr>
        <p:spPr>
          <a:xfrm>
            <a:off x="3965417" y="1819746"/>
            <a:ext cx="464727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方案三（长三脚架）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放置于地面</a:t>
            </a:r>
            <a:endParaRPr lang="en-US" altLang="zh-CN" dirty="0"/>
          </a:p>
          <a:p>
            <a:r>
              <a:rPr lang="zh-CN" altLang="en-US" dirty="0"/>
              <a:t>是方案一的加长款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不占用桌面空间</a:t>
            </a:r>
            <a:endParaRPr lang="en-US" altLang="zh-CN" dirty="0"/>
          </a:p>
          <a:p>
            <a:r>
              <a:rPr lang="zh-CN" altLang="en-US" dirty="0"/>
              <a:t>放置稳固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体积与质量较大，不便于携带</a:t>
            </a:r>
            <a:endParaRPr lang="en-US" altLang="zh-CN" dirty="0"/>
          </a:p>
          <a:p>
            <a:r>
              <a:rPr lang="zh-CN" altLang="en-US" dirty="0"/>
              <a:t>占用走道空间，影响他人</a:t>
            </a:r>
            <a:endParaRPr lang="en-US" altLang="zh-CN" dirty="0"/>
          </a:p>
          <a:p>
            <a:r>
              <a:rPr lang="zh-CN" altLang="en-US" dirty="0"/>
              <a:t>使用前需调节支架，较为费力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330770-EE6F-4413-B878-F14575FA3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42"/>
          <a:stretch/>
        </p:blipFill>
        <p:spPr>
          <a:xfrm>
            <a:off x="817736" y="1819746"/>
            <a:ext cx="2314763" cy="41560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2C9CE5-3456-4F8A-B5F7-FA5AEB54057C}"/>
              </a:ext>
            </a:extLst>
          </p:cNvPr>
          <p:cNvSpPr txBox="1"/>
          <p:nvPr/>
        </p:nvSpPr>
        <p:spPr>
          <a:xfrm>
            <a:off x="1403287" y="6137128"/>
            <a:ext cx="1149790" cy="37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长三脚架</a:t>
            </a:r>
          </a:p>
        </p:txBody>
      </p:sp>
    </p:spTree>
    <p:extLst>
      <p:ext uri="{BB962C8B-B14F-4D97-AF65-F5344CB8AC3E}">
        <p14:creationId xmlns:p14="http://schemas.microsoft.com/office/powerpoint/2010/main" val="36038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2FB3-1265-4B24-B066-330EBC9A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A781-C925-4BEC-93F2-B7BDDDA6324B}"/>
              </a:ext>
            </a:extLst>
          </p:cNvPr>
          <p:cNvSpPr txBox="1"/>
          <p:nvPr/>
        </p:nvSpPr>
        <p:spPr>
          <a:xfrm>
            <a:off x="4802189" y="1884821"/>
            <a:ext cx="41465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方案四（头戴式）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莫哈比扣</a:t>
            </a:r>
            <a:r>
              <a:rPr lang="en-US" altLang="zh-CN" dirty="0"/>
              <a:t>+</a:t>
            </a:r>
            <a:r>
              <a:rPr lang="zh-CN" altLang="en-US" dirty="0"/>
              <a:t>弹性织带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43231-607A-4812-A1AD-7A76DA6F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1174" r="10700"/>
          <a:stretch/>
        </p:blipFill>
        <p:spPr>
          <a:xfrm>
            <a:off x="494025" y="2398259"/>
            <a:ext cx="3638007" cy="2061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F68D6E-5970-41CB-BA41-495371914CE9}"/>
              </a:ext>
            </a:extLst>
          </p:cNvPr>
          <p:cNvSpPr txBox="1"/>
          <p:nvPr/>
        </p:nvSpPr>
        <p:spPr>
          <a:xfrm>
            <a:off x="4874617" y="3429000"/>
            <a:ext cx="287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便携独特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安全性无法保证</a:t>
            </a:r>
            <a:endParaRPr lang="en-US" altLang="zh-CN" dirty="0"/>
          </a:p>
          <a:p>
            <a:r>
              <a:rPr lang="zh-CN" altLang="en-US" dirty="0"/>
              <a:t>不适合课堂佩戴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7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A089-0F41-437B-B758-C89E8D0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支架设计（最终方案）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72D09-E540-4C47-A430-278560DCD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857375"/>
            <a:ext cx="2330450" cy="29485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38412D-D686-4FDC-8819-50A7933AC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6" y="1857375"/>
            <a:ext cx="2481263" cy="2953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450D3E-E60B-4F44-B1A5-6DAEB992DCF0}"/>
              </a:ext>
            </a:extLst>
          </p:cNvPr>
          <p:cNvSpPr txBox="1"/>
          <p:nvPr/>
        </p:nvSpPr>
        <p:spPr>
          <a:xfrm>
            <a:off x="990600" y="50387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整体结构简图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08C7A-BB40-44DF-BDCB-5BC2457495C7}"/>
              </a:ext>
            </a:extLst>
          </p:cNvPr>
          <p:cNvSpPr txBox="1"/>
          <p:nvPr/>
        </p:nvSpPr>
        <p:spPr>
          <a:xfrm>
            <a:off x="3726654" y="5038725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整体效果图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F8E47-7422-4671-97FB-FFCC62878725}"/>
              </a:ext>
            </a:extLst>
          </p:cNvPr>
          <p:cNvSpPr txBox="1"/>
          <p:nvPr/>
        </p:nvSpPr>
        <p:spPr>
          <a:xfrm>
            <a:off x="5934074" y="1962150"/>
            <a:ext cx="29321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最终方案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整合方案一与二</a:t>
            </a:r>
            <a:endParaRPr lang="en-US" altLang="zh-CN" dirty="0"/>
          </a:p>
          <a:p>
            <a:r>
              <a:rPr lang="zh-CN" altLang="en-US" dirty="0"/>
              <a:t>面积小的桌面</a:t>
            </a:r>
            <a:r>
              <a:rPr lang="en-US" altLang="zh-CN" dirty="0"/>
              <a:t>——</a:t>
            </a:r>
            <a:r>
              <a:rPr lang="zh-CN" altLang="en-US" dirty="0"/>
              <a:t>夹持式</a:t>
            </a:r>
            <a:endParaRPr lang="en-US" altLang="zh-CN" dirty="0"/>
          </a:p>
          <a:p>
            <a:r>
              <a:rPr lang="zh-CN" altLang="en-US" dirty="0"/>
              <a:t>面积大的桌面</a:t>
            </a:r>
            <a:r>
              <a:rPr lang="en-US" altLang="zh-CN" dirty="0"/>
              <a:t>——</a:t>
            </a:r>
            <a:r>
              <a:rPr lang="zh-CN" altLang="en-US" dirty="0"/>
              <a:t>支撑式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支架的可折叠性进一步提高</a:t>
            </a:r>
            <a:endParaRPr lang="en-US" altLang="zh-CN" dirty="0"/>
          </a:p>
          <a:p>
            <a:r>
              <a:rPr lang="zh-CN" altLang="en-US" dirty="0"/>
              <a:t>装置稳固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1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94187" y="1897128"/>
            <a:ext cx="4116102" cy="11863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600" b="1" dirty="0"/>
              <a:t>方案二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200" dirty="0"/>
              <a:t>购买微摄像头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改造其中的芯片，烧入视觉软件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0200" y="1720362"/>
            <a:ext cx="4032250" cy="1539875"/>
          </a:xfrm>
        </p:spPr>
        <p:txBody>
          <a:bodyPr>
            <a:noAutofit/>
          </a:bodyPr>
          <a:lstStyle/>
          <a:p>
            <a:r>
              <a:rPr lang="zh-CN" altLang="en-US" b="1" dirty="0"/>
              <a:t>方案一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/>
              <a:t>购买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相关模块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用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软件编写程序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调用其他程序（如</a:t>
            </a:r>
            <a:r>
              <a:rPr lang="en-US" altLang="zh-CN" sz="1800" dirty="0" err="1"/>
              <a:t>opencv</a:t>
            </a:r>
            <a:r>
              <a:rPr lang="zh-CN" altLang="en-US" sz="1800" dirty="0"/>
              <a:t>）的库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Ⅱ——</a:t>
            </a:r>
            <a:r>
              <a:rPr lang="zh-CN" altLang="en-US" dirty="0"/>
              <a:t>主体设计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E483CC-CD0F-47AE-B97B-8770F9085C87}"/>
              </a:ext>
            </a:extLst>
          </p:cNvPr>
          <p:cNvSpPr txBox="1"/>
          <p:nvPr/>
        </p:nvSpPr>
        <p:spPr>
          <a:xfrm>
            <a:off x="398462" y="3844498"/>
            <a:ext cx="38957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可操作性强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9B2C-9B13-49FA-A5DE-9D6C6D052BB8}"/>
              </a:ext>
            </a:extLst>
          </p:cNvPr>
          <p:cNvSpPr txBox="1"/>
          <p:nvPr/>
        </p:nvSpPr>
        <p:spPr>
          <a:xfrm>
            <a:off x="4378289" y="3844498"/>
            <a:ext cx="403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图片清晰，便于后续图片处理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操作复杂</a:t>
            </a:r>
          </a:p>
          <a:p>
            <a:r>
              <a:rPr lang="zh-CN" altLang="en-US" dirty="0"/>
              <a:t>相机与程序可能不兼容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6F3E1-190E-4C39-B79E-2E3692E966AE}"/>
              </a:ext>
            </a:extLst>
          </p:cNvPr>
          <p:cNvSpPr txBox="1"/>
          <p:nvPr/>
        </p:nvSpPr>
        <p:spPr>
          <a:xfrm>
            <a:off x="398462" y="5764959"/>
            <a:ext cx="354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最终选择：方案一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A83B3-C9D2-4C1F-B432-3B8B377D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475423" y="3935214"/>
            <a:ext cx="4861595" cy="1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拍照时刻的选择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方案一（白色像素检测法）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将摄像模块接入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，于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固定时间间隔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拍照，将图片数据导入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库进行软件处理。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当照片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相较前一张照片增多时，删去前一张照片保留后一张；当照片白色像素相较前一张照片减少时，对前一张照片进行图像清晰化提升等处理并保存，保留后一张。</a:t>
            </a:r>
            <a:endParaRPr lang="en-US" altLang="zh-CN" sz="1800" dirty="0"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照片捕捉正确率高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较为耗电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多次拍照后删除使程序笨拙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无法解决老师未擦除笔迹而直接移动黑板</a:t>
            </a:r>
          </a:p>
          <a:p>
            <a:pPr marL="0" indent="0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影响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因素太多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43A4-2CAC-4AF5-A2DE-B56EA260D194}"/>
              </a:ext>
            </a:extLst>
          </p:cNvPr>
          <p:cNvSpPr txBox="1"/>
          <p:nvPr/>
        </p:nvSpPr>
        <p:spPr>
          <a:xfrm>
            <a:off x="407406" y="1792586"/>
            <a:ext cx="81662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方案二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接收器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、摄像模块接入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，在黑板背面安装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红外信号发射器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。当黑板上下移动时，红外信号发射器发生移动，接收装置通过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传送信号给摄像模块来进行抓拍。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较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低，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较为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省电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20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红外灵敏度无法达到要求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9EDB-00C2-44C1-9296-EF1CBE1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F35D7B-7938-4029-922B-09AACF031720}"/>
              </a:ext>
            </a:extLst>
          </p:cNvPr>
          <p:cNvSpPr txBox="1"/>
          <p:nvPr/>
        </p:nvSpPr>
        <p:spPr>
          <a:xfrm>
            <a:off x="494025" y="1837853"/>
            <a:ext cx="75816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方案三 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（边缘检测）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库，摄像模块抓捕实时图像，进行图片分析，当从“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无法被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检测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”到“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边缘检测可行”后稍微延时后进行拍照，再通过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相关函数进行图片处理。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代码与照片后期处理有相同之处、程序效率高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照片捕捉正确率高。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对定位区域的选取有较高要求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工程量巨大，可能需要外联机器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无法解决老师未移动黑板而直接擦除笔迹。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FBA6E-A97C-462D-9BAD-A577B1E6F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01" y="3099617"/>
            <a:ext cx="5350598" cy="3088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E185C7-4B1E-4229-AD67-EBAC89630A3E}"/>
              </a:ext>
            </a:extLst>
          </p:cNvPr>
          <p:cNvSpPr txBox="1"/>
          <p:nvPr/>
        </p:nvSpPr>
        <p:spPr>
          <a:xfrm>
            <a:off x="3653073" y="6283107"/>
            <a:ext cx="183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边缘检测效果图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3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0665-F007-49BA-8A8E-7842A48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459A7-E833-4EDE-B247-600E88570CF3}"/>
              </a:ext>
            </a:extLst>
          </p:cNvPr>
          <p:cNvSpPr txBox="1"/>
          <p:nvPr/>
        </p:nvSpPr>
        <p:spPr>
          <a:xfrm>
            <a:off x="494025" y="1801640"/>
            <a:ext cx="81248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</a:t>
            </a:r>
            <a:endParaRPr lang="en-US" altLang="zh-CN" sz="2000" b="1" dirty="0"/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在黑板槽两侧安装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接收器和发射器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，一旦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黑板擦离开黑板槽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，接收器就会接收到发射器的信号，然后通过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蓝牙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发送拍照命令，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板接收命令指挥摄像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照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拍照频次较低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可行性高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适用性广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3D34D-8B34-4834-94C2-5559EDCD48A8}"/>
              </a:ext>
            </a:extLst>
          </p:cNvPr>
          <p:cNvSpPr txBox="1"/>
          <p:nvPr/>
        </p:nvSpPr>
        <p:spPr>
          <a:xfrm>
            <a:off x="494025" y="4065006"/>
            <a:ext cx="54501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缺点</a:t>
            </a:r>
            <a:r>
              <a:rPr lang="en-US" altLang="zh-CN" dirty="0"/>
              <a:t>	</a:t>
            </a:r>
            <a:r>
              <a:rPr lang="zh-CN" altLang="en-US" dirty="0"/>
              <a:t>暂时无法解决发射信号的选取问题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无法保证板书的完整性</a:t>
            </a:r>
          </a:p>
        </p:txBody>
      </p:sp>
    </p:spTree>
    <p:extLst>
      <p:ext uri="{BB962C8B-B14F-4D97-AF65-F5344CB8AC3E}">
        <p14:creationId xmlns:p14="http://schemas.microsoft.com/office/powerpoint/2010/main" val="2094923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支架设计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主体设计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抓拍时刻的选择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3844D-66D8-4B55-A938-494836DC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CA888-7F0C-4504-B1C4-916588294CBD}"/>
              </a:ext>
            </a:extLst>
          </p:cNvPr>
          <p:cNvSpPr txBox="1"/>
          <p:nvPr/>
        </p:nvSpPr>
        <p:spPr>
          <a:xfrm>
            <a:off x="494025" y="3539905"/>
            <a:ext cx="44633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r>
              <a:rPr lang="en-US" altLang="zh-CN" sz="2000" b="1" dirty="0"/>
              <a:t>	</a:t>
            </a:r>
            <a:r>
              <a:rPr lang="zh-CN" altLang="en-US" dirty="0"/>
              <a:t>拍照频次较低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较为省电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r>
              <a:rPr lang="en-US" altLang="zh-CN" sz="2000" b="1" dirty="0"/>
              <a:t>	</a:t>
            </a:r>
            <a:r>
              <a:rPr lang="zh-CN" altLang="en-US" dirty="0"/>
              <a:t>需要额外制作黑板擦支架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要求老师将黑板擦归位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B86294-2830-4AD5-96E5-69510133F236}"/>
              </a:ext>
            </a:extLst>
          </p:cNvPr>
          <p:cNvSpPr txBox="1"/>
          <p:nvPr/>
        </p:nvSpPr>
        <p:spPr>
          <a:xfrm>
            <a:off x="494025" y="1929291"/>
            <a:ext cx="75092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方案五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黑板擦支架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上安装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红外信号发射器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红外信号接收器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、摄像模块接入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。当黑板擦被取下时，红外信号发射器发射红外信号，接收装置通过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传送信号给摄像机进行抓拍。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                                     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*演示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841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D20E-CEE3-4DB9-AB0A-416A430E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——</a:t>
            </a:r>
            <a:r>
              <a:rPr lang="zh-CN" altLang="en-US" dirty="0"/>
              <a:t>抓拍时刻（最终方案）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EA43B2-2479-4E13-A84A-A3DB124609D9}"/>
              </a:ext>
            </a:extLst>
          </p:cNvPr>
          <p:cNvSpPr txBox="1"/>
          <p:nvPr/>
        </p:nvSpPr>
        <p:spPr>
          <a:xfrm>
            <a:off x="494025" y="2236206"/>
            <a:ext cx="7432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最终方案设想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dirty="0"/>
              <a:t>综合方案</a:t>
            </a:r>
            <a:r>
              <a:rPr lang="zh-CN" altLang="en-US" b="1" dirty="0"/>
              <a:t>一（白色像素检测法）</a:t>
            </a:r>
            <a:r>
              <a:rPr lang="zh-CN" altLang="en-US" dirty="0"/>
              <a:t>、方案</a:t>
            </a:r>
            <a:r>
              <a:rPr lang="zh-CN" altLang="en-US" b="1" dirty="0"/>
              <a:t>三（边缘检测）</a:t>
            </a:r>
            <a:r>
              <a:rPr lang="zh-CN" altLang="en-US" dirty="0"/>
              <a:t>与方案</a:t>
            </a:r>
            <a:r>
              <a:rPr lang="zh-CN" altLang="en-US" b="1" dirty="0"/>
              <a:t>四（改造黑板槽）</a:t>
            </a:r>
            <a:r>
              <a:rPr lang="zh-CN" altLang="en-US" dirty="0"/>
              <a:t>，待进一步学习相关理论后，推出更具可行性的综合方案。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8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小型 可伸缩 摄像设备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自动 拍摄</a:t>
            </a:r>
            <a:r>
              <a:rPr lang="zh-CN" altLang="en-US" dirty="0"/>
              <a:t>板书、</a:t>
            </a:r>
            <a:r>
              <a:rPr lang="en-US" altLang="zh-CN" dirty="0"/>
              <a:t>PPT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扫描 处理 </a:t>
            </a:r>
            <a:r>
              <a:rPr lang="zh-CN" altLang="en-US" dirty="0"/>
              <a:t>以提高笔记易读性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74277"/>
            <a:ext cx="8372163" cy="574183"/>
          </a:xfrm>
        </p:spPr>
        <p:txBody>
          <a:bodyPr/>
          <a:lstStyle/>
          <a:p>
            <a:r>
              <a:rPr lang="zh-CN" altLang="en-US" dirty="0"/>
              <a:t>黑板抓拍器</a:t>
            </a:r>
            <a:r>
              <a:rPr lang="en-US" altLang="zh-CN" dirty="0"/>
              <a:t>——</a:t>
            </a:r>
            <a:r>
              <a:rPr lang="zh-CN" altLang="en-US" dirty="0"/>
              <a:t>产品说明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8D478-3399-4F6F-8C62-5E133CB05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41499"/>
            <a:ext cx="2178050" cy="35521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9A1D4E-A9C5-4C6F-BDE7-157499195F36}"/>
              </a:ext>
            </a:extLst>
          </p:cNvPr>
          <p:cNvSpPr txBox="1"/>
          <p:nvPr/>
        </p:nvSpPr>
        <p:spPr>
          <a:xfrm>
            <a:off x="1166812" y="55592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站立式</a:t>
            </a:r>
            <a:r>
              <a:rPr lang="zh-CN" altLang="en-US" sz="18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三脚架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5A98C-B2AB-4D63-B881-00E8451199CF}"/>
              </a:ext>
            </a:extLst>
          </p:cNvPr>
          <p:cNvSpPr txBox="1"/>
          <p:nvPr/>
        </p:nvSpPr>
        <p:spPr>
          <a:xfrm>
            <a:off x="3457573" y="1556516"/>
            <a:ext cx="51323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方案一 （三脚架式）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b="1" dirty="0"/>
          </a:p>
          <a:p>
            <a:r>
              <a:rPr lang="zh-CN" altLang="en-US" dirty="0"/>
              <a:t>整体呈三脚架式，可站立于桌面</a:t>
            </a:r>
            <a:endParaRPr lang="en-US" altLang="zh-CN" dirty="0"/>
          </a:p>
          <a:p>
            <a:r>
              <a:rPr lang="zh-CN" altLang="en-US" dirty="0"/>
              <a:t>上端接口，可以连接摄像设备</a:t>
            </a:r>
            <a:endParaRPr lang="en-US" altLang="zh-CN" dirty="0"/>
          </a:p>
          <a:p>
            <a:r>
              <a:rPr lang="zh-CN" altLang="en-US" dirty="0"/>
              <a:t>中轴为伸缩杆，支撑架体</a:t>
            </a:r>
            <a:endParaRPr lang="en-US" altLang="zh-CN" dirty="0"/>
          </a:p>
          <a:p>
            <a:r>
              <a:rPr lang="zh-CN" altLang="en-US" dirty="0"/>
              <a:t>支架底部与地面接触处置有防滑垫</a:t>
            </a:r>
            <a:endParaRPr lang="en-US" altLang="zh-CN" dirty="0"/>
          </a:p>
          <a:p>
            <a:r>
              <a:rPr lang="zh-CN" altLang="en-US" dirty="0"/>
              <a:t>三条支架相连处设置磁吸装置，实现自锁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879FE-2EAD-4D52-B5C9-CD687CA0A05C}"/>
              </a:ext>
            </a:extLst>
          </p:cNvPr>
          <p:cNvSpPr txBox="1"/>
          <p:nvPr/>
        </p:nvSpPr>
        <p:spPr>
          <a:xfrm>
            <a:off x="3457573" y="4008822"/>
            <a:ext cx="35337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轻便   稳固   </a:t>
            </a:r>
            <a:endParaRPr lang="en-US" altLang="zh-CN" dirty="0"/>
          </a:p>
          <a:p>
            <a:r>
              <a:rPr lang="zh-CN" altLang="en-US" dirty="0"/>
              <a:t>方便位置调整</a:t>
            </a:r>
            <a:endParaRPr lang="en-US" altLang="zh-CN" dirty="0"/>
          </a:p>
          <a:p>
            <a:r>
              <a:rPr lang="zh-CN" altLang="en-US" dirty="0"/>
              <a:t>可及时查看相机的工作状态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dirty="0"/>
          </a:p>
          <a:p>
            <a:r>
              <a:rPr lang="zh-CN" altLang="en-US" dirty="0"/>
              <a:t>占用部分桌面空间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0C15-2C74-43DE-8EE2-F27B20B7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78D10-6A33-4E49-ADB8-CA6AC60E66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40" r="384" b="18269"/>
          <a:stretch/>
        </p:blipFill>
        <p:spPr>
          <a:xfrm>
            <a:off x="971371" y="1942529"/>
            <a:ext cx="3344482" cy="34644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33FF7B-58BB-40C1-A5A6-B403B3B1789E}"/>
              </a:ext>
            </a:extLst>
          </p:cNvPr>
          <p:cNvSpPr txBox="1"/>
          <p:nvPr/>
        </p:nvSpPr>
        <p:spPr>
          <a:xfrm>
            <a:off x="3448318" y="5799692"/>
            <a:ext cx="224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方案一的实际效果图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828B05-7056-4B49-A997-BD6183348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41" y="1942529"/>
            <a:ext cx="2598313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2B93-55DB-4A15-864F-557CA69A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DF0A0-9A09-4052-939D-60ADC7E42E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5" y="1890712"/>
            <a:ext cx="3323590" cy="2752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8CDBAA-1652-4FAD-A330-DA1443B3FA78}"/>
              </a:ext>
            </a:extLst>
          </p:cNvPr>
          <p:cNvSpPr txBox="1"/>
          <p:nvPr/>
        </p:nvSpPr>
        <p:spPr>
          <a:xfrm>
            <a:off x="1608132" y="498436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夹持式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E2E58-2608-4F0F-BB63-4ECA68D9D5F8}"/>
              </a:ext>
            </a:extLst>
          </p:cNvPr>
          <p:cNvSpPr txBox="1"/>
          <p:nvPr/>
        </p:nvSpPr>
        <p:spPr>
          <a:xfrm>
            <a:off x="4304211" y="1773188"/>
            <a:ext cx="3481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方案二（夹持式）</a:t>
            </a:r>
            <a:endParaRPr lang="en-US" altLang="zh-CN" sz="2000" b="1" dirty="0"/>
          </a:p>
          <a:p>
            <a:endParaRPr lang="en-US" altLang="zh-CN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弹簧夹</a:t>
            </a:r>
            <a:r>
              <a:rPr lang="en-US" altLang="zh-CN" dirty="0"/>
              <a:t>+</a:t>
            </a:r>
            <a:r>
              <a:rPr lang="zh-CN" altLang="en-US" dirty="0"/>
              <a:t>套环</a:t>
            </a:r>
            <a:endParaRPr lang="en-US" altLang="zh-CN" dirty="0"/>
          </a:p>
          <a:p>
            <a:r>
              <a:rPr lang="zh-CN" altLang="en-US" dirty="0"/>
              <a:t>用螺丝旋紧旋松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0E3687-3E97-4235-A9DA-3FC9CED3E0A9}"/>
              </a:ext>
            </a:extLst>
          </p:cNvPr>
          <p:cNvSpPr txBox="1"/>
          <p:nvPr/>
        </p:nvSpPr>
        <p:spPr>
          <a:xfrm>
            <a:off x="4352469" y="3429000"/>
            <a:ext cx="39093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不占用桌面空间</a:t>
            </a:r>
            <a:endParaRPr lang="en-US" altLang="zh-CN" dirty="0"/>
          </a:p>
          <a:p>
            <a:r>
              <a:rPr lang="zh-CN" altLang="en-US" dirty="0"/>
              <a:t>较稳固</a:t>
            </a:r>
            <a:endParaRPr lang="en-US" altLang="zh-CN" dirty="0"/>
          </a:p>
          <a:p>
            <a:r>
              <a:rPr lang="zh-CN" altLang="en-US" dirty="0"/>
              <a:t>小巧便携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弹簧夹的厚度不一定适合所有桌面</a:t>
            </a:r>
            <a:endParaRPr lang="en-US" altLang="zh-CN" dirty="0"/>
          </a:p>
          <a:p>
            <a:r>
              <a:rPr lang="zh-CN" altLang="en-US" dirty="0"/>
              <a:t>调整位置较繁琐</a:t>
            </a:r>
            <a:endParaRPr lang="en-US" altLang="zh-CN" dirty="0"/>
          </a:p>
          <a:p>
            <a:r>
              <a:rPr lang="zh-CN" altLang="en-US" dirty="0"/>
              <a:t>可能影响他人</a:t>
            </a:r>
          </a:p>
        </p:txBody>
      </p:sp>
    </p:spTree>
    <p:extLst>
      <p:ext uri="{BB962C8B-B14F-4D97-AF65-F5344CB8AC3E}">
        <p14:creationId xmlns:p14="http://schemas.microsoft.com/office/powerpoint/2010/main" val="23273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6C6F-413B-4485-B6F3-3E0C411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A46C8-22DE-472C-BDE3-84830E0CF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78" y="2145673"/>
            <a:ext cx="4026843" cy="3020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BF6F30-3C82-4AC8-BB5F-45E920B01B1B}"/>
              </a:ext>
            </a:extLst>
          </p:cNvPr>
          <p:cNvSpPr txBox="1"/>
          <p:nvPr/>
        </p:nvSpPr>
        <p:spPr>
          <a:xfrm>
            <a:off x="3901508" y="5513068"/>
            <a:ext cx="15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安装位置示例</a:t>
            </a:r>
          </a:p>
        </p:txBody>
      </p:sp>
    </p:spTree>
    <p:extLst>
      <p:ext uri="{BB962C8B-B14F-4D97-AF65-F5344CB8AC3E}">
        <p14:creationId xmlns:p14="http://schemas.microsoft.com/office/powerpoint/2010/main" val="31799458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1227</TotalTime>
  <Words>1066</Words>
  <Application>Microsoft Office PowerPoint</Application>
  <PresentationFormat>全屏显示(4:3)</PresentationFormat>
  <Paragraphs>210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2016-VI主题-蓝</vt:lpstr>
      <vt:lpstr>黑板抓拍器  方案设计</vt:lpstr>
      <vt:lpstr>目录 Contents</vt:lpstr>
      <vt:lpstr>目录 Contents</vt:lpstr>
      <vt:lpstr>黑板抓拍器——产品说明</vt:lpstr>
      <vt:lpstr>目录 Contents</vt:lpstr>
      <vt:lpstr>方案设计Ⅰ——支架设计（1）</vt:lpstr>
      <vt:lpstr>方案设计Ⅰ——支架设计（1、3）</vt:lpstr>
      <vt:lpstr>方案设计Ⅰ——支架设计（2）</vt:lpstr>
      <vt:lpstr>方案设计Ⅰ——支架设计（2）</vt:lpstr>
      <vt:lpstr>方案设计Ⅰ——支架设计（3）</vt:lpstr>
      <vt:lpstr>方案设计Ⅰ——支架设计（4）</vt:lpstr>
      <vt:lpstr>方案设计Ⅰ——支架设计（最终方案）</vt:lpstr>
      <vt:lpstr>目录 Contents</vt:lpstr>
      <vt:lpstr>方案设计Ⅱ——主体设计</vt:lpstr>
      <vt:lpstr>目录 Contents</vt:lpstr>
      <vt:lpstr>方案设计Ⅲ——拍照时刻的选择（1）</vt:lpstr>
      <vt:lpstr>方案设计Ⅲ——拍照时刻的选择（2）</vt:lpstr>
      <vt:lpstr>方案设计Ⅲ——拍照时刻的选择（3）</vt:lpstr>
      <vt:lpstr>方案设计Ⅲ——拍照时刻的选择（4）</vt:lpstr>
      <vt:lpstr>方案设计Ⅲ——拍照时刻的选择（5）</vt:lpstr>
      <vt:lpstr>方案设计——抓拍时刻（最终方案）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冯 绍庭</cp:lastModifiedBy>
  <cp:revision>78</cp:revision>
  <dcterms:created xsi:type="dcterms:W3CDTF">2016-04-20T02:59:17Z</dcterms:created>
  <dcterms:modified xsi:type="dcterms:W3CDTF">2020-11-27T14:21:48Z</dcterms:modified>
</cp:coreProperties>
</file>