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57" r:id="rId4"/>
    <p:sldId id="265" r:id="rId5"/>
    <p:sldId id="266" r:id="rId6"/>
    <p:sldId id="267" r:id="rId7"/>
    <p:sldId id="258" r:id="rId8"/>
    <p:sldId id="268" r:id="rId9"/>
    <p:sldId id="287" r:id="rId10"/>
    <p:sldId id="270" r:id="rId11"/>
    <p:sldId id="289" r:id="rId12"/>
    <p:sldId id="290" r:id="rId13"/>
    <p:sldId id="259" r:id="rId14"/>
    <p:sldId id="271" r:id="rId15"/>
    <p:sldId id="286" r:id="rId16"/>
    <p:sldId id="273" r:id="rId17"/>
    <p:sldId id="292" r:id="rId18"/>
    <p:sldId id="279" r:id="rId19"/>
    <p:sldId id="291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 绍庭" initials="冯" lastIdx="5" clrIdx="0">
    <p:extLst>
      <p:ext uri="{19B8F6BF-5375-455C-9EA6-DF929625EA0E}">
        <p15:presenceInfo xmlns:p15="http://schemas.microsoft.com/office/powerpoint/2012/main" userId="74f0a8a32c2000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692"/>
  </p:normalViewPr>
  <p:slideViewPr>
    <p:cSldViewPr snapToGrid="0" snapToObjects="1">
      <p:cViewPr varScale="1">
        <p:scale>
          <a:sx n="88" d="100"/>
          <a:sy n="88" d="100"/>
        </p:scale>
        <p:origin x="1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1E-4A57-BCA7-5BE4EB4595F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3C-4AF1-AC8F-BDAB4A5A534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C-4AF1-AC8F-BDAB4A5A5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1E-4A57-BCA7-5BE4EB4595F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3C-4AF1-AC8F-BDAB4A5A534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C-4AF1-AC8F-BDAB4A5A5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黑板抓拍器详细设计答辩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04299" y="4666233"/>
            <a:ext cx="4783401" cy="305700"/>
          </a:xfrm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指导老师：杨帆  报告人：安鲁冀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团队成员：冯绍庭 李瑞彬 华崇晔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            黄汇杰 徐天琪 安鲁冀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几何结构简图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526712" y="34176"/>
            <a:ext cx="2665288" cy="2665288"/>
            <a:chOff x="4763356" y="1277595"/>
            <a:chExt cx="2665288" cy="2665288"/>
          </a:xfrm>
        </p:grpSpPr>
        <p:sp>
          <p:nvSpPr>
            <p:cNvPr id="89" name="Oval 50"/>
            <p:cNvSpPr/>
            <p:nvPr/>
          </p:nvSpPr>
          <p:spPr>
            <a:xfrm>
              <a:off x="4763356" y="1277595"/>
              <a:ext cx="2665288" cy="26652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90" name="Group 51"/>
            <p:cNvGrpSpPr/>
            <p:nvPr/>
          </p:nvGrpSpPr>
          <p:grpSpPr>
            <a:xfrm>
              <a:off x="5152704" y="1384249"/>
              <a:ext cx="1876783" cy="2512804"/>
              <a:chOff x="3578894" y="932283"/>
              <a:chExt cx="2041163" cy="2732892"/>
            </a:xfrm>
          </p:grpSpPr>
          <p:sp>
            <p:nvSpPr>
              <p:cNvPr id="91" name="Arc 52"/>
              <p:cNvSpPr/>
              <p:nvPr/>
            </p:nvSpPr>
            <p:spPr>
              <a:xfrm rot="7200000">
                <a:off x="3578894" y="1251916"/>
                <a:ext cx="2041163" cy="2041163"/>
              </a:xfrm>
              <a:prstGeom prst="arc">
                <a:avLst>
                  <a:gd name="adj1" fmla="val 8709740"/>
                  <a:gd name="adj2" fmla="val 20385626"/>
                </a:avLst>
              </a:prstGeom>
              <a:ln w="307975">
                <a:solidFill>
                  <a:schemeClr val="accent1">
                    <a:lumMod val="20000"/>
                    <a:lumOff val="8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Arc 53"/>
              <p:cNvSpPr/>
              <p:nvPr/>
            </p:nvSpPr>
            <p:spPr>
              <a:xfrm>
                <a:off x="3578894" y="1251915"/>
                <a:ext cx="2041163" cy="2041163"/>
              </a:xfrm>
              <a:prstGeom prst="arc">
                <a:avLst>
                  <a:gd name="adj1" fmla="val 5589548"/>
                  <a:gd name="adj2" fmla="val 15840859"/>
                </a:avLst>
              </a:prstGeom>
              <a:ln w="307975">
                <a:gradFill flip="none" rotWithShape="1">
                  <a:gsLst>
                    <a:gs pos="65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200000" scaled="0"/>
                  <a:tileRect/>
                </a:gra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Isosceles Triangle 61"/>
              <p:cNvSpPr/>
              <p:nvPr/>
            </p:nvSpPr>
            <p:spPr>
              <a:xfrm rot="5400000">
                <a:off x="4227698" y="1061378"/>
                <a:ext cx="754226" cy="4960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Isosceles Triangle 62"/>
              <p:cNvSpPr/>
              <p:nvPr/>
            </p:nvSpPr>
            <p:spPr>
              <a:xfrm rot="16200000">
                <a:off x="4086009" y="3040044"/>
                <a:ext cx="754226" cy="49603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578489" y="2339949"/>
              <a:ext cx="10054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简图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91422" y="0"/>
            <a:ext cx="738739" cy="736380"/>
            <a:chOff x="7582412" y="2242048"/>
            <a:chExt cx="738739" cy="736380"/>
          </a:xfrm>
        </p:grpSpPr>
        <p:sp>
          <p:nvSpPr>
            <p:cNvPr id="114" name="Oval 62"/>
            <p:cNvSpPr>
              <a:spLocks noChangeArrowheads="1"/>
            </p:cNvSpPr>
            <p:nvPr/>
          </p:nvSpPr>
          <p:spPr bwMode="auto">
            <a:xfrm>
              <a:off x="7582412" y="2242048"/>
              <a:ext cx="738739" cy="7363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15" name="组合 46"/>
            <p:cNvGrpSpPr/>
            <p:nvPr/>
          </p:nvGrpSpPr>
          <p:grpSpPr>
            <a:xfrm>
              <a:off x="7772120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997673" y="-10727"/>
            <a:ext cx="738739" cy="736380"/>
            <a:chOff x="3870849" y="2242048"/>
            <a:chExt cx="738739" cy="736380"/>
          </a:xfrm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3870849" y="2242048"/>
              <a:ext cx="738739" cy="736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11" name="组合 46"/>
            <p:cNvGrpSpPr/>
            <p:nvPr/>
          </p:nvGrpSpPr>
          <p:grpSpPr>
            <a:xfrm>
              <a:off x="4055248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09968CC-73CC-47AF-8A0B-E1E17707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4" y="815171"/>
            <a:ext cx="9453970" cy="57212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A772FF-835D-4E08-8B9E-65339A7EA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80" y="787956"/>
            <a:ext cx="9280021" cy="57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6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65665" y="102462"/>
            <a:ext cx="2665288" cy="2665288"/>
            <a:chOff x="4763356" y="1277595"/>
            <a:chExt cx="2665288" cy="2665288"/>
          </a:xfrm>
        </p:grpSpPr>
        <p:sp>
          <p:nvSpPr>
            <p:cNvPr id="89" name="Oval 50"/>
            <p:cNvSpPr/>
            <p:nvPr/>
          </p:nvSpPr>
          <p:spPr>
            <a:xfrm>
              <a:off x="4763356" y="1277595"/>
              <a:ext cx="2665288" cy="26652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90" name="Group 51"/>
            <p:cNvGrpSpPr/>
            <p:nvPr/>
          </p:nvGrpSpPr>
          <p:grpSpPr>
            <a:xfrm>
              <a:off x="5152704" y="1384249"/>
              <a:ext cx="1876783" cy="2512804"/>
              <a:chOff x="3578894" y="932283"/>
              <a:chExt cx="2041163" cy="2732892"/>
            </a:xfrm>
          </p:grpSpPr>
          <p:sp>
            <p:nvSpPr>
              <p:cNvPr id="91" name="Arc 52"/>
              <p:cNvSpPr/>
              <p:nvPr/>
            </p:nvSpPr>
            <p:spPr>
              <a:xfrm rot="7200000">
                <a:off x="3578894" y="1251916"/>
                <a:ext cx="2041163" cy="2041163"/>
              </a:xfrm>
              <a:prstGeom prst="arc">
                <a:avLst>
                  <a:gd name="adj1" fmla="val 8709740"/>
                  <a:gd name="adj2" fmla="val 20385626"/>
                </a:avLst>
              </a:prstGeom>
              <a:ln w="307975">
                <a:solidFill>
                  <a:schemeClr val="accent1">
                    <a:lumMod val="20000"/>
                    <a:lumOff val="8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2" name="Arc 53"/>
              <p:cNvSpPr/>
              <p:nvPr/>
            </p:nvSpPr>
            <p:spPr>
              <a:xfrm>
                <a:off x="3578894" y="1251915"/>
                <a:ext cx="2041163" cy="2041163"/>
              </a:xfrm>
              <a:prstGeom prst="arc">
                <a:avLst>
                  <a:gd name="adj1" fmla="val 5589548"/>
                  <a:gd name="adj2" fmla="val 15840859"/>
                </a:avLst>
              </a:prstGeom>
              <a:ln w="307975">
                <a:gradFill flip="none" rotWithShape="1">
                  <a:gsLst>
                    <a:gs pos="65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200000" scaled="0"/>
                  <a:tileRect/>
                </a:gra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3" name="Isosceles Triangle 61"/>
              <p:cNvSpPr/>
              <p:nvPr/>
            </p:nvSpPr>
            <p:spPr>
              <a:xfrm rot="5400000">
                <a:off x="4227698" y="1061378"/>
                <a:ext cx="754226" cy="4960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4" name="Isosceles Triangle 62"/>
              <p:cNvSpPr/>
              <p:nvPr/>
            </p:nvSpPr>
            <p:spPr>
              <a:xfrm rot="16200000">
                <a:off x="4086009" y="3040044"/>
                <a:ext cx="754226" cy="49603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567499" y="2109266"/>
              <a:ext cx="1005403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识别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关联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4429" y="1570972"/>
            <a:ext cx="738739" cy="736380"/>
            <a:chOff x="7582412" y="2242048"/>
            <a:chExt cx="738739" cy="736380"/>
          </a:xfrm>
        </p:grpSpPr>
        <p:sp>
          <p:nvSpPr>
            <p:cNvPr id="114" name="Oval 62"/>
            <p:cNvSpPr>
              <a:spLocks noChangeArrowheads="1"/>
            </p:cNvSpPr>
            <p:nvPr/>
          </p:nvSpPr>
          <p:spPr bwMode="auto">
            <a:xfrm>
              <a:off x="7582412" y="2242048"/>
              <a:ext cx="738739" cy="7363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5" name="组合 46"/>
            <p:cNvGrpSpPr/>
            <p:nvPr/>
          </p:nvGrpSpPr>
          <p:grpSpPr>
            <a:xfrm>
              <a:off x="7772120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856738" y="670789"/>
            <a:ext cx="738739" cy="736380"/>
            <a:chOff x="3870849" y="2242048"/>
            <a:chExt cx="738739" cy="736380"/>
          </a:xfrm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3870849" y="2242048"/>
              <a:ext cx="738739" cy="736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1" name="组合 46"/>
            <p:cNvGrpSpPr/>
            <p:nvPr/>
          </p:nvGrpSpPr>
          <p:grpSpPr>
            <a:xfrm>
              <a:off x="4055248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09968CC-73CC-47AF-8A0B-E1E17707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4670" y="2931553"/>
            <a:ext cx="11394804" cy="32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7FD6F82D-96F8-4EFA-9989-781F7F36E97C}"/>
              </a:ext>
            </a:extLst>
          </p:cNvPr>
          <p:cNvSpPr/>
          <p:nvPr/>
        </p:nvSpPr>
        <p:spPr>
          <a:xfrm>
            <a:off x="369651" y="1293779"/>
            <a:ext cx="10807430" cy="5129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526712" y="34176"/>
            <a:ext cx="2665288" cy="2665288"/>
            <a:chOff x="4763356" y="1277595"/>
            <a:chExt cx="2665288" cy="2665288"/>
          </a:xfrm>
        </p:grpSpPr>
        <p:sp>
          <p:nvSpPr>
            <p:cNvPr id="89" name="Oval 50"/>
            <p:cNvSpPr/>
            <p:nvPr/>
          </p:nvSpPr>
          <p:spPr>
            <a:xfrm>
              <a:off x="4763356" y="1277595"/>
              <a:ext cx="2665288" cy="26652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90" name="Group 51"/>
            <p:cNvGrpSpPr/>
            <p:nvPr/>
          </p:nvGrpSpPr>
          <p:grpSpPr>
            <a:xfrm>
              <a:off x="5152704" y="1384249"/>
              <a:ext cx="1876783" cy="2512804"/>
              <a:chOff x="3578894" y="932283"/>
              <a:chExt cx="2041163" cy="2732892"/>
            </a:xfrm>
          </p:grpSpPr>
          <p:sp>
            <p:nvSpPr>
              <p:cNvPr id="91" name="Arc 52"/>
              <p:cNvSpPr/>
              <p:nvPr/>
            </p:nvSpPr>
            <p:spPr>
              <a:xfrm rot="7200000">
                <a:off x="3578894" y="1251916"/>
                <a:ext cx="2041163" cy="2041163"/>
              </a:xfrm>
              <a:prstGeom prst="arc">
                <a:avLst>
                  <a:gd name="adj1" fmla="val 8709740"/>
                  <a:gd name="adj2" fmla="val 20385626"/>
                </a:avLst>
              </a:prstGeom>
              <a:ln w="307975">
                <a:solidFill>
                  <a:schemeClr val="accent1">
                    <a:lumMod val="20000"/>
                    <a:lumOff val="8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2" name="Arc 53"/>
              <p:cNvSpPr/>
              <p:nvPr/>
            </p:nvSpPr>
            <p:spPr>
              <a:xfrm>
                <a:off x="3578894" y="1251915"/>
                <a:ext cx="2041163" cy="2041163"/>
              </a:xfrm>
              <a:prstGeom prst="arc">
                <a:avLst>
                  <a:gd name="adj1" fmla="val 5589548"/>
                  <a:gd name="adj2" fmla="val 15840859"/>
                </a:avLst>
              </a:prstGeom>
              <a:ln w="307975">
                <a:gradFill flip="none" rotWithShape="1">
                  <a:gsLst>
                    <a:gs pos="65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200000" scaled="0"/>
                  <a:tileRect/>
                </a:gra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3" name="Isosceles Triangle 61"/>
              <p:cNvSpPr/>
              <p:nvPr/>
            </p:nvSpPr>
            <p:spPr>
              <a:xfrm rot="5400000">
                <a:off x="4227698" y="1061378"/>
                <a:ext cx="754226" cy="4960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4" name="Isosceles Triangle 62"/>
              <p:cNvSpPr/>
              <p:nvPr/>
            </p:nvSpPr>
            <p:spPr>
              <a:xfrm rot="16200000">
                <a:off x="4086009" y="3040044"/>
                <a:ext cx="754226" cy="49603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588393" y="2112654"/>
              <a:ext cx="1005403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定义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关联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91422" y="0"/>
            <a:ext cx="738739" cy="736380"/>
            <a:chOff x="7582412" y="2242048"/>
            <a:chExt cx="738739" cy="736380"/>
          </a:xfrm>
        </p:grpSpPr>
        <p:sp>
          <p:nvSpPr>
            <p:cNvPr id="114" name="Oval 62"/>
            <p:cNvSpPr>
              <a:spLocks noChangeArrowheads="1"/>
            </p:cNvSpPr>
            <p:nvPr/>
          </p:nvSpPr>
          <p:spPr bwMode="auto">
            <a:xfrm>
              <a:off x="7582412" y="2242048"/>
              <a:ext cx="738739" cy="7363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5" name="组合 46"/>
            <p:cNvGrpSpPr/>
            <p:nvPr/>
          </p:nvGrpSpPr>
          <p:grpSpPr>
            <a:xfrm>
              <a:off x="7772120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997673" y="-10727"/>
            <a:ext cx="738739" cy="736380"/>
            <a:chOff x="3870849" y="2242048"/>
            <a:chExt cx="738739" cy="736380"/>
          </a:xfrm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3870849" y="2242048"/>
              <a:ext cx="738739" cy="736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1" name="组合 46"/>
            <p:cNvGrpSpPr/>
            <p:nvPr/>
          </p:nvGrpSpPr>
          <p:grpSpPr>
            <a:xfrm>
              <a:off x="4055248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9B97CB7-A580-46D7-8410-21C8116349AA}"/>
              </a:ext>
            </a:extLst>
          </p:cNvPr>
          <p:cNvSpPr txBox="1"/>
          <p:nvPr/>
        </p:nvSpPr>
        <p:spPr>
          <a:xfrm>
            <a:off x="914927" y="1994983"/>
            <a:ext cx="8193431" cy="383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 ：物理关联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支撑架与开发板外壳</a:t>
            </a:r>
          </a:p>
          <a:p>
            <a:pPr algn="just"/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能量 ：设计关联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通过开发板各组件的电流 </a:t>
            </a:r>
          </a:p>
          <a:p>
            <a:pPr indent="800100" algn="just"/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干扰关联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开发板各组件运行发出的热量  </a:t>
            </a:r>
          </a:p>
          <a:p>
            <a:pPr marL="342900" lvl="0" indent="-342900" algn="just">
              <a:buFont typeface="+mj-lt"/>
              <a:buAutoNum type="alphaUcPeriod" startAt="3"/>
            </a:pP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信息 ：模块间输出或反馈的信号</a:t>
            </a:r>
          </a:p>
          <a:p>
            <a:pPr algn="just"/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干扰关联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嘈杂电子环境；外壳的屏蔽</a:t>
            </a:r>
          </a:p>
          <a:p>
            <a:pPr lvl="0" algn="just"/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物料 ：干扰关联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潮湿的空气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空气中的灰尘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C43610D-97D5-4BF0-91AC-2B44021A1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6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实体设计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6" y="51718"/>
            <a:ext cx="4380059" cy="461434"/>
          </a:xfrm>
        </p:spPr>
        <p:txBody>
          <a:bodyPr/>
          <a:lstStyle/>
          <a:p>
            <a:r>
              <a:rPr lang="zh-CN" altLang="zh-CN" b="1" dirty="0">
                <a:cs typeface="+mn-ea"/>
              </a:rPr>
              <a:t>产品所有模块的功能元素分布</a:t>
            </a:r>
            <a:endParaRPr lang="zh-CN" altLang="en-US" b="1" dirty="0">
              <a:cs typeface="+mn-ea"/>
              <a:sym typeface="+mn-lt"/>
            </a:endParaRPr>
          </a:p>
          <a:p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92396-2232-4658-A684-4B0F789D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620912"/>
            <a:ext cx="10148562" cy="60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20544" y="-1071034"/>
            <a:ext cx="9014554" cy="9000067"/>
            <a:chOff x="6576482" y="-1071034"/>
            <a:chExt cx="9014554" cy="9000067"/>
          </a:xfrm>
        </p:grpSpPr>
        <p:grpSp>
          <p:nvGrpSpPr>
            <p:cNvPr id="5" name="组合 4"/>
            <p:cNvGrpSpPr/>
            <p:nvPr/>
          </p:nvGrpSpPr>
          <p:grpSpPr>
            <a:xfrm>
              <a:off x="6576482" y="1159933"/>
              <a:ext cx="5422901" cy="4538134"/>
              <a:chOff x="6576482" y="1159933"/>
              <a:chExt cx="5422901" cy="453813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l="2266" t="12948" r="2266" b="10678"/>
              <a:stretch/>
            </p:blipFill>
            <p:spPr>
              <a:xfrm>
                <a:off x="7018866" y="1159933"/>
                <a:ext cx="4538134" cy="4538134"/>
              </a:xfrm>
              <a:prstGeom prst="ellipse">
                <a:avLst/>
              </a:prstGeom>
            </p:spPr>
          </p:pic>
          <p:graphicFrame>
            <p:nvGraphicFramePr>
              <p:cNvPr id="7" name="图表 6"/>
              <p:cNvGraphicFramePr/>
              <p:nvPr>
                <p:extLst>
                  <p:ext uri="{D42A27DB-BD31-4B8C-83A1-F6EECF244321}">
                    <p14:modId xmlns:p14="http://schemas.microsoft.com/office/powerpoint/2010/main" val="4097032180"/>
                  </p:ext>
                </p:extLst>
              </p:nvPr>
            </p:nvGraphicFramePr>
            <p:xfrm>
              <a:off x="6576482" y="1557866"/>
              <a:ext cx="5422901" cy="3615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" name="椭圆 7"/>
              <p:cNvSpPr/>
              <p:nvPr/>
            </p:nvSpPr>
            <p:spPr>
              <a:xfrm>
                <a:off x="8441265" y="2518833"/>
                <a:ext cx="1693334" cy="1693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元素聚类</a:t>
                </a:r>
              </a:p>
            </p:txBody>
          </p:sp>
        </p:grpSp>
        <p:sp>
          <p:nvSpPr>
            <p:cNvPr id="10" name="弧形 9"/>
            <p:cNvSpPr/>
            <p:nvPr/>
          </p:nvSpPr>
          <p:spPr>
            <a:xfrm rot="2700000">
              <a:off x="6590969" y="-1071034"/>
              <a:ext cx="9000067" cy="9000067"/>
            </a:xfrm>
            <a:prstGeom prst="arc">
              <a:avLst>
                <a:gd name="adj1" fmla="val 5127360"/>
                <a:gd name="adj2" fmla="val 111314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06C97CF0-CEE5-47D0-BF37-F662B218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2" y="1014307"/>
            <a:ext cx="78105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3D</a:t>
            </a:r>
            <a:r>
              <a:rPr lang="zh-CN" altLang="en-US" b="1" dirty="0">
                <a:cs typeface="+mn-ea"/>
                <a:sym typeface="+mn-lt"/>
              </a:rPr>
              <a:t>简图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8011E5-ADAD-41DD-BE85-A24ACC3F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26" y="0"/>
            <a:ext cx="5683726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3EC95E-52FE-4FE1-AB6D-6BAAABA8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771103"/>
            <a:ext cx="4726745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7728763-C52B-451A-AB29-A5400FE9EB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具体尺寸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FDC509-3F6E-4FC8-B0FA-12EE7D11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7" y="679951"/>
            <a:ext cx="4403662" cy="46260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D9923D-FCE5-42D5-BEE5-BBBB4FA0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20" y="755366"/>
            <a:ext cx="2876027" cy="46260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E47581-0E5A-4666-9E26-9363E7E28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017" y="793073"/>
            <a:ext cx="4666269" cy="455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7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模块的关联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2570" y="709844"/>
            <a:ext cx="5311301" cy="4060713"/>
            <a:chOff x="-362065" y="1974263"/>
            <a:chExt cx="5311301" cy="4060713"/>
          </a:xfrm>
        </p:grpSpPr>
        <p:grpSp>
          <p:nvGrpSpPr>
            <p:cNvPr id="4" name="Group 75"/>
            <p:cNvGrpSpPr/>
            <p:nvPr/>
          </p:nvGrpSpPr>
          <p:grpSpPr>
            <a:xfrm rot="5400000">
              <a:off x="1143771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5" name="Straight Connector 77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7" name="Trapezoid 95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Parallelogram 96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Freeform 97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6096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602916 w 838200"/>
                    <a:gd name="connsiteY2" fmla="*/ 0 h 657225"/>
                    <a:gd name="connsiteX3" fmla="*/ 838200 w 838200"/>
                    <a:gd name="connsiteY3" fmla="*/ 657225 h 657225"/>
                    <a:gd name="connsiteX4" fmla="*/ 0 w 838200"/>
                    <a:gd name="connsiteY4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6" name="组合 75"/>
            <p:cNvGrpSpPr/>
            <p:nvPr/>
          </p:nvGrpSpPr>
          <p:grpSpPr>
            <a:xfrm>
              <a:off x="1448811" y="2406385"/>
              <a:ext cx="578592" cy="445729"/>
              <a:chOff x="2486025" y="3619500"/>
              <a:chExt cx="1500188" cy="115570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7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1422110" y="3942096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功能关联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-362065" y="4280650"/>
              <a:ext cx="531130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zh-CN" sz="18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支架模块支持开发板模块，动力模块为开发板模块提供能源。支架模块中各个子模块之间存在连接关系（以半永久紧固件插销为主，底部三脚架为弹簧结构，以磁铁实现收拢（有成品）），开发板模块中各个子模块之间存在信息传递关系（通过</a:t>
              </a:r>
              <a:r>
                <a:rPr lang="en-US" altLang="zh-CN" sz="1800" kern="1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arduino</a:t>
              </a:r>
              <a:r>
                <a:rPr lang="zh-CN" altLang="zh-CN" sz="18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自带接口导线直连）。</a:t>
              </a:r>
              <a:endPara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306416" y="641967"/>
            <a:ext cx="2069881" cy="2306387"/>
            <a:chOff x="8938880" y="1974263"/>
            <a:chExt cx="2069881" cy="2306387"/>
          </a:xfrm>
        </p:grpSpPr>
        <p:grpSp>
          <p:nvGrpSpPr>
            <p:cNvPr id="35" name="Group 153"/>
            <p:cNvGrpSpPr/>
            <p:nvPr/>
          </p:nvGrpSpPr>
          <p:grpSpPr>
            <a:xfrm rot="5400000">
              <a:off x="9095969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36" name="Straight Connector 154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38" name="Trapezoid 156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Parallelogram 157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58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6096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602916 w 838200"/>
                    <a:gd name="connsiteY2" fmla="*/ 0 h 657225"/>
                    <a:gd name="connsiteX3" fmla="*/ 838200 w 838200"/>
                    <a:gd name="connsiteY3" fmla="*/ 657225 h 657225"/>
                    <a:gd name="connsiteX4" fmla="*/ 0 w 838200"/>
                    <a:gd name="connsiteY4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7" name="组合 96"/>
            <p:cNvGrpSpPr/>
            <p:nvPr/>
          </p:nvGrpSpPr>
          <p:grpSpPr>
            <a:xfrm>
              <a:off x="9405152" y="2406385"/>
              <a:ext cx="578592" cy="445729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9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9349250" y="3942096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干扰关联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89F112E-283B-4C82-B232-94835D60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16" y="3160484"/>
            <a:ext cx="4381880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20544" y="-1071034"/>
            <a:ext cx="9014554" cy="9000067"/>
            <a:chOff x="6576482" y="-1071034"/>
            <a:chExt cx="9014554" cy="9000067"/>
          </a:xfrm>
        </p:grpSpPr>
        <p:grpSp>
          <p:nvGrpSpPr>
            <p:cNvPr id="5" name="组合 4"/>
            <p:cNvGrpSpPr/>
            <p:nvPr/>
          </p:nvGrpSpPr>
          <p:grpSpPr>
            <a:xfrm>
              <a:off x="6576482" y="1159933"/>
              <a:ext cx="5422901" cy="4538134"/>
              <a:chOff x="6576482" y="1159933"/>
              <a:chExt cx="5422901" cy="453813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l="2266" t="12948" r="2266" b="10678"/>
              <a:stretch/>
            </p:blipFill>
            <p:spPr>
              <a:xfrm>
                <a:off x="7018866" y="1159933"/>
                <a:ext cx="4538134" cy="4538134"/>
              </a:xfrm>
              <a:prstGeom prst="ellipse">
                <a:avLst/>
              </a:prstGeom>
            </p:spPr>
          </p:pic>
          <p:graphicFrame>
            <p:nvGraphicFramePr>
              <p:cNvPr id="7" name="图表 6"/>
              <p:cNvGraphicFramePr/>
              <p:nvPr/>
            </p:nvGraphicFramePr>
            <p:xfrm>
              <a:off x="6576482" y="1557866"/>
              <a:ext cx="5422901" cy="3615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" name="椭圆 7"/>
              <p:cNvSpPr/>
              <p:nvPr/>
            </p:nvSpPr>
            <p:spPr>
              <a:xfrm>
                <a:off x="8441265" y="2518833"/>
                <a:ext cx="1693334" cy="1693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具体设计</a:t>
                </a:r>
              </a:p>
            </p:txBody>
          </p:sp>
        </p:grpSp>
        <p:sp>
          <p:nvSpPr>
            <p:cNvPr id="10" name="弧形 9"/>
            <p:cNvSpPr/>
            <p:nvPr/>
          </p:nvSpPr>
          <p:spPr>
            <a:xfrm rot="2700000">
              <a:off x="6590969" y="-1071034"/>
              <a:ext cx="9000067" cy="9000067"/>
            </a:xfrm>
            <a:prstGeom prst="arc">
              <a:avLst>
                <a:gd name="adj1" fmla="val 5127360"/>
                <a:gd name="adj2" fmla="val 111314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8D7EEDC-1B1C-4BAD-B317-134117A2B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15" y="746758"/>
            <a:ext cx="5793685" cy="59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6E2FEC8-624D-4071-82B1-056F3697C0CD}"/>
              </a:ext>
            </a:extLst>
          </p:cNvPr>
          <p:cNvSpPr/>
          <p:nvPr/>
        </p:nvSpPr>
        <p:spPr>
          <a:xfrm>
            <a:off x="6505255" y="3979240"/>
            <a:ext cx="3093647" cy="78067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DC14D1A6-AE99-4700-8F09-B0E5E84A503D}"/>
              </a:ext>
            </a:extLst>
          </p:cNvPr>
          <p:cNvSpPr/>
          <p:nvPr/>
        </p:nvSpPr>
        <p:spPr>
          <a:xfrm>
            <a:off x="5994288" y="1491091"/>
            <a:ext cx="3154016" cy="78067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ACA13ABE-6550-479C-99F4-6332E03C7B54}"/>
              </a:ext>
            </a:extLst>
          </p:cNvPr>
          <p:cNvSpPr/>
          <p:nvPr/>
        </p:nvSpPr>
        <p:spPr>
          <a:xfrm>
            <a:off x="4358153" y="68988"/>
            <a:ext cx="3281464" cy="75047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" name="椭圆 1023"/>
          <p:cNvSpPr/>
          <p:nvPr/>
        </p:nvSpPr>
        <p:spPr>
          <a:xfrm>
            <a:off x="4814203" y="29809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5471935" y="903763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6332786" y="18224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6738611" y="268368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8" name="椭圆 647"/>
          <p:cNvSpPr/>
          <p:nvPr/>
        </p:nvSpPr>
        <p:spPr>
          <a:xfrm>
            <a:off x="7798296" y="-91808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2" name="椭圆 651"/>
          <p:cNvSpPr/>
          <p:nvPr/>
        </p:nvSpPr>
        <p:spPr>
          <a:xfrm>
            <a:off x="6746462" y="4263702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5290513" y="112220"/>
            <a:ext cx="1042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总绪</a:t>
            </a:r>
          </a:p>
        </p:txBody>
      </p:sp>
      <p:sp>
        <p:nvSpPr>
          <p:cNvPr id="655" name="矩形 654"/>
          <p:cNvSpPr/>
          <p:nvPr/>
        </p:nvSpPr>
        <p:spPr>
          <a:xfrm>
            <a:off x="5683689" y="83695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方案原理简述</a:t>
            </a:r>
          </a:p>
        </p:txBody>
      </p:sp>
      <p:sp>
        <p:nvSpPr>
          <p:cNvPr id="656" name="矩形 655"/>
          <p:cNvSpPr/>
          <p:nvPr/>
        </p:nvSpPr>
        <p:spPr>
          <a:xfrm>
            <a:off x="6050959" y="1147906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方案详细设计</a:t>
            </a:r>
          </a:p>
        </p:txBody>
      </p:sp>
      <p:sp>
        <p:nvSpPr>
          <p:cNvPr id="657" name="矩形 656"/>
          <p:cNvSpPr/>
          <p:nvPr/>
        </p:nvSpPr>
        <p:spPr>
          <a:xfrm>
            <a:off x="6757955" y="17019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系统设计</a:t>
            </a:r>
          </a:p>
        </p:txBody>
      </p:sp>
      <p:sp>
        <p:nvSpPr>
          <p:cNvPr id="658" name="矩形 657"/>
          <p:cNvSpPr/>
          <p:nvPr/>
        </p:nvSpPr>
        <p:spPr>
          <a:xfrm>
            <a:off x="7023336" y="261250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产品功能元素聚类和模块</a:t>
            </a:r>
          </a:p>
        </p:txBody>
      </p:sp>
      <p:sp>
        <p:nvSpPr>
          <p:cNvPr id="659" name="矩形 658"/>
          <p:cNvSpPr/>
          <p:nvPr/>
        </p:nvSpPr>
        <p:spPr>
          <a:xfrm>
            <a:off x="7008914" y="22717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模块与功能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60E07DBF-0EB9-4D29-B578-C001DAE7DE47}"/>
              </a:ext>
            </a:extLst>
          </p:cNvPr>
          <p:cNvSpPr/>
          <p:nvPr/>
        </p:nvSpPr>
        <p:spPr>
          <a:xfrm>
            <a:off x="5650141" y="1133610"/>
            <a:ext cx="395327" cy="340857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C7D164-8969-4350-B683-17EE79536777}"/>
              </a:ext>
            </a:extLst>
          </p:cNvPr>
          <p:cNvSpPr/>
          <p:nvPr/>
        </p:nvSpPr>
        <p:spPr>
          <a:xfrm>
            <a:off x="7059641" y="29699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几何结构简图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A74FAB-C4FC-43EB-8BD8-094EEFD82097}"/>
              </a:ext>
            </a:extLst>
          </p:cNvPr>
          <p:cNvSpPr/>
          <p:nvPr/>
        </p:nvSpPr>
        <p:spPr>
          <a:xfrm>
            <a:off x="7085619" y="33406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识别关联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C8E2FF-C923-4826-9359-63D8BB273D73}"/>
              </a:ext>
            </a:extLst>
          </p:cNvPr>
          <p:cNvSpPr/>
          <p:nvPr/>
        </p:nvSpPr>
        <p:spPr>
          <a:xfrm>
            <a:off x="7085619" y="36547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定义关联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6A016D-2E48-4028-AB43-A0454234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838" y="3391839"/>
            <a:ext cx="213378" cy="21337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571253A-7919-4C5C-A2EF-6D22FFD0A5C0}"/>
              </a:ext>
            </a:extLst>
          </p:cNvPr>
          <p:cNvSpPr/>
          <p:nvPr/>
        </p:nvSpPr>
        <p:spPr>
          <a:xfrm>
            <a:off x="7139007" y="410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详细设计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B9DF0E-90D8-4A50-8C93-C29E7C56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87" y="4793796"/>
            <a:ext cx="213378" cy="21337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B94C4D2F-052C-4874-A945-C8BC00F93259}"/>
              </a:ext>
            </a:extLst>
          </p:cNvPr>
          <p:cNvSpPr/>
          <p:nvPr/>
        </p:nvSpPr>
        <p:spPr>
          <a:xfrm>
            <a:off x="7161388" y="473855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产品所有模块的功能元素分布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A38BFA-F86E-4FCB-84DF-A23D6886B331}"/>
              </a:ext>
            </a:extLst>
          </p:cNvPr>
          <p:cNvSpPr/>
          <p:nvPr/>
        </p:nvSpPr>
        <p:spPr>
          <a:xfrm>
            <a:off x="7161388" y="50965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元素聚类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94B0765-2313-45DC-994A-DD3A9B6306FB}"/>
              </a:ext>
            </a:extLst>
          </p:cNvPr>
          <p:cNvSpPr/>
          <p:nvPr/>
        </p:nvSpPr>
        <p:spPr>
          <a:xfrm>
            <a:off x="6744838" y="544510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几何结构简图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BE4B50-7284-4406-B7F3-FE3911A05567}"/>
              </a:ext>
            </a:extLst>
          </p:cNvPr>
          <p:cNvSpPr/>
          <p:nvPr/>
        </p:nvSpPr>
        <p:spPr>
          <a:xfrm>
            <a:off x="6383242" y="581813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模块间的关联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D2744A-AA75-4A20-B137-A2C11DA54683}"/>
              </a:ext>
            </a:extLst>
          </p:cNvPr>
          <p:cNvSpPr/>
          <p:nvPr/>
        </p:nvSpPr>
        <p:spPr>
          <a:xfrm>
            <a:off x="5879363" y="62242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具体设计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7FD203-5C8C-4954-A7C8-8B94ACD0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188" y="5526854"/>
            <a:ext cx="213378" cy="2133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29FFC4-3485-4CEF-AD95-B0A1637A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64" y="5908632"/>
            <a:ext cx="213378" cy="2133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B5E071-A4B8-42FE-9831-3F82318D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37" y="6302194"/>
            <a:ext cx="21337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650509" y="4648303"/>
            <a:ext cx="4783401" cy="305700"/>
          </a:xfrm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指导老师：杨帆  报告人：安鲁冀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团队成员：冯绍庭 李瑞彬 华崇晔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            黄汇杰 徐天琪 安鲁冀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总绪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64771" y="54745"/>
            <a:ext cx="3424766" cy="461434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方案原理简述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8194" y="491724"/>
            <a:ext cx="5252710" cy="3170986"/>
            <a:chOff x="611714" y="258014"/>
            <a:chExt cx="5252710" cy="3170986"/>
          </a:xfrm>
        </p:grpSpPr>
        <p:grpSp>
          <p:nvGrpSpPr>
            <p:cNvPr id="15" name="组合 14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梯形 4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345448" y="1396834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93496" y="147857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照片获取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231830" y="1818796"/>
              <a:ext cx="3340082" cy="1028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利用摄像机拍照，利用蓝牙将处理后照片导入手机，利用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arduino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实现控制摄像机拍照与实现摄像机、蓝牙、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arduino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间的图片信息传输。所有电子器件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</a:rPr>
                <a:t>使用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可充电电池。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250105" y="3513594"/>
            <a:ext cx="5252710" cy="3170986"/>
            <a:chOff x="611714" y="258014"/>
            <a:chExt cx="5252710" cy="3170986"/>
          </a:xfrm>
        </p:grpSpPr>
        <p:grpSp>
          <p:nvGrpSpPr>
            <p:cNvPr id="48" name="组合 47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52" name="等腰三角形 51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4" name="梯形 53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345448" y="139683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693497" y="147857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照片处理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2231830" y="1818796"/>
              <a:ext cx="3429412" cy="1028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 defTabSz="609585">
                <a:lnSpc>
                  <a:spcPct val="130000"/>
                </a:lnSpc>
              </a:pP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利用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opencv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开源程序导入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arduino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实现照片的筛选与优化。</a:t>
              </a:r>
            </a:p>
            <a:p>
              <a:pPr indent="266700" algn="just" defTabSz="609585">
                <a:lnSpc>
                  <a:spcPct val="130000"/>
                </a:lnSpc>
              </a:pP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利用可伸缩支架实现高度可调、结构支撑、平时易携。利用半固定夹实现对狭小空间的适应。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D6ED184-E423-4FCF-A8C4-0F9D9ABE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59" y="516179"/>
            <a:ext cx="6477441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方案详细设计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69420" y="1366253"/>
            <a:ext cx="3266536" cy="4636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209800" y="1183348"/>
            <a:ext cx="184076" cy="185958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667561" y="2703934"/>
            <a:ext cx="201859" cy="203923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666878" y="1180860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48759" y="2367442"/>
            <a:ext cx="3026544" cy="342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endParaRPr lang="zh-CN" altLang="zh-CN" sz="12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使用能够买到的合适的手机支架或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3D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打印支架来作为支架主体，起到将整个装置支撑在桌面上的作用。</a:t>
            </a:r>
          </a:p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使用能够买到的合适的夹子或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3D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打印夹子来作为辅助夹，起到在特殊情况（如桌面太小）下提供另一种可选装置固定方式的作用。</a:t>
            </a:r>
          </a:p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3D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打印技术结合开发板大小打印外壳及外壳固定装置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。</a:t>
            </a:r>
          </a:p>
        </p:txBody>
      </p:sp>
      <p:sp>
        <p:nvSpPr>
          <p:cNvPr id="22" name="矩形 21"/>
          <p:cNvSpPr/>
          <p:nvPr/>
        </p:nvSpPr>
        <p:spPr>
          <a:xfrm>
            <a:off x="4713287" y="1366253"/>
            <a:ext cx="3266536" cy="4636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6053667" y="1183348"/>
            <a:ext cx="184076" cy="185958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4511428" y="2703934"/>
            <a:ext cx="201859" cy="203923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直角三角形 25"/>
          <p:cNvSpPr/>
          <p:nvPr/>
        </p:nvSpPr>
        <p:spPr>
          <a:xfrm rot="5400000">
            <a:off x="4510745" y="1180860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92626" y="2885702"/>
            <a:ext cx="30265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zh-CN" altLang="zh-CN" sz="1200" dirty="0">
              <a:solidFill>
                <a:schemeClr val="bg1"/>
              </a:solidFill>
              <a:cs typeface="+mn-ea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arduino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控制摄像机每隔一分钟拍摄照片；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首张照片导入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arduino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软件临存窗口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；后导入临存窗口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比较临存窗口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与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的照片，若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的白色像素多于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，删除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，将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导入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；否则将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导入照片处理部分，将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导入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200" dirty="0">
                <a:solidFill>
                  <a:schemeClr val="bg1"/>
                </a:solidFill>
                <a:cs typeface="+mn-ea"/>
              </a:rPr>
              <a:t>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557154" y="1366253"/>
            <a:ext cx="3266536" cy="4636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9897534" y="1183348"/>
            <a:ext cx="184076" cy="185958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8355295" y="2703934"/>
            <a:ext cx="201859" cy="203923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直角三角形 30"/>
          <p:cNvSpPr/>
          <p:nvPr/>
        </p:nvSpPr>
        <p:spPr>
          <a:xfrm rot="5400000">
            <a:off x="8354612" y="1180860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20024" y="2527036"/>
            <a:ext cx="302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照片的导入以及为照片创建窗口</a:t>
            </a:r>
          </a:p>
          <a:p>
            <a:pPr marL="228600" indent="266700" algn="just"/>
            <a:r>
              <a:rPr lang="zh-CN" altLang="zh-CN" sz="1400" dirty="0">
                <a:solidFill>
                  <a:schemeClr val="bg1"/>
                </a:solidFill>
                <a:cs typeface="+mn-ea"/>
              </a:rPr>
              <a:t>运用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imread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函数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imread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(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路径，变量名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)</a:t>
            </a:r>
          </a:p>
          <a:p>
            <a:pPr lvl="0" algn="just"/>
            <a:r>
              <a:rPr lang="en-US" altLang="zh-CN" sz="1400" dirty="0">
                <a:solidFill>
                  <a:schemeClr val="bg1"/>
                </a:solidFill>
                <a:cs typeface="+mn-ea"/>
              </a:rPr>
              <a:t>2.  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提高照片的对比度和亮度</a:t>
            </a:r>
          </a:p>
          <a:p>
            <a:pPr marL="228600" indent="266700" algn="just"/>
            <a:r>
              <a:rPr lang="en-US" altLang="zh-CN" sz="1400" dirty="0">
                <a:solidFill>
                  <a:schemeClr val="bg1"/>
                </a:solidFill>
                <a:cs typeface="+mn-ea"/>
              </a:rPr>
              <a:t>Mat kernel=()+filter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函数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AutoNum type="arabicPeriod" startAt="3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照片的模糊用两层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for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循环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AutoNum type="arabicPeriod" startAt="3"/>
            </a:pP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照片的滤波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FontTx/>
              <a:buAutoNum type="arabicPeriod" startAt="3"/>
            </a:pP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照片轮廓识别的边缘处理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FontTx/>
              <a:buAutoNum type="arabicPeriod" startAt="3"/>
            </a:pP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照片的显示</a:t>
            </a: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，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先通过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namedWindow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创建一个窗口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,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再使用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imshow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展现处理完成的图片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FontTx/>
              <a:buAutoNum type="arabicPeriod" startAt="3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3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6335C9-F611-4674-9887-EA296B190F81}"/>
              </a:ext>
            </a:extLst>
          </p:cNvPr>
          <p:cNvSpPr txBox="1"/>
          <p:nvPr/>
        </p:nvSpPr>
        <p:spPr>
          <a:xfrm>
            <a:off x="1773127" y="1653133"/>
            <a:ext cx="2564688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0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支架部分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9E56E4-5DF2-4973-98AB-98E6557D1407}"/>
              </a:ext>
            </a:extLst>
          </p:cNvPr>
          <p:cNvSpPr txBox="1"/>
          <p:nvPr/>
        </p:nvSpPr>
        <p:spPr>
          <a:xfrm>
            <a:off x="5375313" y="1926773"/>
            <a:ext cx="302654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软件部分</a:t>
            </a:r>
            <a:r>
              <a:rPr lang="en-US" altLang="zh-CN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自动抓拍部分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669C44-064F-437D-8D27-79D3F02E42F1}"/>
              </a:ext>
            </a:extLst>
          </p:cNvPr>
          <p:cNvSpPr txBox="1"/>
          <p:nvPr/>
        </p:nvSpPr>
        <p:spPr>
          <a:xfrm>
            <a:off x="9216867" y="1926773"/>
            <a:ext cx="302654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软件部分</a:t>
            </a:r>
            <a:r>
              <a:rPr lang="en-US" altLang="zh-CN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照片处理部分</a:t>
            </a:r>
          </a:p>
        </p:txBody>
      </p:sp>
    </p:spTree>
    <p:extLst>
      <p:ext uri="{BB962C8B-B14F-4D97-AF65-F5344CB8AC3E}">
        <p14:creationId xmlns:p14="http://schemas.microsoft.com/office/powerpoint/2010/main" val="25350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代码库</a:t>
            </a:r>
          </a:p>
        </p:txBody>
      </p:sp>
      <p:sp>
        <p:nvSpPr>
          <p:cNvPr id="25" name="矩形 24"/>
          <p:cNvSpPr/>
          <p:nvPr/>
        </p:nvSpPr>
        <p:spPr>
          <a:xfrm>
            <a:off x="1292699" y="843309"/>
            <a:ext cx="2816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可能用到的函数及语句</a:t>
            </a:r>
          </a:p>
        </p:txBody>
      </p:sp>
      <p:sp>
        <p:nvSpPr>
          <p:cNvPr id="26" name="矩形 25"/>
          <p:cNvSpPr/>
          <p:nvPr/>
        </p:nvSpPr>
        <p:spPr>
          <a:xfrm>
            <a:off x="5910061" y="126460"/>
            <a:ext cx="6556443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方框滤波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boxFilter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ddepth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输出图像的深度，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代表使用原图的深度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Size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内核尺寸，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越大效果越明显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Point anchor=Point(-1,-1),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锚点，若点坐标为负值，则表示锚点在核的核心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bool normalize=true, //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ture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表示被归一化，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表示没有被归一化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=BORDER_DEFAULT);//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用于推断图像外部像素的某种边界模式</a:t>
            </a:r>
            <a:endParaRPr lang="en-US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均值滤波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blur(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Size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内核尺寸，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越大效果越明显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Point anchor=Point(-1,-1),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锚点，若点坐标为负值，则表示锚点在核的核心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=BORDER_DEFAULT);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用于推断图像外部像素的某种边界模式</a:t>
            </a:r>
            <a:endParaRPr lang="en-US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高斯滤波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GaussianBlur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boxFilter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Size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内核尺寸，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越大效果越明显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sigmaX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高斯核函数在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方向的标准偏差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=0;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高斯核函数在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方向的标准偏差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=BORDER_DEFAULT);//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用于推断图像外部像素的某种边界模式</a:t>
            </a:r>
            <a:r>
              <a:rPr lang="zh-CN" altLang="en-US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其中，若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为零，就将它设为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sigmaX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/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sigmaX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，那么就由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ksize.width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ksize.height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计算出来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中值滤波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medianBlur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边缘检测（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canny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算子）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Canny(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image,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输入图像，需为单通道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位图像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edges,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输出的边缘图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threshold1,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低阈值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double threshold2,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高阈值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apertureSize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=3,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使用的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Sobel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算子孔径大小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bool L2gradient=false);//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计算图像梯度幅值的标识，有默认值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Canny(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src,dst,n,n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*3,3);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66205" y="937487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C7662C-2CC8-4F6B-B4A8-EE1C8251D305}"/>
              </a:ext>
            </a:extLst>
          </p:cNvPr>
          <p:cNvSpPr txBox="1"/>
          <p:nvPr/>
        </p:nvSpPr>
        <p:spPr>
          <a:xfrm>
            <a:off x="1241132" y="5141422"/>
            <a:ext cx="4036979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P.S.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篇幅限制，只能展示一小部分代码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FD5FA-84EF-4D80-ACC7-564C1D8F8C0D}"/>
              </a:ext>
            </a:extLst>
          </p:cNvPr>
          <p:cNvSpPr txBox="1"/>
          <p:nvPr/>
        </p:nvSpPr>
        <p:spPr>
          <a:xfrm>
            <a:off x="1292699" y="1517715"/>
            <a:ext cx="2816797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华崇晔同学领域</a:t>
            </a:r>
          </a:p>
        </p:txBody>
      </p:sp>
    </p:spTree>
    <p:extLst>
      <p:ext uri="{BB962C8B-B14F-4D97-AF65-F5344CB8AC3E}">
        <p14:creationId xmlns:p14="http://schemas.microsoft.com/office/powerpoint/2010/main" val="88314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模块与功能</a:t>
            </a:r>
          </a:p>
        </p:txBody>
      </p:sp>
      <p:sp>
        <p:nvSpPr>
          <p:cNvPr id="67" name="矩形 66"/>
          <p:cNvSpPr/>
          <p:nvPr/>
        </p:nvSpPr>
        <p:spPr>
          <a:xfrm>
            <a:off x="1025018" y="470928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本产品的模块与功能</a:t>
            </a:r>
          </a:p>
        </p:txBody>
      </p:sp>
      <p:sp>
        <p:nvSpPr>
          <p:cNvPr id="68" name="矩形 67"/>
          <p:cNvSpPr/>
          <p:nvPr/>
        </p:nvSpPr>
        <p:spPr>
          <a:xfrm>
            <a:off x="1153251" y="5049503"/>
            <a:ext cx="10021902" cy="342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用最少的模块实现最全的功能。</a:t>
            </a:r>
          </a:p>
        </p:txBody>
      </p:sp>
      <p:sp>
        <p:nvSpPr>
          <p:cNvPr id="69" name="椭圆 68"/>
          <p:cNvSpPr/>
          <p:nvPr/>
        </p:nvSpPr>
        <p:spPr>
          <a:xfrm>
            <a:off x="826335" y="4803460"/>
            <a:ext cx="211754" cy="2117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6FC5351-CFC5-4FF0-ABB8-566EF3CA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80" y="1177047"/>
            <a:ext cx="10340492" cy="31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6" y="40216"/>
            <a:ext cx="3669939" cy="461434"/>
          </a:xfrm>
        </p:spPr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产品功能元素聚类和模块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3F4F4A-0F50-4716-A853-B7F1E55F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14" y="960279"/>
            <a:ext cx="9513651" cy="55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1128</Words>
  <Application>Microsoft Office PowerPoint</Application>
  <PresentationFormat>宽屏</PresentationFormat>
  <Paragraphs>135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黑体</vt:lpstr>
      <vt:lpstr>微软雅黑</vt:lpstr>
      <vt:lpstr>Arial</vt:lpstr>
      <vt:lpstr>Calibri</vt:lpstr>
      <vt:lpstr>Century Gothic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冯绍庭</dc:creator>
  <cp:lastModifiedBy>冯 绍庭</cp:lastModifiedBy>
  <cp:revision>33</cp:revision>
  <dcterms:created xsi:type="dcterms:W3CDTF">2015-08-18T02:51:41Z</dcterms:created>
  <dcterms:modified xsi:type="dcterms:W3CDTF">2020-11-26T08:07:30Z</dcterms:modified>
</cp:coreProperties>
</file>