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5" r:id="rId5"/>
    <p:sldId id="264" r:id="rId6"/>
    <p:sldId id="266" r:id="rId7"/>
    <p:sldId id="285" r:id="rId8"/>
    <p:sldId id="286" r:id="rId9"/>
    <p:sldId id="287" r:id="rId10"/>
    <p:sldId id="270" r:id="rId11"/>
    <p:sldId id="268" r:id="rId12"/>
    <p:sldId id="276" r:id="rId13"/>
    <p:sldId id="271" r:id="rId14"/>
    <p:sldId id="272" r:id="rId15"/>
    <p:sldId id="288" r:id="rId16"/>
    <p:sldId id="289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绍庭" initials="冯" lastIdx="5" clrIdx="0">
    <p:extLst>
      <p:ext uri="{19B8F6BF-5375-455C-9EA6-DF929625EA0E}">
        <p15:presenceInfo xmlns:p15="http://schemas.microsoft.com/office/powerpoint/2012/main" userId="74f0a8a32c200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8:34:10.100" idx="1">
    <p:pos x="3610" y="1007"/>
    <p:text>最终方案设计的图采用了四脚架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8:35:30.803" idx="2">
    <p:pos x="3951" y="3209"/>
    <p:text>适用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8:37:55.402" idx="3">
    <p:pos x="1789" y="1546"/>
    <p:text>canny边缘检测为专有名词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8:39:01.852" idx="4">
    <p:pos x="3850" y="1524"/>
    <p:text>为什么此处采用nano</p:text>
    <p:extLst>
      <p:ext uri="{C676402C-5697-4E1C-873F-D02D1690AC5C}">
        <p15:threadingInfo xmlns:p15="http://schemas.microsoft.com/office/powerpoint/2012/main" timeZoneBias="-480"/>
      </p:ext>
    </p:extLst>
  </p:cm>
  <p:cm authorId="1" dt="2020-11-26T08:39:36.016" idx="5">
    <p:pos x="1763" y="3170"/>
    <p:text>一和三，我之前打错了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黑板抓拍器  </a:t>
            </a:r>
            <a:r>
              <a:rPr lang="zh-CN" altLang="en-US" sz="3600" dirty="0"/>
              <a:t>方案设计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答辩人：徐天琪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94187" y="1897128"/>
            <a:ext cx="4116102" cy="11863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600" b="1" dirty="0"/>
              <a:t>方案二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200" dirty="0"/>
              <a:t>购买微摄像头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改造其中的芯片，烧入视觉软件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0200" y="1720362"/>
            <a:ext cx="4032250" cy="1539875"/>
          </a:xfrm>
        </p:spPr>
        <p:txBody>
          <a:bodyPr>
            <a:noAutofit/>
          </a:bodyPr>
          <a:lstStyle/>
          <a:p>
            <a:r>
              <a:rPr lang="zh-CN" altLang="en-US" b="1" dirty="0"/>
              <a:t>方案一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/>
              <a:t>购买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相关模块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用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软件编写程序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调用其他程序（如</a:t>
            </a:r>
            <a:r>
              <a:rPr lang="en-US" altLang="zh-CN" sz="1800" dirty="0" err="1"/>
              <a:t>opencv</a:t>
            </a:r>
            <a:r>
              <a:rPr lang="zh-CN" altLang="en-US" sz="1800" dirty="0"/>
              <a:t>）的库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Ⅱ——</a:t>
            </a:r>
            <a:r>
              <a:rPr lang="zh-CN" altLang="en-US" dirty="0"/>
              <a:t>主体设计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E483CC-CD0F-47AE-B97B-8770F9085C87}"/>
              </a:ext>
            </a:extLst>
          </p:cNvPr>
          <p:cNvSpPr txBox="1"/>
          <p:nvPr/>
        </p:nvSpPr>
        <p:spPr>
          <a:xfrm>
            <a:off x="398462" y="3844498"/>
            <a:ext cx="38957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可操作性强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9B2C-9B13-49FA-A5DE-9D6C6D052BB8}"/>
              </a:ext>
            </a:extLst>
          </p:cNvPr>
          <p:cNvSpPr txBox="1"/>
          <p:nvPr/>
        </p:nvSpPr>
        <p:spPr>
          <a:xfrm>
            <a:off x="4378289" y="3844498"/>
            <a:ext cx="403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图片清晰，便于后续图片处理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操作复杂</a:t>
            </a:r>
          </a:p>
          <a:p>
            <a:r>
              <a:rPr lang="zh-CN" altLang="en-US" dirty="0"/>
              <a:t>相机与程序可能不兼容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6F3E1-190E-4C39-B79E-2E3692E966AE}"/>
              </a:ext>
            </a:extLst>
          </p:cNvPr>
          <p:cNvSpPr txBox="1"/>
          <p:nvPr/>
        </p:nvSpPr>
        <p:spPr>
          <a:xfrm>
            <a:off x="398462" y="5764959"/>
            <a:ext cx="354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最终选择：方案一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A83B3-C9D2-4C1F-B432-3B8B377D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475423" y="3935214"/>
            <a:ext cx="4861595" cy="1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拍照时刻的选择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方案一（白色像素检测法）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将摄像模块接入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，于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固定时间间隔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拍照，将图片数据导入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库进行软件处理。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当照片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相较前一张照片增多时，删去前一张照片保留后一张；当照片白色像素相较前一张照片减少时，对前一张照片进行图像清晰化提升等处理并保存，保留后一张。</a:t>
            </a:r>
            <a:endParaRPr lang="en-US" altLang="zh-CN" sz="1800" dirty="0"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照片捕捉正确率高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较为耗电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多次拍照后删除使程序笨拙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无法解决老师未擦除笔迹而直接移动黑板</a:t>
            </a: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影响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因素太多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43A4-2CAC-4AF5-A2DE-B56EA260D194}"/>
              </a:ext>
            </a:extLst>
          </p:cNvPr>
          <p:cNvSpPr txBox="1"/>
          <p:nvPr/>
        </p:nvSpPr>
        <p:spPr>
          <a:xfrm>
            <a:off x="407406" y="1792586"/>
            <a:ext cx="81662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方案二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接收器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、摄像模块接入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，在黑板背面安装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红外信号发射器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。当黑板上下移动时，红外信号发射器发生移动，接收装置通过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传送信号给摄像模块来进行抓拍。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拍照频次最低，最省电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20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红外灵敏度无法达到要求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9EDB-00C2-44C1-9296-EF1CBE1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F35D7B-7938-4029-922B-09AACF031720}"/>
              </a:ext>
            </a:extLst>
          </p:cNvPr>
          <p:cNvSpPr txBox="1"/>
          <p:nvPr/>
        </p:nvSpPr>
        <p:spPr>
          <a:xfrm>
            <a:off x="494025" y="1837853"/>
            <a:ext cx="75816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方案三 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库，摄像模块抓捕实时图像，进行图片分析，当从“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无法被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检测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”到“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边缘检测可行”后稍微延时后进行拍照，再通过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相关函数进行图片处理。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代码与照片后期处理有相同之处、程序效率高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照片捕捉正确率高。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对定位区域的选取有较高要求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工程量巨大，可能需要外联机器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无法解决老师未移动黑板而直接擦除笔迹。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3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0665-F007-49BA-8A8E-7842A48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459A7-E833-4EDE-B247-600E88570CF3}"/>
              </a:ext>
            </a:extLst>
          </p:cNvPr>
          <p:cNvSpPr txBox="1"/>
          <p:nvPr/>
        </p:nvSpPr>
        <p:spPr>
          <a:xfrm>
            <a:off x="494025" y="1801640"/>
            <a:ext cx="79800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</a:t>
            </a:r>
            <a:endParaRPr lang="en-US" altLang="zh-CN" sz="2000" b="1" dirty="0"/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在黑板槽两侧安装接收器和发射器，一旦黑板擦离开黑板槽，接收器就会接收到发射器的信号，然后通过蓝牙发送拍照命令，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板接收命令 指挥摄像头拍照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拍照频次较低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可行性高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适用性广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131A88-A7D5-4F97-857D-A146DFF0B458}"/>
              </a:ext>
            </a:extLst>
          </p:cNvPr>
          <p:cNvSpPr txBox="1"/>
          <p:nvPr/>
        </p:nvSpPr>
        <p:spPr>
          <a:xfrm>
            <a:off x="651850" y="4716855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最终方案的选择：</a:t>
            </a:r>
            <a:endParaRPr lang="en-US" altLang="zh-CN" dirty="0"/>
          </a:p>
          <a:p>
            <a:r>
              <a:rPr lang="zh-CN" altLang="en-US" dirty="0"/>
              <a:t>结合方案一与方案二，并作出改进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923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支架设计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主体设计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抓拍时刻的选择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小型 可伸缩 摄像设备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自动 拍摄</a:t>
            </a:r>
            <a:r>
              <a:rPr lang="zh-CN" altLang="en-US" dirty="0"/>
              <a:t>板书、</a:t>
            </a:r>
            <a:r>
              <a:rPr lang="en-US" altLang="zh-CN" dirty="0"/>
              <a:t>PPT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扫描 处理 </a:t>
            </a:r>
            <a:r>
              <a:rPr lang="zh-CN" altLang="en-US" dirty="0"/>
              <a:t>以提高笔记易读性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74277"/>
            <a:ext cx="8372163" cy="574183"/>
          </a:xfrm>
        </p:spPr>
        <p:txBody>
          <a:bodyPr/>
          <a:lstStyle/>
          <a:p>
            <a:r>
              <a:rPr lang="zh-CN" altLang="en-US" dirty="0"/>
              <a:t>产品说明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8D478-3399-4F6F-8C62-5E133CB05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41499"/>
            <a:ext cx="2178050" cy="35521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9A1D4E-A9C5-4C6F-BDE7-157499195F36}"/>
              </a:ext>
            </a:extLst>
          </p:cNvPr>
          <p:cNvSpPr txBox="1"/>
          <p:nvPr/>
        </p:nvSpPr>
        <p:spPr>
          <a:xfrm>
            <a:off x="1166812" y="55592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站立式三脚架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5A98C-B2AB-4D63-B881-00E8451199CF}"/>
              </a:ext>
            </a:extLst>
          </p:cNvPr>
          <p:cNvSpPr txBox="1"/>
          <p:nvPr/>
        </p:nvSpPr>
        <p:spPr>
          <a:xfrm>
            <a:off x="3457573" y="1556516"/>
            <a:ext cx="51323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方案一、三  （三脚架式）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b="1" dirty="0"/>
          </a:p>
          <a:p>
            <a:r>
              <a:rPr lang="zh-CN" altLang="en-US" dirty="0"/>
              <a:t>整体呈三脚架式，可站立于桌面</a:t>
            </a:r>
            <a:endParaRPr lang="en-US" altLang="zh-CN" dirty="0"/>
          </a:p>
          <a:p>
            <a:r>
              <a:rPr lang="zh-CN" altLang="en-US" dirty="0"/>
              <a:t>上端接口，可以连接摄像设备</a:t>
            </a:r>
            <a:endParaRPr lang="en-US" altLang="zh-CN" dirty="0"/>
          </a:p>
          <a:p>
            <a:r>
              <a:rPr lang="zh-CN" altLang="en-US" dirty="0"/>
              <a:t>中轴为伸缩杆</a:t>
            </a:r>
            <a:endParaRPr lang="en-US" altLang="zh-CN" dirty="0"/>
          </a:p>
          <a:p>
            <a:r>
              <a:rPr lang="zh-CN" altLang="en-US" dirty="0"/>
              <a:t>支架底部与地面接触处置有磁铁（共计三块），闭合时实现自锁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879FE-2EAD-4D52-B5C9-CD687CA0A05C}"/>
              </a:ext>
            </a:extLst>
          </p:cNvPr>
          <p:cNvSpPr txBox="1"/>
          <p:nvPr/>
        </p:nvSpPr>
        <p:spPr>
          <a:xfrm>
            <a:off x="3457573" y="4008822"/>
            <a:ext cx="35337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稳固  便携  </a:t>
            </a:r>
            <a:endParaRPr lang="en-US" altLang="zh-CN" dirty="0"/>
          </a:p>
          <a:p>
            <a:r>
              <a:rPr lang="zh-CN" altLang="en-US" dirty="0"/>
              <a:t>可及时查看相机的工作状态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dirty="0"/>
          </a:p>
          <a:p>
            <a:r>
              <a:rPr lang="zh-CN" altLang="en-US" dirty="0"/>
              <a:t>占用部分桌面空间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2B93-55DB-4A15-864F-557CA69A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DF0A0-9A09-4052-939D-60ADC7E42E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5" y="1890712"/>
            <a:ext cx="3323590" cy="2752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8CDBAA-1652-4FAD-A330-DA1443B3FA78}"/>
              </a:ext>
            </a:extLst>
          </p:cNvPr>
          <p:cNvSpPr txBox="1"/>
          <p:nvPr/>
        </p:nvSpPr>
        <p:spPr>
          <a:xfrm>
            <a:off x="1608132" y="498436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夹持式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E2E58-2608-4F0F-BB63-4ECA68D9D5F8}"/>
              </a:ext>
            </a:extLst>
          </p:cNvPr>
          <p:cNvSpPr txBox="1"/>
          <p:nvPr/>
        </p:nvSpPr>
        <p:spPr>
          <a:xfrm>
            <a:off x="4304211" y="1773188"/>
            <a:ext cx="3481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方案二（夹持式）</a:t>
            </a:r>
            <a:endParaRPr lang="en-US" altLang="zh-CN" sz="2000" b="1" dirty="0"/>
          </a:p>
          <a:p>
            <a:endParaRPr lang="en-US" altLang="zh-CN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弹簧夹</a:t>
            </a:r>
            <a:r>
              <a:rPr lang="en-US" altLang="zh-CN" dirty="0"/>
              <a:t>+</a:t>
            </a:r>
            <a:r>
              <a:rPr lang="zh-CN" altLang="en-US" dirty="0"/>
              <a:t>套环</a:t>
            </a:r>
            <a:endParaRPr lang="en-US" altLang="zh-CN" dirty="0"/>
          </a:p>
          <a:p>
            <a:r>
              <a:rPr lang="zh-CN" altLang="en-US" dirty="0"/>
              <a:t>用螺丝旋紧旋松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0E3687-3E97-4235-A9DA-3FC9CED3E0A9}"/>
              </a:ext>
            </a:extLst>
          </p:cNvPr>
          <p:cNvSpPr txBox="1"/>
          <p:nvPr/>
        </p:nvSpPr>
        <p:spPr>
          <a:xfrm>
            <a:off x="4356463" y="3615714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不占用桌面空间</a:t>
            </a:r>
            <a:endParaRPr lang="en-US" altLang="zh-CN" dirty="0"/>
          </a:p>
          <a:p>
            <a:r>
              <a:rPr lang="zh-CN" altLang="en-US" dirty="0"/>
              <a:t>稳固</a:t>
            </a:r>
            <a:r>
              <a:rPr lang="en-US" altLang="zh-CN" dirty="0"/>
              <a:t> </a:t>
            </a:r>
            <a:r>
              <a:rPr lang="zh-CN" altLang="en-US" dirty="0"/>
              <a:t>便携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弹簧夹不一定使用各种桌面</a:t>
            </a:r>
            <a:endParaRPr lang="en-US" altLang="zh-CN" dirty="0"/>
          </a:p>
          <a:p>
            <a:r>
              <a:rPr lang="zh-CN" altLang="en-US" dirty="0"/>
              <a:t>位置调整不易</a:t>
            </a:r>
          </a:p>
        </p:txBody>
      </p:sp>
    </p:spTree>
    <p:extLst>
      <p:ext uri="{BB962C8B-B14F-4D97-AF65-F5344CB8AC3E}">
        <p14:creationId xmlns:p14="http://schemas.microsoft.com/office/powerpoint/2010/main" val="23273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2FB3-1265-4B24-B066-330EBC9A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A781-C925-4BEC-93F2-B7BDDDA6324B}"/>
              </a:ext>
            </a:extLst>
          </p:cNvPr>
          <p:cNvSpPr txBox="1"/>
          <p:nvPr/>
        </p:nvSpPr>
        <p:spPr>
          <a:xfrm>
            <a:off x="4802189" y="1884821"/>
            <a:ext cx="41465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方案四（头戴式）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莫哈比扣</a:t>
            </a:r>
            <a:r>
              <a:rPr lang="en-US" altLang="zh-CN" dirty="0"/>
              <a:t>+</a:t>
            </a:r>
            <a:r>
              <a:rPr lang="zh-CN" altLang="en-US" dirty="0"/>
              <a:t>弹性织带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43231-607A-4812-A1AD-7A76DA6F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1174" r="10700"/>
          <a:stretch/>
        </p:blipFill>
        <p:spPr>
          <a:xfrm>
            <a:off x="494025" y="2398259"/>
            <a:ext cx="3638007" cy="2061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F68D6E-5970-41CB-BA41-495371914CE9}"/>
              </a:ext>
            </a:extLst>
          </p:cNvPr>
          <p:cNvSpPr txBox="1"/>
          <p:nvPr/>
        </p:nvSpPr>
        <p:spPr>
          <a:xfrm>
            <a:off x="4874617" y="3429000"/>
            <a:ext cx="287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便携独特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安全性无法保证</a:t>
            </a:r>
            <a:endParaRPr lang="en-US" altLang="zh-CN" dirty="0"/>
          </a:p>
          <a:p>
            <a:r>
              <a:rPr lang="zh-CN" altLang="en-US" dirty="0"/>
              <a:t>不适合课堂佩戴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7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A089-0F41-437B-B758-C89E8D0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支架设计（最终方案）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72D09-E540-4C47-A430-278560DCD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857375"/>
            <a:ext cx="2330450" cy="29485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38412D-D686-4FDC-8819-50A7933AC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6" y="1857375"/>
            <a:ext cx="2481263" cy="2953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450D3E-E60B-4F44-B1A5-6DAEB992DCF0}"/>
              </a:ext>
            </a:extLst>
          </p:cNvPr>
          <p:cNvSpPr txBox="1"/>
          <p:nvPr/>
        </p:nvSpPr>
        <p:spPr>
          <a:xfrm>
            <a:off x="990600" y="50387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整体结构简图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08C7A-BB40-44DF-BDCB-5BC2457495C7}"/>
              </a:ext>
            </a:extLst>
          </p:cNvPr>
          <p:cNvSpPr txBox="1"/>
          <p:nvPr/>
        </p:nvSpPr>
        <p:spPr>
          <a:xfrm>
            <a:off x="3726654" y="5038725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整体效果图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F8E47-7422-4671-97FB-FFCC62878725}"/>
              </a:ext>
            </a:extLst>
          </p:cNvPr>
          <p:cNvSpPr txBox="1"/>
          <p:nvPr/>
        </p:nvSpPr>
        <p:spPr>
          <a:xfrm>
            <a:off x="5934074" y="1962150"/>
            <a:ext cx="29321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最终方案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整合方案一与二</a:t>
            </a:r>
            <a:endParaRPr lang="en-US" altLang="zh-CN" dirty="0"/>
          </a:p>
          <a:p>
            <a:r>
              <a:rPr lang="zh-CN" altLang="en-US" dirty="0"/>
              <a:t>面积小的桌面</a:t>
            </a:r>
            <a:r>
              <a:rPr lang="en-US" altLang="zh-CN" dirty="0"/>
              <a:t>——</a:t>
            </a:r>
            <a:r>
              <a:rPr lang="zh-CN" altLang="en-US" dirty="0"/>
              <a:t>夹持式</a:t>
            </a:r>
            <a:endParaRPr lang="en-US" altLang="zh-CN" dirty="0"/>
          </a:p>
          <a:p>
            <a:r>
              <a:rPr lang="zh-CN" altLang="en-US" dirty="0"/>
              <a:t>面积大的桌面</a:t>
            </a:r>
            <a:r>
              <a:rPr lang="en-US" altLang="zh-CN" dirty="0"/>
              <a:t>——</a:t>
            </a:r>
            <a:r>
              <a:rPr lang="zh-CN" altLang="en-US" dirty="0"/>
              <a:t>支撑式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支架的可折叠性进一步提高</a:t>
            </a:r>
            <a:endParaRPr lang="en-US" altLang="zh-CN" dirty="0"/>
          </a:p>
          <a:p>
            <a:r>
              <a:rPr lang="zh-CN" altLang="en-US" dirty="0"/>
              <a:t>装置稳固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1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1172</TotalTime>
  <Words>825</Words>
  <Application>Microsoft Office PowerPoint</Application>
  <PresentationFormat>全屏显示(4:3)</PresentationFormat>
  <Paragraphs>172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2016-VI主题-蓝</vt:lpstr>
      <vt:lpstr>黑板抓拍器  方案设计</vt:lpstr>
      <vt:lpstr>目录 Contents</vt:lpstr>
      <vt:lpstr>目录 Contents</vt:lpstr>
      <vt:lpstr>产品说明</vt:lpstr>
      <vt:lpstr>目录 Contents</vt:lpstr>
      <vt:lpstr>方案设计Ⅰ——支架设计（1、3）</vt:lpstr>
      <vt:lpstr>方案设计Ⅰ——支架设计（2）</vt:lpstr>
      <vt:lpstr>方案设计Ⅰ——支架设计（4）</vt:lpstr>
      <vt:lpstr>方案设计Ⅰ——支架设计（最终方案）</vt:lpstr>
      <vt:lpstr>目录 Contents</vt:lpstr>
      <vt:lpstr>方案设计Ⅱ——主体设计</vt:lpstr>
      <vt:lpstr>目录 Contents</vt:lpstr>
      <vt:lpstr>方案设计Ⅲ——拍照时刻的选择（1）</vt:lpstr>
      <vt:lpstr>方案设计Ⅲ——拍照时刻的选择（2）</vt:lpstr>
      <vt:lpstr>方案设计Ⅲ——拍照时刻的选择（3）</vt:lpstr>
      <vt:lpstr>方案设计Ⅲ——拍照时刻的选择（4）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冯 绍庭</cp:lastModifiedBy>
  <cp:revision>69</cp:revision>
  <dcterms:created xsi:type="dcterms:W3CDTF">2016-04-20T02:59:17Z</dcterms:created>
  <dcterms:modified xsi:type="dcterms:W3CDTF">2020-11-26T00:40:52Z</dcterms:modified>
</cp:coreProperties>
</file>