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0864bd08a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0864bd08a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0864bd08a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0864bd08a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0864bd08a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0864bd08a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0864bd08a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90864bd08a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90864bd08a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90864bd08a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90864bd08a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90864bd08a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fcefee1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fcefee1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1125375" y="1447650"/>
            <a:ext cx="7257300" cy="117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Privacy-Preserving Image Watermark Embedding Method Based on Edge Computing</a:t>
            </a:r>
            <a:endParaRPr sz="2400"/>
          </a:p>
        </p:txBody>
      </p:sp>
      <p:sp>
        <p:nvSpPr>
          <p:cNvPr id="278" name="Google Shape;278;p13"/>
          <p:cNvSpPr txBox="1"/>
          <p:nvPr>
            <p:ph idx="1" type="subTitle"/>
          </p:nvPr>
        </p:nvSpPr>
        <p:spPr>
          <a:xfrm>
            <a:off x="2832950" y="2812825"/>
            <a:ext cx="3676800" cy="984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3400">
                <a:solidFill>
                  <a:srgbClr val="0000FF"/>
                </a:solidFill>
              </a:rPr>
              <a:t>Shaoun Chandra Shill </a:t>
            </a:r>
            <a:endParaRPr b="1" sz="3400">
              <a:solidFill>
                <a:srgbClr val="0000FF"/>
              </a:solidFill>
            </a:endParaRPr>
          </a:p>
          <a:p>
            <a:pPr indent="0" lvl="0" marL="0" rtl="0" algn="l">
              <a:spcBef>
                <a:spcPts val="0"/>
              </a:spcBef>
              <a:spcAft>
                <a:spcPts val="0"/>
              </a:spcAft>
              <a:buNone/>
            </a:pPr>
            <a:r>
              <a:rPr b="1" lang="en" sz="3400">
                <a:solidFill>
                  <a:srgbClr val="0000FF"/>
                </a:solidFill>
              </a:rPr>
              <a:t>ID : 23373005</a:t>
            </a:r>
            <a:endParaRPr b="1" sz="3400">
              <a:solidFill>
                <a:srgbClr val="0000FF"/>
              </a:solidFill>
            </a:endParaRPr>
          </a:p>
          <a:p>
            <a:pPr indent="0" lvl="0" marL="0" rtl="0" algn="l">
              <a:spcBef>
                <a:spcPts val="0"/>
              </a:spcBef>
              <a:spcAft>
                <a:spcPts val="0"/>
              </a:spcAft>
              <a:buNone/>
            </a:pPr>
            <a:r>
              <a:rPr b="1" lang="en" sz="3400">
                <a:solidFill>
                  <a:srgbClr val="0000FF"/>
                </a:solidFill>
              </a:rPr>
              <a:t>Course : </a:t>
            </a:r>
            <a:r>
              <a:rPr b="1" lang="en" sz="3400">
                <a:solidFill>
                  <a:srgbClr val="0000FF"/>
                </a:solidFill>
              </a:rPr>
              <a:t>CSE 707</a:t>
            </a:r>
            <a:endParaRPr b="1" sz="3400">
              <a:solidFill>
                <a:srgbClr val="0000FF"/>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11700" y="591525"/>
            <a:ext cx="8520600" cy="938100"/>
          </a:xfrm>
          <a:prstGeom prst="rect">
            <a:avLst/>
          </a:prstGeom>
          <a:ln cap="flat" cmpd="sng" w="9525">
            <a:solidFill>
              <a:schemeClr val="dk1"/>
            </a:solidFill>
            <a:prstDash val="lgDash"/>
            <a:round/>
            <a:headEnd len="sm" w="sm" type="none"/>
            <a:tailEnd len="sm" w="sm" type="none"/>
          </a:ln>
        </p:spPr>
        <p:txBody>
          <a:bodyPr anchorCtr="0" anchor="t" bIns="91425" lIns="91425" spcFirstLastPara="1" rIns="91425" wrap="square" tIns="91425">
            <a:normAutofit/>
          </a:bodyPr>
          <a:lstStyle/>
          <a:p>
            <a:pPr indent="457200" lvl="0" marL="457200" rtl="0" algn="l">
              <a:spcBef>
                <a:spcPts val="0"/>
              </a:spcBef>
              <a:spcAft>
                <a:spcPts val="0"/>
              </a:spcAft>
              <a:buNone/>
            </a:pPr>
            <a:r>
              <a:rPr lang="en"/>
              <a:t>Topics</a:t>
            </a:r>
            <a:endParaRPr u="sng"/>
          </a:p>
        </p:txBody>
      </p:sp>
      <p:sp>
        <p:nvSpPr>
          <p:cNvPr id="284" name="Google Shape;284;p14"/>
          <p:cNvSpPr txBox="1"/>
          <p:nvPr>
            <p:ph idx="1" type="body"/>
          </p:nvPr>
        </p:nvSpPr>
        <p:spPr>
          <a:xfrm>
            <a:off x="1303800" y="1082075"/>
            <a:ext cx="7030500" cy="3592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2400"/>
          </a:p>
          <a:p>
            <a:pPr indent="-381000" lvl="0" marL="457200" rtl="0" algn="l">
              <a:lnSpc>
                <a:spcPct val="150000"/>
              </a:lnSpc>
              <a:spcBef>
                <a:spcPts val="1200"/>
              </a:spcBef>
              <a:spcAft>
                <a:spcPts val="0"/>
              </a:spcAft>
              <a:buSzPts val="2400"/>
              <a:buChar char="❏"/>
            </a:pPr>
            <a:r>
              <a:rPr lang="en" sz="2400"/>
              <a:t>Introduction</a:t>
            </a:r>
            <a:endParaRPr sz="2400"/>
          </a:p>
          <a:p>
            <a:pPr indent="-381000" lvl="0" marL="457200" rtl="0" algn="l">
              <a:lnSpc>
                <a:spcPct val="150000"/>
              </a:lnSpc>
              <a:spcBef>
                <a:spcPts val="0"/>
              </a:spcBef>
              <a:spcAft>
                <a:spcPts val="0"/>
              </a:spcAft>
              <a:buSzPts val="2400"/>
              <a:buChar char="❏"/>
            </a:pPr>
            <a:r>
              <a:rPr lang="en" sz="2400"/>
              <a:t>Why this model?</a:t>
            </a:r>
            <a:endParaRPr sz="2400"/>
          </a:p>
          <a:p>
            <a:pPr indent="-381000" lvl="0" marL="457200" rtl="0" algn="l">
              <a:lnSpc>
                <a:spcPct val="150000"/>
              </a:lnSpc>
              <a:spcBef>
                <a:spcPts val="0"/>
              </a:spcBef>
              <a:spcAft>
                <a:spcPts val="0"/>
              </a:spcAft>
              <a:buSzPts val="2400"/>
              <a:buChar char="❏"/>
            </a:pPr>
            <a:r>
              <a:rPr lang="en" sz="2400"/>
              <a:t>How it provide Security?</a:t>
            </a:r>
            <a:endParaRPr sz="2400"/>
          </a:p>
          <a:p>
            <a:pPr indent="-381000" lvl="0" marL="457200" rtl="0" algn="l">
              <a:lnSpc>
                <a:spcPct val="150000"/>
              </a:lnSpc>
              <a:spcBef>
                <a:spcPts val="0"/>
              </a:spcBef>
              <a:spcAft>
                <a:spcPts val="0"/>
              </a:spcAft>
              <a:buSzPts val="2400"/>
              <a:buChar char="❏"/>
            </a:pPr>
            <a:r>
              <a:rPr lang="en" sz="2400"/>
              <a:t>Case Studies &amp; Implementations</a:t>
            </a:r>
            <a:endParaRPr sz="2400"/>
          </a:p>
          <a:p>
            <a:pPr indent="-381000" lvl="0" marL="457200" rtl="0" algn="l">
              <a:lnSpc>
                <a:spcPct val="150000"/>
              </a:lnSpc>
              <a:spcBef>
                <a:spcPts val="0"/>
              </a:spcBef>
              <a:spcAft>
                <a:spcPts val="0"/>
              </a:spcAft>
              <a:buSzPts val="2400"/>
              <a:buChar char="❏"/>
            </a:pPr>
            <a:r>
              <a:rPr lang="en" sz="2400"/>
              <a:t>Conclusion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200">
                <a:solidFill>
                  <a:srgbClr val="0000FF"/>
                </a:solidFill>
                <a:latin typeface="Open Sans"/>
                <a:ea typeface="Open Sans"/>
                <a:cs typeface="Open Sans"/>
                <a:sym typeface="Open Sans"/>
              </a:rPr>
              <a:t>Introduction</a:t>
            </a:r>
            <a:endParaRPr sz="3200">
              <a:solidFill>
                <a:srgbClr val="0000FF"/>
              </a:solidFill>
            </a:endParaRPr>
          </a:p>
        </p:txBody>
      </p:sp>
      <p:sp>
        <p:nvSpPr>
          <p:cNvPr id="290" name="Google Shape;290;p15"/>
          <p:cNvSpPr txBox="1"/>
          <p:nvPr>
            <p:ph idx="1" type="body"/>
          </p:nvPr>
        </p:nvSpPr>
        <p:spPr>
          <a:xfrm>
            <a:off x="894525" y="1218175"/>
            <a:ext cx="7899300" cy="3925200"/>
          </a:xfrm>
          <a:prstGeom prst="rect">
            <a:avLst/>
          </a:prstGeom>
        </p:spPr>
        <p:txBody>
          <a:bodyPr anchorCtr="0" anchor="t" bIns="91425" lIns="91425" spcFirstLastPara="1" rIns="91425" wrap="square" tIns="91425">
            <a:noAutofit/>
          </a:bodyPr>
          <a:lstStyle/>
          <a:p>
            <a:pPr indent="0" lvl="0" marL="0" rtl="0" algn="l">
              <a:lnSpc>
                <a:spcPct val="110000"/>
              </a:lnSpc>
              <a:spcBef>
                <a:spcPts val="1200"/>
              </a:spcBef>
              <a:spcAft>
                <a:spcPts val="0"/>
              </a:spcAft>
              <a:buNone/>
            </a:pPr>
            <a:r>
              <a:rPr lang="en"/>
              <a:t>The ubiquity of cloud computing has revolutionized digital image processing, offering scalable resources for complex computational tasks. However, the widespread adoption of cloud-centric approaches raises critical concerns regarding privacy and response latency, particularly in the context of outsourced image watermark embedding. Protecting the ownership and integrity of digital images while mitigating the risks associated with centralized processing has become imperative in the era of digital content sharing.</a:t>
            </a:r>
            <a:endParaRPr/>
          </a:p>
          <a:p>
            <a:pPr indent="0" lvl="0" marL="0" rtl="0" algn="l">
              <a:lnSpc>
                <a:spcPct val="110000"/>
              </a:lnSpc>
              <a:spcBef>
                <a:spcPts val="1200"/>
              </a:spcBef>
              <a:spcAft>
                <a:spcPts val="0"/>
              </a:spcAft>
              <a:buNone/>
            </a:pPr>
            <a:r>
              <a:rPr lang="en"/>
              <a:t>In response to these challenges, this paper introduces a novel approach that integrates edge computing technology into the watermark embedding process for outsourced digital images. The core motivation is to preserve privacy and reduce response latency by decentralizing the computational load. Traditional cloud-based image processing often entails the transmission of sensitive information to external servers, posing a potential threat to user privacy. By leveraging edge computing, we aim to enable watermarking operations to be conducted in a secure and efficient manner, minimizing the exposure of sensitive data to external environments.</a:t>
            </a:r>
            <a:endParaRPr/>
          </a:p>
          <a:p>
            <a:pPr indent="0" lvl="0" marL="0" rtl="0" algn="l">
              <a:lnSpc>
                <a:spcPct val="110000"/>
              </a:lnSpc>
              <a:spcBef>
                <a:spcPts val="1200"/>
              </a:spcBef>
              <a:spcAft>
                <a:spcPts val="0"/>
              </a:spcAft>
              <a:buNone/>
            </a:pPr>
            <a:r>
              <a:rPr lang="en"/>
              <a:t>Our proposed method incorporates a perturbing encryption technique with homomorphism to ensure the information security and correctness of discrete wavelet transformation within the encrypted domain. Furthermore, a carefully designed framework guarantees the safety of singular value decomposition, preventing the edge server from recovering the original image matrix.</a:t>
            </a:r>
            <a:endParaRPr/>
          </a:p>
          <a:p>
            <a:pPr indent="0" lvl="0" marL="0" rtl="0" algn="l">
              <a:spcBef>
                <a:spcPts val="120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84325"/>
            <a:ext cx="7030500" cy="77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FF"/>
                </a:solidFill>
              </a:rPr>
              <a:t>Why this model?</a:t>
            </a:r>
            <a:endParaRPr>
              <a:solidFill>
                <a:srgbClr val="0000FF"/>
              </a:solidFill>
            </a:endParaRPr>
          </a:p>
        </p:txBody>
      </p:sp>
      <p:sp>
        <p:nvSpPr>
          <p:cNvPr id="296" name="Google Shape;296;p16"/>
          <p:cNvSpPr txBox="1"/>
          <p:nvPr>
            <p:ph idx="1" type="body"/>
          </p:nvPr>
        </p:nvSpPr>
        <p:spPr>
          <a:xfrm>
            <a:off x="1303800" y="1269650"/>
            <a:ext cx="7030500" cy="34701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Privacy Concerns</a:t>
            </a:r>
            <a:endParaRPr sz="2400"/>
          </a:p>
          <a:p>
            <a:pPr indent="-381000" lvl="0" marL="457200" rtl="0" algn="l">
              <a:lnSpc>
                <a:spcPct val="150000"/>
              </a:lnSpc>
              <a:spcBef>
                <a:spcPts val="0"/>
              </a:spcBef>
              <a:spcAft>
                <a:spcPts val="0"/>
              </a:spcAft>
              <a:buSzPts val="2400"/>
              <a:buChar char="❏"/>
            </a:pPr>
            <a:r>
              <a:rPr lang="en" sz="2400"/>
              <a:t>Edge Computing Relevance</a:t>
            </a:r>
            <a:endParaRPr sz="2400"/>
          </a:p>
          <a:p>
            <a:pPr indent="-381000" lvl="0" marL="457200" rtl="0" algn="l">
              <a:lnSpc>
                <a:spcPct val="150000"/>
              </a:lnSpc>
              <a:spcBef>
                <a:spcPts val="0"/>
              </a:spcBef>
              <a:spcAft>
                <a:spcPts val="0"/>
              </a:spcAft>
              <a:buSzPts val="2400"/>
              <a:buChar char="❏"/>
            </a:pPr>
            <a:r>
              <a:rPr lang="en" sz="2400"/>
              <a:t>Data Security &amp; Efficiency</a:t>
            </a:r>
            <a:endParaRPr sz="2400"/>
          </a:p>
          <a:p>
            <a:pPr indent="-381000" lvl="0" marL="457200" rtl="0" algn="l">
              <a:lnSpc>
                <a:spcPct val="150000"/>
              </a:lnSpc>
              <a:spcBef>
                <a:spcPts val="0"/>
              </a:spcBef>
              <a:spcAft>
                <a:spcPts val="0"/>
              </a:spcAft>
              <a:buSzPts val="2400"/>
              <a:buChar char="❏"/>
            </a:pPr>
            <a:r>
              <a:rPr lang="en" sz="2400"/>
              <a:t>Responsive Content Management</a:t>
            </a:r>
            <a:endParaRPr sz="2400"/>
          </a:p>
          <a:p>
            <a:pPr indent="-381000" lvl="0" marL="457200" rtl="0" algn="l">
              <a:lnSpc>
                <a:spcPct val="150000"/>
              </a:lnSpc>
              <a:spcBef>
                <a:spcPts val="0"/>
              </a:spcBef>
              <a:spcAft>
                <a:spcPts val="0"/>
              </a:spcAft>
              <a:buSzPts val="2400"/>
              <a:buChar char="❏"/>
            </a:pPr>
            <a:r>
              <a:rPr lang="en" sz="2400"/>
              <a:t>Distributed Networks</a:t>
            </a:r>
            <a:endParaRPr sz="2400"/>
          </a:p>
          <a:p>
            <a:pPr indent="-381000" lvl="0" marL="457200" rtl="0" algn="l">
              <a:lnSpc>
                <a:spcPct val="150000"/>
              </a:lnSpc>
              <a:spcBef>
                <a:spcPts val="0"/>
              </a:spcBef>
              <a:spcAft>
                <a:spcPts val="0"/>
              </a:spcAft>
              <a:buSzPts val="2400"/>
              <a:buChar char="❏"/>
            </a:pPr>
            <a:r>
              <a:rPr lang="en" sz="2400"/>
              <a:t>Compliance and Regulation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FF"/>
                </a:solidFill>
              </a:rPr>
              <a:t>How it Provides Security?</a:t>
            </a:r>
            <a:endParaRPr>
              <a:solidFill>
                <a:srgbClr val="0000FF"/>
              </a:solidFill>
            </a:endParaRPr>
          </a:p>
        </p:txBody>
      </p:sp>
      <p:sp>
        <p:nvSpPr>
          <p:cNvPr id="302" name="Google Shape;302;p17"/>
          <p:cNvSpPr txBox="1"/>
          <p:nvPr>
            <p:ph idx="1" type="body"/>
          </p:nvPr>
        </p:nvSpPr>
        <p:spPr>
          <a:xfrm>
            <a:off x="1303800" y="1348000"/>
            <a:ext cx="7030500" cy="3435600"/>
          </a:xfrm>
          <a:prstGeom prst="rect">
            <a:avLst/>
          </a:prstGeom>
        </p:spPr>
        <p:txBody>
          <a:bodyPr anchorCtr="0" anchor="t" bIns="91425" lIns="91425" spcFirstLastPara="1" rIns="91425" wrap="square" tIns="91425">
            <a:spAutoFit/>
          </a:bodyPr>
          <a:lstStyle/>
          <a:p>
            <a:pPr indent="-381000" lvl="0" marL="457200" rtl="0" algn="l">
              <a:lnSpc>
                <a:spcPct val="130000"/>
              </a:lnSpc>
              <a:spcBef>
                <a:spcPts val="0"/>
              </a:spcBef>
              <a:spcAft>
                <a:spcPts val="0"/>
              </a:spcAft>
              <a:buSzPts val="2400"/>
              <a:buChar char="❏"/>
            </a:pPr>
            <a:r>
              <a:rPr lang="en" sz="2400"/>
              <a:t>Local Processing</a:t>
            </a:r>
            <a:endParaRPr sz="2400"/>
          </a:p>
          <a:p>
            <a:pPr indent="-381000" lvl="0" marL="457200" rtl="0" algn="l">
              <a:lnSpc>
                <a:spcPct val="130000"/>
              </a:lnSpc>
              <a:spcBef>
                <a:spcPts val="0"/>
              </a:spcBef>
              <a:spcAft>
                <a:spcPts val="0"/>
              </a:spcAft>
              <a:buSzPts val="2400"/>
              <a:buChar char="❏"/>
            </a:pPr>
            <a:r>
              <a:rPr lang="en" sz="2400"/>
              <a:t>Data Encryption</a:t>
            </a:r>
            <a:endParaRPr sz="2400"/>
          </a:p>
          <a:p>
            <a:pPr indent="-381000" lvl="0" marL="457200" rtl="0" algn="l">
              <a:lnSpc>
                <a:spcPct val="130000"/>
              </a:lnSpc>
              <a:spcBef>
                <a:spcPts val="0"/>
              </a:spcBef>
              <a:spcAft>
                <a:spcPts val="0"/>
              </a:spcAft>
              <a:buSzPts val="2400"/>
              <a:buChar char="❏"/>
            </a:pPr>
            <a:r>
              <a:rPr lang="en" sz="2400"/>
              <a:t>Secure Communication</a:t>
            </a:r>
            <a:endParaRPr sz="2400"/>
          </a:p>
          <a:p>
            <a:pPr indent="-381000" lvl="0" marL="457200" rtl="0" algn="l">
              <a:lnSpc>
                <a:spcPct val="130000"/>
              </a:lnSpc>
              <a:spcBef>
                <a:spcPts val="0"/>
              </a:spcBef>
              <a:spcAft>
                <a:spcPts val="0"/>
              </a:spcAft>
              <a:buSzPts val="2400"/>
              <a:buChar char="❏"/>
            </a:pPr>
            <a:r>
              <a:rPr lang="en" sz="2400"/>
              <a:t>Access Control</a:t>
            </a:r>
            <a:endParaRPr sz="2400"/>
          </a:p>
          <a:p>
            <a:pPr indent="-381000" lvl="0" marL="457200" rtl="0" algn="l">
              <a:lnSpc>
                <a:spcPct val="130000"/>
              </a:lnSpc>
              <a:spcBef>
                <a:spcPts val="0"/>
              </a:spcBef>
              <a:spcAft>
                <a:spcPts val="0"/>
              </a:spcAft>
              <a:buSzPts val="2400"/>
              <a:buChar char="❏"/>
            </a:pPr>
            <a:r>
              <a:rPr lang="en" sz="2400"/>
              <a:t>Secure Storage</a:t>
            </a:r>
            <a:endParaRPr sz="2400"/>
          </a:p>
          <a:p>
            <a:pPr indent="-381000" lvl="0" marL="457200" rtl="0" algn="l">
              <a:lnSpc>
                <a:spcPct val="130000"/>
              </a:lnSpc>
              <a:spcBef>
                <a:spcPts val="0"/>
              </a:spcBef>
              <a:spcAft>
                <a:spcPts val="0"/>
              </a:spcAft>
              <a:buSzPts val="2400"/>
              <a:buChar char="❏"/>
            </a:pPr>
            <a:r>
              <a:rPr lang="en" sz="2400"/>
              <a:t>Audit Trails</a:t>
            </a:r>
            <a:endParaRPr sz="2400"/>
          </a:p>
          <a:p>
            <a:pPr indent="-381000" lvl="0" marL="457200" rtl="0" algn="l">
              <a:lnSpc>
                <a:spcPct val="130000"/>
              </a:lnSpc>
              <a:spcBef>
                <a:spcPts val="0"/>
              </a:spcBef>
              <a:spcAft>
                <a:spcPts val="0"/>
              </a:spcAft>
              <a:buSzPts val="2400"/>
              <a:buChar char="❏"/>
            </a:pPr>
            <a:r>
              <a:rPr lang="en" sz="2400"/>
              <a:t>Tamper Detection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FF"/>
                </a:solidFill>
              </a:rPr>
              <a:t>Case Studies &amp; Implementations</a:t>
            </a:r>
            <a:endParaRPr>
              <a:solidFill>
                <a:srgbClr val="0000FF"/>
              </a:solidFill>
            </a:endParaRPr>
          </a:p>
        </p:txBody>
      </p:sp>
      <p:sp>
        <p:nvSpPr>
          <p:cNvPr id="308" name="Google Shape;308;p18"/>
          <p:cNvSpPr txBox="1"/>
          <p:nvPr>
            <p:ph idx="1" type="body"/>
          </p:nvPr>
        </p:nvSpPr>
        <p:spPr>
          <a:xfrm>
            <a:off x="1303800" y="1434575"/>
            <a:ext cx="7030500" cy="3297600"/>
          </a:xfrm>
          <a:prstGeom prst="rect">
            <a:avLst/>
          </a:prstGeom>
        </p:spPr>
        <p:txBody>
          <a:bodyPr anchorCtr="0" anchor="t" bIns="91425" lIns="91425" spcFirstLastPara="1" rIns="91425" wrap="square" tIns="91425">
            <a:normAutofit fontScale="92500" lnSpcReduction="20000"/>
          </a:bodyPr>
          <a:lstStyle/>
          <a:p>
            <a:pPr indent="-369570" lvl="0" marL="457200" rtl="0" algn="l">
              <a:lnSpc>
                <a:spcPct val="150000"/>
              </a:lnSpc>
              <a:spcBef>
                <a:spcPts val="0"/>
              </a:spcBef>
              <a:spcAft>
                <a:spcPts val="0"/>
              </a:spcAft>
              <a:buSzPct val="100000"/>
              <a:buChar char="❏"/>
            </a:pPr>
            <a:r>
              <a:rPr lang="en" sz="2400"/>
              <a:t>Secure Image Sharing Platform</a:t>
            </a:r>
            <a:endParaRPr sz="2400"/>
          </a:p>
          <a:p>
            <a:pPr indent="-369570" lvl="0" marL="457200" rtl="0" algn="l">
              <a:lnSpc>
                <a:spcPct val="150000"/>
              </a:lnSpc>
              <a:spcBef>
                <a:spcPts val="0"/>
              </a:spcBef>
              <a:spcAft>
                <a:spcPts val="0"/>
              </a:spcAft>
              <a:buSzPct val="100000"/>
              <a:buChar char="❏"/>
            </a:pPr>
            <a:r>
              <a:rPr lang="en" sz="2400"/>
              <a:t>IoT Camera System</a:t>
            </a:r>
            <a:endParaRPr sz="2400"/>
          </a:p>
          <a:p>
            <a:pPr indent="-369570" lvl="0" marL="457200" rtl="0" algn="l">
              <a:lnSpc>
                <a:spcPct val="150000"/>
              </a:lnSpc>
              <a:spcBef>
                <a:spcPts val="0"/>
              </a:spcBef>
              <a:spcAft>
                <a:spcPts val="0"/>
              </a:spcAft>
              <a:buSzPct val="100000"/>
              <a:buChar char="❏"/>
            </a:pPr>
            <a:r>
              <a:rPr lang="en" sz="2400"/>
              <a:t>Outsourced Image Editing Service</a:t>
            </a:r>
            <a:endParaRPr sz="2400"/>
          </a:p>
          <a:p>
            <a:pPr indent="-369570" lvl="0" marL="457200" rtl="0" algn="l">
              <a:lnSpc>
                <a:spcPct val="150000"/>
              </a:lnSpc>
              <a:spcBef>
                <a:spcPts val="0"/>
              </a:spcBef>
              <a:spcAft>
                <a:spcPts val="0"/>
              </a:spcAft>
              <a:buSzPct val="100000"/>
              <a:buChar char="❏"/>
            </a:pPr>
            <a:r>
              <a:rPr lang="en" sz="2400"/>
              <a:t>Perturbing Encryption Method</a:t>
            </a:r>
            <a:endParaRPr sz="2400"/>
          </a:p>
          <a:p>
            <a:pPr indent="-369570" lvl="0" marL="457200" rtl="0" algn="l">
              <a:lnSpc>
                <a:spcPct val="150000"/>
              </a:lnSpc>
              <a:spcBef>
                <a:spcPts val="0"/>
              </a:spcBef>
              <a:spcAft>
                <a:spcPts val="0"/>
              </a:spcAft>
              <a:buSzPct val="100000"/>
              <a:buChar char="❏"/>
            </a:pPr>
            <a:r>
              <a:rPr lang="en" sz="2400"/>
              <a:t>Edge Computing Integration</a:t>
            </a:r>
            <a:endParaRPr sz="2400"/>
          </a:p>
          <a:p>
            <a:pPr indent="-369570" lvl="0" marL="457200" rtl="0" algn="l">
              <a:lnSpc>
                <a:spcPct val="150000"/>
              </a:lnSpc>
              <a:spcBef>
                <a:spcPts val="0"/>
              </a:spcBef>
              <a:spcAft>
                <a:spcPts val="0"/>
              </a:spcAft>
              <a:buSzPct val="100000"/>
              <a:buChar char="❏"/>
            </a:pPr>
            <a:r>
              <a:rPr lang="en" sz="2400"/>
              <a:t>Singular Value Decomposition Safety</a:t>
            </a:r>
            <a:endParaRPr sz="2400"/>
          </a:p>
          <a:p>
            <a:pPr indent="-369570" lvl="0" marL="457200" rtl="0" algn="l">
              <a:spcBef>
                <a:spcPts val="0"/>
              </a:spcBef>
              <a:spcAft>
                <a:spcPts val="0"/>
              </a:spcAft>
              <a:buSzPct val="100000"/>
              <a:buChar char="❏"/>
            </a:pPr>
            <a:r>
              <a:rPr lang="en" sz="2400"/>
              <a:t>Experimental Evaluation</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3200">
                <a:solidFill>
                  <a:srgbClr val="0000FF"/>
                </a:solidFill>
                <a:latin typeface="Open Sans"/>
                <a:ea typeface="Open Sans"/>
                <a:cs typeface="Open Sans"/>
                <a:sym typeface="Open Sans"/>
              </a:rPr>
              <a:t>Conclusion &amp; Future Work</a:t>
            </a:r>
            <a:endParaRPr sz="3200">
              <a:solidFill>
                <a:srgbClr val="0000FF"/>
              </a:solidFill>
            </a:endParaRPr>
          </a:p>
        </p:txBody>
      </p:sp>
      <p:sp>
        <p:nvSpPr>
          <p:cNvPr id="314" name="Google Shape;314;p19"/>
          <p:cNvSpPr txBox="1"/>
          <p:nvPr>
            <p:ph idx="1" type="body"/>
          </p:nvPr>
        </p:nvSpPr>
        <p:spPr>
          <a:xfrm>
            <a:off x="1303800" y="1522125"/>
            <a:ext cx="7030500" cy="3247500"/>
          </a:xfrm>
          <a:prstGeom prst="rect">
            <a:avLst/>
          </a:prstGeom>
        </p:spPr>
        <p:txBody>
          <a:bodyPr anchorCtr="0" anchor="t" bIns="91425" lIns="91425" spcFirstLastPara="1" rIns="91425" wrap="square" tIns="91425">
            <a:normAutofit/>
          </a:bodyPr>
          <a:lstStyle/>
          <a:p>
            <a:pPr indent="-381000" lvl="0" marL="457200" rtl="0" algn="l">
              <a:lnSpc>
                <a:spcPct val="150000"/>
              </a:lnSpc>
              <a:spcBef>
                <a:spcPts val="0"/>
              </a:spcBef>
              <a:spcAft>
                <a:spcPts val="0"/>
              </a:spcAft>
              <a:buSzPts val="2400"/>
              <a:buChar char="❏"/>
            </a:pPr>
            <a:r>
              <a:rPr lang="en" sz="2400"/>
              <a:t>Enhanced Security Measures</a:t>
            </a:r>
            <a:endParaRPr sz="2400"/>
          </a:p>
          <a:p>
            <a:pPr indent="-381000" lvl="0" marL="457200" rtl="0" algn="l">
              <a:lnSpc>
                <a:spcPct val="150000"/>
              </a:lnSpc>
              <a:spcBef>
                <a:spcPts val="0"/>
              </a:spcBef>
              <a:spcAft>
                <a:spcPts val="0"/>
              </a:spcAft>
              <a:buSzPts val="2400"/>
              <a:buChar char="❏"/>
            </a:pPr>
            <a:r>
              <a:rPr lang="en" sz="2400"/>
              <a:t>Scalability and Resource Optimization</a:t>
            </a:r>
            <a:endParaRPr sz="2400"/>
          </a:p>
          <a:p>
            <a:pPr indent="-381000" lvl="0" marL="457200" rtl="0" algn="l">
              <a:lnSpc>
                <a:spcPct val="150000"/>
              </a:lnSpc>
              <a:spcBef>
                <a:spcPts val="0"/>
              </a:spcBef>
              <a:spcAft>
                <a:spcPts val="0"/>
              </a:spcAft>
              <a:buSzPts val="2400"/>
              <a:buChar char="❏"/>
            </a:pPr>
            <a:r>
              <a:rPr lang="en" sz="2400"/>
              <a:t>Adaptive Watermarking Techniques</a:t>
            </a:r>
            <a:endParaRPr sz="2400"/>
          </a:p>
          <a:p>
            <a:pPr indent="-381000" lvl="0" marL="457200" rtl="0" algn="l">
              <a:lnSpc>
                <a:spcPct val="150000"/>
              </a:lnSpc>
              <a:spcBef>
                <a:spcPts val="0"/>
              </a:spcBef>
              <a:spcAft>
                <a:spcPts val="0"/>
              </a:spcAft>
              <a:buSzPts val="2400"/>
              <a:buChar char="❏"/>
            </a:pPr>
            <a:r>
              <a:rPr lang="en" sz="2400"/>
              <a:t>Integration with Emerging </a:t>
            </a:r>
            <a:r>
              <a:rPr lang="en" sz="2400"/>
              <a:t>Technologies</a:t>
            </a:r>
            <a:endParaRPr sz="2400"/>
          </a:p>
          <a:p>
            <a:pPr indent="-381000" lvl="0" marL="457200" rtl="0" algn="l">
              <a:lnSpc>
                <a:spcPct val="150000"/>
              </a:lnSpc>
              <a:spcBef>
                <a:spcPts val="0"/>
              </a:spcBef>
              <a:spcAft>
                <a:spcPts val="0"/>
              </a:spcAft>
              <a:buSzPts val="2400"/>
              <a:buChar char="❏"/>
            </a:pPr>
            <a:r>
              <a:rPr lang="en" sz="2400"/>
              <a:t>Legal and Ethical Considerations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idx="1" type="body"/>
          </p:nvPr>
        </p:nvSpPr>
        <p:spPr>
          <a:xfrm>
            <a:off x="311700" y="261200"/>
            <a:ext cx="8520600" cy="43077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sz="9600"/>
          </a:p>
          <a:p>
            <a:pPr indent="0" lvl="0" marL="0" rtl="0" algn="ctr">
              <a:spcBef>
                <a:spcPts val="1200"/>
              </a:spcBef>
              <a:spcAft>
                <a:spcPts val="1200"/>
              </a:spcAft>
              <a:buNone/>
            </a:pPr>
            <a:r>
              <a:rPr lang="en" sz="11000">
                <a:solidFill>
                  <a:srgbClr val="9900FF"/>
                </a:solidFill>
              </a:rPr>
              <a:t>Thank You!</a:t>
            </a:r>
            <a:endParaRPr sz="11000">
              <a:solidFill>
                <a:srgbClr val="99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