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Nuni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Lat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1edcba3e4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1edcba3e4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cde1f216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cde1f216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cde1f216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cde1f216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22466f07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22466f07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ed03ee2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ed03ee2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1edcba3e4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1edcba3e4_0_1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1edcba3e4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1edcba3e4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1edcba3e4_0_1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1edcba3e4_0_1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1edcba3e4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1edcba3e4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200225" y="1291275"/>
            <a:ext cx="6943800" cy="114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00"/>
              <a:t>Exploring DDos attack and New security Technics</a:t>
            </a:r>
            <a:endParaRPr sz="3900"/>
          </a:p>
        </p:txBody>
      </p:sp>
      <p:sp>
        <p:nvSpPr>
          <p:cNvPr id="87" name="Google Shape;87;p13"/>
          <p:cNvSpPr txBox="1"/>
          <p:nvPr>
            <p:ph idx="1" type="subTitle"/>
          </p:nvPr>
        </p:nvSpPr>
        <p:spPr>
          <a:xfrm>
            <a:off x="873900" y="2835050"/>
            <a:ext cx="7688100" cy="214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t> Tuhin Ahmed 	</a:t>
            </a:r>
            <a:r>
              <a:rPr b="1" lang="en" sz="2300">
                <a:solidFill>
                  <a:srgbClr val="0000FF"/>
                </a:solidFill>
                <a:latin typeface="Nunito"/>
                <a:ea typeface="Nunito"/>
                <a:cs typeface="Nunito"/>
                <a:sym typeface="Nunito"/>
              </a:rPr>
              <a:t>ID : 23173004</a:t>
            </a:r>
            <a:endParaRPr sz="2400"/>
          </a:p>
          <a:p>
            <a:pPr indent="0" lvl="0" marL="0" rtl="0" algn="r">
              <a:spcBef>
                <a:spcPts val="0"/>
              </a:spcBef>
              <a:spcAft>
                <a:spcPts val="0"/>
              </a:spcAft>
              <a:buNone/>
            </a:pPr>
            <a:r>
              <a:rPr lang="en" sz="2400"/>
              <a:t>Fahim Arshadur Rouf	 </a:t>
            </a:r>
            <a:r>
              <a:rPr b="1" lang="en" sz="2300">
                <a:solidFill>
                  <a:srgbClr val="0000FF"/>
                </a:solidFill>
                <a:latin typeface="Nunito"/>
                <a:ea typeface="Nunito"/>
                <a:cs typeface="Nunito"/>
                <a:sym typeface="Nunito"/>
              </a:rPr>
              <a:t>ID : 23273002</a:t>
            </a:r>
            <a:endParaRPr sz="2400"/>
          </a:p>
          <a:p>
            <a:pPr indent="0" lvl="0" marL="0" rtl="0" algn="r">
              <a:spcBef>
                <a:spcPts val="0"/>
              </a:spcBef>
              <a:spcAft>
                <a:spcPts val="0"/>
              </a:spcAft>
              <a:buNone/>
            </a:pPr>
            <a:r>
              <a:rPr lang="en" sz="2400"/>
              <a:t>Shaoun Chandra Shill 	</a:t>
            </a:r>
            <a:r>
              <a:rPr b="1" lang="en" sz="2300">
                <a:solidFill>
                  <a:srgbClr val="0000FF"/>
                </a:solidFill>
                <a:latin typeface="Nunito"/>
                <a:ea typeface="Nunito"/>
                <a:cs typeface="Nunito"/>
                <a:sym typeface="Nunito"/>
              </a:rPr>
              <a:t>ID : 23373005</a:t>
            </a:r>
            <a:endParaRPr sz="2300"/>
          </a:p>
          <a:p>
            <a:pPr indent="0" lvl="0" marL="0" rtl="0" algn="r">
              <a:lnSpc>
                <a:spcPct val="150000"/>
              </a:lnSpc>
              <a:spcBef>
                <a:spcPts val="0"/>
              </a:spcBef>
              <a:spcAft>
                <a:spcPts val="0"/>
              </a:spcAft>
              <a:buNone/>
            </a:pPr>
            <a:r>
              <a:rPr lang="en" sz="2400"/>
              <a:t>Kazi Tanvir	 </a:t>
            </a:r>
            <a:r>
              <a:rPr b="1" lang="en" sz="2300">
                <a:solidFill>
                  <a:srgbClr val="0000FF"/>
                </a:solidFill>
                <a:latin typeface="Nunito"/>
                <a:ea typeface="Nunito"/>
                <a:cs typeface="Nunito"/>
                <a:sym typeface="Nunito"/>
              </a:rPr>
              <a:t>ID : 23373009</a:t>
            </a:r>
            <a:endParaRPr b="1" sz="2300">
              <a:solidFill>
                <a:srgbClr val="0000FF"/>
              </a:solidFill>
              <a:latin typeface="Nunito"/>
              <a:ea typeface="Nunito"/>
              <a:cs typeface="Nunito"/>
              <a:sym typeface="Nunito"/>
            </a:endParaRPr>
          </a:p>
          <a:p>
            <a:pPr indent="0" lvl="0" marL="0" rtl="0" algn="ctr">
              <a:lnSpc>
                <a:spcPct val="150000"/>
              </a:lnSpc>
              <a:spcBef>
                <a:spcPts val="0"/>
              </a:spcBef>
              <a:spcAft>
                <a:spcPts val="0"/>
              </a:spcAft>
              <a:buNone/>
            </a:pPr>
            <a:r>
              <a:rPr b="1" lang="en" sz="2400">
                <a:solidFill>
                  <a:srgbClr val="5B0F00"/>
                </a:solidFill>
                <a:latin typeface="Nunito"/>
                <a:ea typeface="Nunito"/>
                <a:cs typeface="Nunito"/>
                <a:sym typeface="Nunito"/>
              </a:rPr>
              <a:t>Team 18</a:t>
            </a:r>
            <a:r>
              <a:rPr b="1" lang="en" sz="2300">
                <a:solidFill>
                  <a:srgbClr val="0000FF"/>
                </a:solidFill>
                <a:latin typeface="Nunito"/>
                <a:ea typeface="Nunito"/>
                <a:cs typeface="Nunito"/>
                <a:sym typeface="Nunito"/>
              </a:rPr>
              <a:t> </a:t>
            </a:r>
            <a:endParaRPr b="1" sz="2300">
              <a:solidFill>
                <a:srgbClr val="0000FF"/>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729450" y="1428350"/>
            <a:ext cx="7688700" cy="29115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b="1" lang="en" sz="7200">
                <a:solidFill>
                  <a:srgbClr val="660000"/>
                </a:solidFill>
                <a:highlight>
                  <a:schemeClr val="lt1"/>
                </a:highlight>
                <a:latin typeface="Raleway"/>
                <a:ea typeface="Raleway"/>
                <a:cs typeface="Raleway"/>
                <a:sym typeface="Raleway"/>
              </a:rPr>
              <a:t>Thank you</a:t>
            </a:r>
            <a:endParaRPr sz="7200">
              <a:solidFill>
                <a:srgbClr val="660000"/>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Table of Contents</a:t>
            </a:r>
            <a:endParaRPr>
              <a:solidFill>
                <a:schemeClr val="accent5"/>
              </a:solidFill>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10000"/>
          </a:bodyPr>
          <a:lstStyle/>
          <a:p>
            <a:pPr indent="-323850" lvl="0" marL="457200" rtl="0" algn="l">
              <a:lnSpc>
                <a:spcPct val="150000"/>
              </a:lnSpc>
              <a:spcBef>
                <a:spcPts val="0"/>
              </a:spcBef>
              <a:spcAft>
                <a:spcPts val="0"/>
              </a:spcAft>
              <a:buSzPct val="92307"/>
              <a:buChar char="➔"/>
            </a:pPr>
            <a:r>
              <a:rPr b="1" lang="en" sz="2600">
                <a:solidFill>
                  <a:schemeClr val="accent5"/>
                </a:solidFill>
                <a:latin typeface="Raleway"/>
                <a:ea typeface="Raleway"/>
                <a:cs typeface="Raleway"/>
                <a:sym typeface="Raleway"/>
              </a:rPr>
              <a:t>Introduction</a:t>
            </a:r>
            <a:endParaRPr b="1" sz="2600">
              <a:solidFill>
                <a:schemeClr val="accent5"/>
              </a:solidFill>
              <a:latin typeface="Raleway"/>
              <a:ea typeface="Raleway"/>
              <a:cs typeface="Raleway"/>
              <a:sym typeface="Raleway"/>
            </a:endParaRPr>
          </a:p>
          <a:p>
            <a:pPr indent="-323850" lvl="0" marL="457200" rtl="0" algn="l">
              <a:lnSpc>
                <a:spcPct val="150000"/>
              </a:lnSpc>
              <a:spcBef>
                <a:spcPts val="0"/>
              </a:spcBef>
              <a:spcAft>
                <a:spcPts val="0"/>
              </a:spcAft>
              <a:buClr>
                <a:schemeClr val="accent5"/>
              </a:buClr>
              <a:buSzPct val="92307"/>
              <a:buFont typeface="Raleway"/>
              <a:buChar char="➔"/>
            </a:pPr>
            <a:r>
              <a:rPr b="1" lang="en" sz="2600">
                <a:solidFill>
                  <a:schemeClr val="accent5"/>
                </a:solidFill>
                <a:latin typeface="Raleway"/>
                <a:ea typeface="Raleway"/>
                <a:cs typeface="Raleway"/>
                <a:sym typeface="Raleway"/>
              </a:rPr>
              <a:t>Background Study</a:t>
            </a:r>
            <a:endParaRPr b="1" sz="2600">
              <a:solidFill>
                <a:schemeClr val="accent5"/>
              </a:solidFill>
              <a:latin typeface="Raleway"/>
              <a:ea typeface="Raleway"/>
              <a:cs typeface="Raleway"/>
              <a:sym typeface="Raleway"/>
            </a:endParaRPr>
          </a:p>
          <a:p>
            <a:pPr indent="-323850" lvl="0" marL="457200" rtl="0" algn="l">
              <a:lnSpc>
                <a:spcPct val="150000"/>
              </a:lnSpc>
              <a:spcBef>
                <a:spcPts val="0"/>
              </a:spcBef>
              <a:spcAft>
                <a:spcPts val="0"/>
              </a:spcAft>
              <a:buClr>
                <a:schemeClr val="accent5"/>
              </a:buClr>
              <a:buSzPct val="92307"/>
              <a:buFont typeface="Raleway"/>
              <a:buChar char="➔"/>
            </a:pPr>
            <a:r>
              <a:rPr b="1" lang="en" sz="2600">
                <a:solidFill>
                  <a:schemeClr val="accent5"/>
                </a:solidFill>
                <a:latin typeface="Raleway"/>
                <a:ea typeface="Raleway"/>
                <a:cs typeface="Raleway"/>
                <a:sym typeface="Raleway"/>
              </a:rPr>
              <a:t>Research Idea</a:t>
            </a:r>
            <a:endParaRPr b="1" sz="2600">
              <a:solidFill>
                <a:schemeClr val="accent5"/>
              </a:solidFill>
              <a:latin typeface="Raleway"/>
              <a:ea typeface="Raleway"/>
              <a:cs typeface="Raleway"/>
              <a:sym typeface="Raleway"/>
            </a:endParaRPr>
          </a:p>
          <a:p>
            <a:pPr indent="-323850" lvl="0" marL="457200" rtl="0" algn="l">
              <a:lnSpc>
                <a:spcPct val="150000"/>
              </a:lnSpc>
              <a:spcBef>
                <a:spcPts val="0"/>
              </a:spcBef>
              <a:spcAft>
                <a:spcPts val="0"/>
              </a:spcAft>
              <a:buClr>
                <a:schemeClr val="accent5"/>
              </a:buClr>
              <a:buSzPct val="92307"/>
              <a:buFont typeface="Raleway"/>
              <a:buChar char="➔"/>
            </a:pPr>
            <a:r>
              <a:rPr b="1" lang="en" sz="2600">
                <a:solidFill>
                  <a:schemeClr val="accent5"/>
                </a:solidFill>
                <a:latin typeface="Raleway"/>
                <a:ea typeface="Raleway"/>
                <a:cs typeface="Raleway"/>
                <a:sym typeface="Raleway"/>
              </a:rPr>
              <a:t>Tentative Approach</a:t>
            </a:r>
            <a:endParaRPr b="1" sz="2600">
              <a:solidFill>
                <a:schemeClr val="accent5"/>
              </a:solidFill>
              <a:latin typeface="Raleway"/>
              <a:ea typeface="Raleway"/>
              <a:cs typeface="Raleway"/>
              <a:sym typeface="Raleway"/>
            </a:endParaRPr>
          </a:p>
          <a:p>
            <a:pPr indent="-323850" lvl="0" marL="457200" rtl="0" algn="l">
              <a:lnSpc>
                <a:spcPct val="150000"/>
              </a:lnSpc>
              <a:spcBef>
                <a:spcPts val="0"/>
              </a:spcBef>
              <a:spcAft>
                <a:spcPts val="0"/>
              </a:spcAft>
              <a:buClr>
                <a:schemeClr val="accent5"/>
              </a:buClr>
              <a:buSzPct val="92307"/>
              <a:buFont typeface="Raleway"/>
              <a:buChar char="➔"/>
            </a:pPr>
            <a:r>
              <a:rPr b="1" lang="en" sz="2600">
                <a:solidFill>
                  <a:schemeClr val="accent5"/>
                </a:solidFill>
                <a:latin typeface="Raleway"/>
                <a:ea typeface="Raleway"/>
                <a:cs typeface="Raleway"/>
                <a:sym typeface="Raleway"/>
              </a:rPr>
              <a:t>Potential Challenges</a:t>
            </a:r>
            <a:endParaRPr b="1" sz="2600">
              <a:solidFill>
                <a:schemeClr val="accent5"/>
              </a:solidFill>
              <a:latin typeface="Raleway"/>
              <a:ea typeface="Raleway"/>
              <a:cs typeface="Raleway"/>
              <a:sym typeface="Raleway"/>
            </a:endParaRPr>
          </a:p>
          <a:p>
            <a:pPr indent="-323850" lvl="0" marL="457200" rtl="0" algn="l">
              <a:lnSpc>
                <a:spcPct val="150000"/>
              </a:lnSpc>
              <a:spcBef>
                <a:spcPts val="0"/>
              </a:spcBef>
              <a:spcAft>
                <a:spcPts val="0"/>
              </a:spcAft>
              <a:buClr>
                <a:schemeClr val="accent5"/>
              </a:buClr>
              <a:buSzPct val="92307"/>
              <a:buFont typeface="Raleway"/>
              <a:buChar char="➔"/>
            </a:pPr>
            <a:r>
              <a:rPr b="1" lang="en" sz="2600">
                <a:solidFill>
                  <a:schemeClr val="accent5"/>
                </a:solidFill>
                <a:latin typeface="Raleway"/>
                <a:ea typeface="Raleway"/>
                <a:cs typeface="Raleway"/>
                <a:sym typeface="Raleway"/>
              </a:rPr>
              <a:t>Conclusion &amp; Future Work</a:t>
            </a:r>
            <a:endParaRPr b="1" sz="2600">
              <a:solidFill>
                <a:schemeClr val="accent5"/>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Introduction</a:t>
            </a:r>
            <a:endParaRPr>
              <a:solidFill>
                <a:schemeClr val="accent5"/>
              </a:solidFill>
            </a:endParaRPr>
          </a:p>
        </p:txBody>
      </p:sp>
      <p:sp>
        <p:nvSpPr>
          <p:cNvPr id="99" name="Google Shape;99;p15"/>
          <p:cNvSpPr txBox="1"/>
          <p:nvPr>
            <p:ph idx="1" type="body"/>
          </p:nvPr>
        </p:nvSpPr>
        <p:spPr>
          <a:xfrm>
            <a:off x="729450" y="1897250"/>
            <a:ext cx="7688700" cy="2957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350"/>
              <a:t>In the ever-evolving landscape of cybersecurity, Distributed Denial of Service (DDoS) attacks persist as a formidable threat, posing significant challenges to the availability and functionality of online services. DDoS attacks leverage the power of multiple compromised systems to flood a target with a deluge of traffic, overwhelming its resources and rendering it temporarily or permanently inaccessible to legitimate users.</a:t>
            </a:r>
            <a:endParaRPr sz="1350"/>
          </a:p>
          <a:p>
            <a:pPr indent="0" lvl="0" marL="0" rtl="0" algn="l">
              <a:spcBef>
                <a:spcPts val="1200"/>
              </a:spcBef>
              <a:spcAft>
                <a:spcPts val="0"/>
              </a:spcAft>
              <a:buNone/>
            </a:pPr>
            <a:r>
              <a:rPr lang="en" sz="1350"/>
              <a:t>As technology advances, so too do the tactics employed by malicious actors, requiring constant innovation in security techniques to defend against these attacks. This exploration delves into the intricacies of DDoS attacks, examining their various forms and methodologies, and subsequently explores the cutting-edge security techniques employed to thwart them. Understanding the dynamics of DDoS attacks is crucial for developing robust defense mechanisms that can mitigate the impact of these assaults on digital infrastructure.</a:t>
            </a:r>
            <a:endParaRPr sz="1350"/>
          </a:p>
          <a:p>
            <a:pPr indent="0" lvl="0" marL="0" rtl="0" algn="l">
              <a:spcBef>
                <a:spcPts val="1200"/>
              </a:spcBef>
              <a:spcAft>
                <a:spcPts val="0"/>
              </a:spcAft>
              <a:buNone/>
            </a:pPr>
            <a:r>
              <a:rPr lang="en" sz="1350"/>
              <a:t> </a:t>
            </a:r>
            <a:endParaRPr sz="1350"/>
          </a:p>
          <a:p>
            <a:pPr indent="0" lvl="0" marL="0" rtl="0" algn="l">
              <a:spcBef>
                <a:spcPts val="1200"/>
              </a:spcBef>
              <a:spcAft>
                <a:spcPts val="1200"/>
              </a:spcAft>
              <a:buNone/>
            </a:pPr>
            <a:r>
              <a:t/>
            </a:r>
            <a:endParaRPr sz="13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Introduction</a:t>
            </a:r>
            <a:endParaRPr>
              <a:solidFill>
                <a:schemeClr val="accent5"/>
              </a:solidFill>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1890050"/>
            <a:ext cx="7688700" cy="3015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350"/>
              <a:t>This exploration will not only delve into the fundamental aspects of DDoS attacks but also shed light on the latest security strategies and technologies employed to safeguard networks, websites, and services. From traditional mitigation approaches to emerging technologies like artificial intelligence and blockchain, the quest for effective DDoS defense is marked by a perpetual race between attackers and defenders, each striving to outpace the other in sophistication and resilience.</a:t>
            </a:r>
            <a:endParaRPr sz="1350"/>
          </a:p>
          <a:p>
            <a:pPr indent="0" lvl="0" marL="0" rtl="0" algn="l">
              <a:spcBef>
                <a:spcPts val="1200"/>
              </a:spcBef>
              <a:spcAft>
                <a:spcPts val="1200"/>
              </a:spcAft>
              <a:buNone/>
            </a:pPr>
            <a:r>
              <a:rPr lang="en" sz="1350"/>
              <a:t>In the subsequent sections, we will examine the various types of DDoS attacks, the motivations behind them, and the evolving nature of these threats. Furthermore, we will explore the state-of-the-art security techniques and technologies that cybersecurity experts employ to detect, mitigate, and prevent DDoS attacks, highlighting the challenges faced and potential future directions in the perpetual battle for cyber resilience.</a:t>
            </a:r>
            <a:endParaRPr sz="13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1181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Background Study</a:t>
            </a:r>
            <a:endParaRPr>
              <a:solidFill>
                <a:schemeClr val="accent5"/>
              </a:solidFill>
            </a:endParaRPr>
          </a:p>
        </p:txBody>
      </p:sp>
      <p:sp>
        <p:nvSpPr>
          <p:cNvPr id="111" name="Google Shape;111;p17"/>
          <p:cNvSpPr txBox="1"/>
          <p:nvPr>
            <p:ph idx="1" type="body"/>
          </p:nvPr>
        </p:nvSpPr>
        <p:spPr>
          <a:xfrm>
            <a:off x="727650" y="1781825"/>
            <a:ext cx="7688700" cy="32247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SzPts val="1350"/>
              <a:buChar char="➔"/>
            </a:pPr>
            <a:r>
              <a:rPr lang="en" sz="1350"/>
              <a:t>DDoS attacks employ a number of distributed attack methods in an attempt to disrupt or impair services.</a:t>
            </a:r>
            <a:endParaRPr sz="1350"/>
          </a:p>
          <a:p>
            <a:pPr indent="-314325" lvl="0" marL="457200" rtl="0" algn="l">
              <a:spcBef>
                <a:spcPts val="0"/>
              </a:spcBef>
              <a:spcAft>
                <a:spcPts val="0"/>
              </a:spcAft>
              <a:buSzPts val="1350"/>
              <a:buChar char="➔"/>
            </a:pPr>
            <a:r>
              <a:rPr lang="en" sz="1350"/>
              <a:t>It is difficult to detect these attacks early on.</a:t>
            </a:r>
            <a:endParaRPr sz="1350"/>
          </a:p>
          <a:p>
            <a:pPr indent="-314325" lvl="0" marL="457200" rtl="0" algn="l">
              <a:spcBef>
                <a:spcPts val="0"/>
              </a:spcBef>
              <a:spcAft>
                <a:spcPts val="0"/>
              </a:spcAft>
              <a:buSzPts val="1350"/>
              <a:buChar char="➔"/>
            </a:pPr>
            <a:r>
              <a:rPr lang="en" sz="1350"/>
              <a:t>Proximity-based detection close to the source shows far less traffic than the victim is experiencing.</a:t>
            </a:r>
            <a:endParaRPr sz="1350"/>
          </a:p>
          <a:p>
            <a:pPr indent="-314325" lvl="0" marL="457200" rtl="0" algn="l">
              <a:spcBef>
                <a:spcPts val="0"/>
              </a:spcBef>
              <a:spcAft>
                <a:spcPts val="0"/>
              </a:spcAft>
              <a:buSzPts val="1350"/>
              <a:buChar char="➔"/>
            </a:pPr>
            <a:r>
              <a:rPr lang="en" sz="1350"/>
              <a:t>The assault flow is dispersed, inundating the victim with data.</a:t>
            </a:r>
            <a:endParaRPr sz="1350"/>
          </a:p>
          <a:p>
            <a:pPr indent="-314325" lvl="0" marL="457200" rtl="0" algn="l">
              <a:spcBef>
                <a:spcPts val="0"/>
              </a:spcBef>
              <a:spcAft>
                <a:spcPts val="0"/>
              </a:spcAft>
              <a:buSzPts val="1350"/>
              <a:buChar char="➔"/>
            </a:pPr>
            <a:r>
              <a:rPr lang="en" sz="1350"/>
              <a:t>To conceal their identity, attackers frequently utilize randomly spoofed IP addresses, making distinguishing zombie traffic from actual traffic more difficult.</a:t>
            </a:r>
            <a:endParaRPr sz="1350"/>
          </a:p>
          <a:p>
            <a:pPr indent="-314325" lvl="0" marL="457200" rtl="0" algn="l">
              <a:spcBef>
                <a:spcPts val="0"/>
              </a:spcBef>
              <a:spcAft>
                <a:spcPts val="0"/>
              </a:spcAft>
              <a:buSzPts val="1350"/>
              <a:buChar char="➔"/>
            </a:pPr>
            <a:r>
              <a:rPr lang="en" sz="1350"/>
              <a:t>Direct DDoS attacks are classified into two types: network/transport layer flooding attacks and application layer flooding attacks.</a:t>
            </a:r>
            <a:endParaRPr sz="1350"/>
          </a:p>
          <a:p>
            <a:pPr indent="-314325" lvl="0" marL="457200" rtl="0" algn="l">
              <a:spcBef>
                <a:spcPts val="0"/>
              </a:spcBef>
              <a:spcAft>
                <a:spcPts val="0"/>
              </a:spcAft>
              <a:buSzPts val="1350"/>
              <a:buChar char="➔"/>
            </a:pPr>
            <a:r>
              <a:rPr lang="en" sz="1350"/>
              <a:t>Network/transport layer flooding attacks include TCP SYN flooding, ICMP ping flooding, and UDP flooding.</a:t>
            </a:r>
            <a:endParaRPr sz="1350"/>
          </a:p>
          <a:p>
            <a:pPr indent="-314325" lvl="0" marL="457200" rtl="0" algn="l">
              <a:spcBef>
                <a:spcPts val="0"/>
              </a:spcBef>
              <a:spcAft>
                <a:spcPts val="0"/>
              </a:spcAft>
              <a:buSzPts val="1350"/>
              <a:buChar char="➔"/>
            </a:pPr>
            <a:r>
              <a:rPr lang="en" sz="1350"/>
              <a:t>Application layer flooding attacks include HTTP, HTTPS, DNS amplification, and FTP flooding.</a:t>
            </a:r>
            <a:endParaRPr sz="13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Tentative </a:t>
            </a:r>
            <a:r>
              <a:rPr lang="en">
                <a:solidFill>
                  <a:schemeClr val="accent5"/>
                </a:solidFill>
              </a:rPr>
              <a:t>Approaches</a:t>
            </a:r>
            <a:endParaRPr>
              <a:solidFill>
                <a:schemeClr val="accent5"/>
              </a:solidFill>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666666"/>
              </a:buClr>
              <a:buSzPts val="1400"/>
              <a:buChar char="●"/>
            </a:pPr>
            <a:r>
              <a:rPr lang="en" sz="1400">
                <a:solidFill>
                  <a:srgbClr val="666666"/>
                </a:solidFill>
              </a:rPr>
              <a:t>Quantal response equilibrium:</a:t>
            </a:r>
            <a:endParaRPr sz="1400">
              <a:solidFill>
                <a:srgbClr val="666666"/>
              </a:solidFill>
            </a:endParaRPr>
          </a:p>
          <a:p>
            <a:pPr indent="-317500" lvl="0" marL="457200" rtl="0" algn="l">
              <a:lnSpc>
                <a:spcPct val="150000"/>
              </a:lnSpc>
              <a:spcBef>
                <a:spcPts val="0"/>
              </a:spcBef>
              <a:spcAft>
                <a:spcPts val="0"/>
              </a:spcAft>
              <a:buClr>
                <a:srgbClr val="666666"/>
              </a:buClr>
              <a:buSzPts val="1400"/>
              <a:buChar char="●"/>
            </a:pPr>
            <a:r>
              <a:rPr lang="en" sz="1400">
                <a:solidFill>
                  <a:srgbClr val="666666"/>
                </a:solidFill>
              </a:rPr>
              <a:t>EDMopti game approach</a:t>
            </a:r>
            <a:endParaRPr sz="1400">
              <a:solidFill>
                <a:srgbClr val="666666"/>
              </a:solidFill>
            </a:endParaRPr>
          </a:p>
          <a:p>
            <a:pPr indent="-317500" lvl="0" marL="457200" rtl="0" algn="l">
              <a:lnSpc>
                <a:spcPct val="150000"/>
              </a:lnSpc>
              <a:spcBef>
                <a:spcPts val="0"/>
              </a:spcBef>
              <a:spcAft>
                <a:spcPts val="0"/>
              </a:spcAft>
              <a:buClr>
                <a:srgbClr val="666666"/>
              </a:buClr>
              <a:buSzPts val="1400"/>
              <a:buChar char="●"/>
            </a:pPr>
            <a:r>
              <a:rPr lang="en" sz="1400">
                <a:solidFill>
                  <a:srgbClr val="666666"/>
                </a:solidFill>
              </a:rPr>
              <a:t>Load balancing</a:t>
            </a:r>
            <a:endParaRPr sz="1400">
              <a:solidFill>
                <a:srgbClr val="666666"/>
              </a:solidFill>
            </a:endParaRPr>
          </a:p>
          <a:p>
            <a:pPr indent="-317500" lvl="0" marL="457200" rtl="0" algn="l">
              <a:lnSpc>
                <a:spcPct val="150000"/>
              </a:lnSpc>
              <a:spcBef>
                <a:spcPts val="0"/>
              </a:spcBef>
              <a:spcAft>
                <a:spcPts val="0"/>
              </a:spcAft>
              <a:buClr>
                <a:srgbClr val="666666"/>
              </a:buClr>
              <a:buSzPts val="1400"/>
              <a:buChar char="●"/>
            </a:pPr>
            <a:r>
              <a:rPr lang="en" sz="1400">
                <a:solidFill>
                  <a:srgbClr val="666666"/>
                </a:solidFill>
                <a:highlight>
                  <a:srgbClr val="FFFFFF"/>
                </a:highlight>
              </a:rPr>
              <a:t>Naive Bayes algorithm</a:t>
            </a:r>
            <a:endParaRPr sz="1400">
              <a:solidFill>
                <a:srgbClr val="666666"/>
              </a:solidFill>
              <a:highlight>
                <a:srgbClr val="FFFFFF"/>
              </a:highlight>
            </a:endParaRPr>
          </a:p>
          <a:p>
            <a:pPr indent="-317500" lvl="0" marL="457200" rtl="0" algn="l">
              <a:lnSpc>
                <a:spcPct val="150000"/>
              </a:lnSpc>
              <a:spcBef>
                <a:spcPts val="0"/>
              </a:spcBef>
              <a:spcAft>
                <a:spcPts val="0"/>
              </a:spcAft>
              <a:buClr>
                <a:srgbClr val="666666"/>
              </a:buClr>
              <a:buSzPts val="1400"/>
              <a:buChar char="●"/>
            </a:pPr>
            <a:r>
              <a:rPr lang="en" sz="1400">
                <a:solidFill>
                  <a:srgbClr val="666666"/>
                </a:solidFill>
                <a:highlight>
                  <a:srgbClr val="FFFFFF"/>
                </a:highlight>
              </a:rPr>
              <a:t>Hybrid K-nearest neighbor</a:t>
            </a:r>
            <a:endParaRPr sz="1400">
              <a:solidFill>
                <a:srgbClr val="666666"/>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Research Idea</a:t>
            </a:r>
            <a:endParaRPr>
              <a:solidFill>
                <a:schemeClr val="accent5"/>
              </a:solidFill>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4325" lvl="0" marL="457200" rtl="0" algn="l">
              <a:lnSpc>
                <a:spcPct val="150000"/>
              </a:lnSpc>
              <a:spcBef>
                <a:spcPts val="0"/>
              </a:spcBef>
              <a:spcAft>
                <a:spcPts val="0"/>
              </a:spcAft>
              <a:buSzPts val="1350"/>
              <a:buChar char="➔"/>
            </a:pPr>
            <a:r>
              <a:rPr lang="en" sz="1350"/>
              <a:t>Dynamic Attack Characterization</a:t>
            </a:r>
            <a:endParaRPr sz="1350"/>
          </a:p>
          <a:p>
            <a:pPr indent="-314325" lvl="0" marL="457200" rtl="0" algn="l">
              <a:lnSpc>
                <a:spcPct val="150000"/>
              </a:lnSpc>
              <a:spcBef>
                <a:spcPts val="0"/>
              </a:spcBef>
              <a:spcAft>
                <a:spcPts val="0"/>
              </a:spcAft>
              <a:buSzPts val="1350"/>
              <a:buChar char="➔"/>
            </a:pPr>
            <a:r>
              <a:rPr lang="en" sz="1350"/>
              <a:t>Machine Learning-Based Detection</a:t>
            </a:r>
            <a:endParaRPr sz="1350"/>
          </a:p>
          <a:p>
            <a:pPr indent="-314325" lvl="0" marL="457200" rtl="0" algn="l">
              <a:lnSpc>
                <a:spcPct val="150000"/>
              </a:lnSpc>
              <a:spcBef>
                <a:spcPts val="0"/>
              </a:spcBef>
              <a:spcAft>
                <a:spcPts val="0"/>
              </a:spcAft>
              <a:buSzPts val="1350"/>
              <a:buChar char="➔"/>
            </a:pPr>
            <a:r>
              <a:rPr lang="en" sz="1350"/>
              <a:t>Adaptive Mitigation Strategies</a:t>
            </a:r>
            <a:endParaRPr sz="1350"/>
          </a:p>
          <a:p>
            <a:pPr indent="-314325" lvl="0" marL="457200" rtl="0" algn="l">
              <a:lnSpc>
                <a:spcPct val="150000"/>
              </a:lnSpc>
              <a:spcBef>
                <a:spcPts val="0"/>
              </a:spcBef>
              <a:spcAft>
                <a:spcPts val="0"/>
              </a:spcAft>
              <a:buSzPts val="1350"/>
              <a:buChar char="➔"/>
            </a:pPr>
            <a:r>
              <a:rPr lang="en" sz="1350"/>
              <a:t>Behavioral Analysis of Attackers</a:t>
            </a:r>
            <a:endParaRPr sz="1350"/>
          </a:p>
          <a:p>
            <a:pPr indent="-314325" lvl="0" marL="457200" rtl="0" algn="l">
              <a:lnSpc>
                <a:spcPct val="150000"/>
              </a:lnSpc>
              <a:spcBef>
                <a:spcPts val="0"/>
              </a:spcBef>
              <a:spcAft>
                <a:spcPts val="0"/>
              </a:spcAft>
              <a:buSzPts val="1350"/>
              <a:buChar char="➔"/>
            </a:pPr>
            <a:r>
              <a:rPr lang="en" sz="1350"/>
              <a:t>Integration of Threat Intelligence</a:t>
            </a:r>
            <a:endParaRPr sz="1350"/>
          </a:p>
          <a:p>
            <a:pPr indent="-314325" lvl="0" marL="457200" rtl="0" algn="l">
              <a:lnSpc>
                <a:spcPct val="150000"/>
              </a:lnSpc>
              <a:spcBef>
                <a:spcPts val="0"/>
              </a:spcBef>
              <a:spcAft>
                <a:spcPts val="0"/>
              </a:spcAft>
              <a:buSzPts val="1350"/>
              <a:buChar char="➔"/>
            </a:pPr>
            <a:r>
              <a:rPr lang="en" sz="1350"/>
              <a:t>Evaluation and Benchmarking</a:t>
            </a:r>
            <a:endParaRPr sz="1350"/>
          </a:p>
          <a:p>
            <a:pPr indent="-314325" lvl="0" marL="457200" rtl="0" algn="l">
              <a:lnSpc>
                <a:spcPct val="150000"/>
              </a:lnSpc>
              <a:spcBef>
                <a:spcPts val="0"/>
              </a:spcBef>
              <a:spcAft>
                <a:spcPts val="0"/>
              </a:spcAft>
              <a:buSzPts val="1350"/>
              <a:buChar char="➔"/>
            </a:pPr>
            <a:r>
              <a:rPr lang="en" sz="1350"/>
              <a:t>Ethical and Legal Implications</a:t>
            </a:r>
            <a:endParaRPr sz="13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Potential Challenges</a:t>
            </a:r>
            <a:endParaRPr>
              <a:solidFill>
                <a:schemeClr val="accent5"/>
              </a:solidFill>
            </a:endParaRPr>
          </a:p>
        </p:txBody>
      </p:sp>
      <p:sp>
        <p:nvSpPr>
          <p:cNvPr id="129" name="Google Shape;129;p20"/>
          <p:cNvSpPr txBox="1"/>
          <p:nvPr>
            <p:ph idx="1" type="body"/>
          </p:nvPr>
        </p:nvSpPr>
        <p:spPr>
          <a:xfrm>
            <a:off x="693375" y="2078875"/>
            <a:ext cx="7688700" cy="26319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Evolving Attack Techniques</a:t>
            </a:r>
            <a:endParaRPr sz="1500"/>
          </a:p>
          <a:p>
            <a:pPr indent="-323850" lvl="0" marL="457200" rtl="0" algn="l">
              <a:lnSpc>
                <a:spcPct val="150000"/>
              </a:lnSpc>
              <a:spcBef>
                <a:spcPts val="0"/>
              </a:spcBef>
              <a:spcAft>
                <a:spcPts val="0"/>
              </a:spcAft>
              <a:buSzPts val="1500"/>
              <a:buChar char="➔"/>
            </a:pPr>
            <a:r>
              <a:rPr lang="en" sz="1500"/>
              <a:t>False Positives and Negatives</a:t>
            </a:r>
            <a:endParaRPr sz="1500"/>
          </a:p>
          <a:p>
            <a:pPr indent="-323850" lvl="0" marL="457200" rtl="0" algn="l">
              <a:lnSpc>
                <a:spcPct val="150000"/>
              </a:lnSpc>
              <a:spcBef>
                <a:spcPts val="0"/>
              </a:spcBef>
              <a:spcAft>
                <a:spcPts val="0"/>
              </a:spcAft>
              <a:buSzPts val="1500"/>
              <a:buChar char="➔"/>
            </a:pPr>
            <a:r>
              <a:rPr lang="en" sz="1500"/>
              <a:t>Resource Exhaustion</a:t>
            </a:r>
            <a:endParaRPr sz="1500"/>
          </a:p>
          <a:p>
            <a:pPr indent="-323850" lvl="0" marL="457200" rtl="0" algn="l">
              <a:lnSpc>
                <a:spcPct val="150000"/>
              </a:lnSpc>
              <a:spcBef>
                <a:spcPts val="0"/>
              </a:spcBef>
              <a:spcAft>
                <a:spcPts val="0"/>
              </a:spcAft>
              <a:buSzPts val="1500"/>
              <a:buChar char="➔"/>
            </a:pPr>
            <a:r>
              <a:rPr lang="en" sz="1500"/>
              <a:t>IoT Vulnerabilities</a:t>
            </a:r>
            <a:endParaRPr sz="1500"/>
          </a:p>
          <a:p>
            <a:pPr indent="-323850" lvl="0" marL="457200" rtl="0" algn="l">
              <a:lnSpc>
                <a:spcPct val="150000"/>
              </a:lnSpc>
              <a:spcBef>
                <a:spcPts val="0"/>
              </a:spcBef>
              <a:spcAft>
                <a:spcPts val="0"/>
              </a:spcAft>
              <a:buSzPts val="1500"/>
              <a:buChar char="➔"/>
            </a:pPr>
            <a:r>
              <a:rPr lang="en" sz="1500"/>
              <a:t>Legitimate Traffic Overhead</a:t>
            </a:r>
            <a:endParaRPr sz="1500"/>
          </a:p>
          <a:p>
            <a:pPr indent="-323850" lvl="0" marL="457200" rtl="0" algn="l">
              <a:lnSpc>
                <a:spcPct val="150000"/>
              </a:lnSpc>
              <a:spcBef>
                <a:spcPts val="0"/>
              </a:spcBef>
              <a:spcAft>
                <a:spcPts val="0"/>
              </a:spcAft>
              <a:buSzPts val="1500"/>
              <a:buChar char="➔"/>
            </a:pPr>
            <a:r>
              <a:rPr lang="en" sz="1500"/>
              <a:t>Ransom DDoS Attacks</a:t>
            </a:r>
            <a:endParaRPr sz="1500"/>
          </a:p>
          <a:p>
            <a:pPr indent="-323850" lvl="0" marL="457200" rtl="0" algn="l">
              <a:lnSpc>
                <a:spcPct val="150000"/>
              </a:lnSpc>
              <a:spcBef>
                <a:spcPts val="0"/>
              </a:spcBef>
              <a:spcAft>
                <a:spcPts val="0"/>
              </a:spcAft>
              <a:buSzPts val="1500"/>
              <a:buChar char="➔"/>
            </a:pPr>
            <a:r>
              <a:rPr lang="en" sz="1500"/>
              <a:t>Global Coordination</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Conclusion &amp; Future Work</a:t>
            </a:r>
            <a:endParaRPr>
              <a:solidFill>
                <a:schemeClr val="accent5"/>
              </a:solidFill>
            </a:endParaRPr>
          </a:p>
        </p:txBody>
      </p:sp>
      <p:sp>
        <p:nvSpPr>
          <p:cNvPr id="135" name="Google Shape;135;p21"/>
          <p:cNvSpPr txBox="1"/>
          <p:nvPr>
            <p:ph idx="1" type="body"/>
          </p:nvPr>
        </p:nvSpPr>
        <p:spPr>
          <a:xfrm>
            <a:off x="729450" y="2078875"/>
            <a:ext cx="7688700" cy="2913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Machine Learning and AI Integration</a:t>
            </a:r>
            <a:endParaRPr sz="1500"/>
          </a:p>
          <a:p>
            <a:pPr indent="-323850" lvl="0" marL="457200" rtl="0" algn="l">
              <a:lnSpc>
                <a:spcPct val="150000"/>
              </a:lnSpc>
              <a:spcBef>
                <a:spcPts val="0"/>
              </a:spcBef>
              <a:spcAft>
                <a:spcPts val="0"/>
              </a:spcAft>
              <a:buSzPts val="1500"/>
              <a:buChar char="➔"/>
            </a:pPr>
            <a:r>
              <a:rPr lang="en" sz="1500"/>
              <a:t>Blockchain-Based Solutions</a:t>
            </a:r>
            <a:endParaRPr sz="1500"/>
          </a:p>
          <a:p>
            <a:pPr indent="-323850" lvl="0" marL="457200" rtl="0" algn="l">
              <a:lnSpc>
                <a:spcPct val="150000"/>
              </a:lnSpc>
              <a:spcBef>
                <a:spcPts val="0"/>
              </a:spcBef>
              <a:spcAft>
                <a:spcPts val="0"/>
              </a:spcAft>
              <a:buSzPts val="1500"/>
              <a:buChar char="➔"/>
            </a:pPr>
            <a:r>
              <a:rPr lang="en" sz="1500"/>
              <a:t>Collaborative Defense Mechanisms</a:t>
            </a:r>
            <a:endParaRPr sz="1500"/>
          </a:p>
          <a:p>
            <a:pPr indent="-323850" lvl="0" marL="457200" rtl="0" algn="l">
              <a:lnSpc>
                <a:spcPct val="150000"/>
              </a:lnSpc>
              <a:spcBef>
                <a:spcPts val="0"/>
              </a:spcBef>
              <a:spcAft>
                <a:spcPts val="0"/>
              </a:spcAft>
              <a:buSzPts val="1500"/>
              <a:buChar char="➔"/>
            </a:pPr>
            <a:r>
              <a:rPr lang="en" sz="1500"/>
              <a:t>Quantum Computing and Cryptography</a:t>
            </a:r>
            <a:endParaRPr sz="1500"/>
          </a:p>
          <a:p>
            <a:pPr indent="-323850" lvl="0" marL="457200" rtl="0" algn="l">
              <a:lnSpc>
                <a:spcPct val="150000"/>
              </a:lnSpc>
              <a:spcBef>
                <a:spcPts val="0"/>
              </a:spcBef>
              <a:spcAft>
                <a:spcPts val="0"/>
              </a:spcAft>
              <a:buSzPts val="1500"/>
              <a:buChar char="➔"/>
            </a:pPr>
            <a:r>
              <a:rPr lang="en" sz="1500"/>
              <a:t>IoT Security Enhancements</a:t>
            </a:r>
            <a:endParaRPr sz="1500"/>
          </a:p>
          <a:p>
            <a:pPr indent="-323850" lvl="0" marL="457200" rtl="0" algn="l">
              <a:lnSpc>
                <a:spcPct val="150000"/>
              </a:lnSpc>
              <a:spcBef>
                <a:spcPts val="0"/>
              </a:spcBef>
              <a:spcAft>
                <a:spcPts val="0"/>
              </a:spcAft>
              <a:buSzPts val="1500"/>
              <a:buChar char="➔"/>
            </a:pPr>
            <a:r>
              <a:rPr lang="en" sz="1500"/>
              <a:t>Automation and Orchestration</a:t>
            </a:r>
            <a:endParaRPr sz="1500"/>
          </a:p>
          <a:p>
            <a:pPr indent="-323850" lvl="0" marL="457200" rtl="0" algn="l">
              <a:lnSpc>
                <a:spcPct val="150000"/>
              </a:lnSpc>
              <a:spcBef>
                <a:spcPts val="0"/>
              </a:spcBef>
              <a:spcAft>
                <a:spcPts val="0"/>
              </a:spcAft>
              <a:buSzPts val="1500"/>
              <a:buChar char="➔"/>
            </a:pPr>
            <a:r>
              <a:rPr lang="en" sz="1500"/>
              <a:t>Regulatory Frameworks and International Cooperation</a:t>
            </a:r>
            <a:endParaRPr sz="1500"/>
          </a:p>
          <a:p>
            <a:pPr indent="-323850" lvl="0" marL="457200" rtl="0" algn="l">
              <a:lnSpc>
                <a:spcPct val="150000"/>
              </a:lnSpc>
              <a:spcBef>
                <a:spcPts val="0"/>
              </a:spcBef>
              <a:spcAft>
                <a:spcPts val="0"/>
              </a:spcAft>
              <a:buSzPts val="1500"/>
              <a:buChar char="➔"/>
            </a:pPr>
            <a:r>
              <a:rPr lang="en" sz="1500"/>
              <a:t>User Education and Awareness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