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0864bd08a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0864bd08a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864bd08a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864bd08a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0864bd08a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0864bd08a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864bd08a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864bd08a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0864bd08a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0864bd08a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0864bd08a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0864bd08a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0864bd08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0864bd08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fcefee1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fcefee1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600650" y="1433225"/>
            <a:ext cx="6003000" cy="95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Chaotic-Map Based Encryption for 3D Point and 3D Mesh Fog Data in Edge Computing</a:t>
            </a:r>
            <a:endParaRPr sz="2400"/>
          </a:p>
        </p:txBody>
      </p:sp>
      <p:sp>
        <p:nvSpPr>
          <p:cNvPr id="67" name="Google Shape;67;p13"/>
          <p:cNvSpPr txBox="1"/>
          <p:nvPr>
            <p:ph idx="1" type="subTitle"/>
          </p:nvPr>
        </p:nvSpPr>
        <p:spPr>
          <a:xfrm>
            <a:off x="2832950" y="2812825"/>
            <a:ext cx="3676800" cy="984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b="1" lang="en" sz="3400">
                <a:solidFill>
                  <a:srgbClr val="0000FF"/>
                </a:solidFill>
              </a:rPr>
              <a:t>Shaoun Chandra Shill </a:t>
            </a:r>
            <a:endParaRPr b="1" sz="3400">
              <a:solidFill>
                <a:srgbClr val="0000FF"/>
              </a:solidFill>
            </a:endParaRPr>
          </a:p>
          <a:p>
            <a:pPr indent="0" lvl="0" marL="0" rtl="0" algn="ctr">
              <a:spcBef>
                <a:spcPts val="0"/>
              </a:spcBef>
              <a:spcAft>
                <a:spcPts val="0"/>
              </a:spcAft>
              <a:buNone/>
            </a:pPr>
            <a:r>
              <a:rPr b="1" lang="en" sz="3400">
                <a:solidFill>
                  <a:srgbClr val="0000FF"/>
                </a:solidFill>
              </a:rPr>
              <a:t>ID : 23373005</a:t>
            </a:r>
            <a:endParaRPr b="1" sz="3400">
              <a:solidFill>
                <a:srgbClr val="0000FF"/>
              </a:solidFill>
            </a:endParaRPr>
          </a:p>
          <a:p>
            <a:pPr indent="0" lvl="0" marL="0" rtl="0" algn="ctr">
              <a:spcBef>
                <a:spcPts val="0"/>
              </a:spcBef>
              <a:spcAft>
                <a:spcPts val="0"/>
              </a:spcAft>
              <a:buNone/>
            </a:pPr>
            <a:r>
              <a:rPr b="1" lang="en" sz="3400">
                <a:solidFill>
                  <a:srgbClr val="0000FF"/>
                </a:solidFill>
              </a:rPr>
              <a:t>Course : CSE707</a:t>
            </a:r>
            <a:endParaRPr b="1" sz="3400">
              <a:solidFill>
                <a:srgbClr val="0000FF"/>
              </a:solidFil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58400"/>
            <a:ext cx="8520600" cy="707400"/>
          </a:xfrm>
          <a:prstGeom prst="rect">
            <a:avLst/>
          </a:prstGeom>
          <a:ln cap="flat" cmpd="sng" w="9525">
            <a:solidFill>
              <a:schemeClr val="dk1"/>
            </a:solidFill>
            <a:prstDash val="lgDash"/>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u="sng"/>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Abstract</a:t>
            </a:r>
            <a:endParaRPr sz="2400"/>
          </a:p>
          <a:p>
            <a:pPr indent="-381000" lvl="0" marL="457200" rtl="0" algn="l">
              <a:lnSpc>
                <a:spcPct val="150000"/>
              </a:lnSpc>
              <a:spcBef>
                <a:spcPts val="0"/>
              </a:spcBef>
              <a:spcAft>
                <a:spcPts val="0"/>
              </a:spcAft>
              <a:buSzPts val="2400"/>
              <a:buChar char="❏"/>
            </a:pPr>
            <a:r>
              <a:rPr lang="en" sz="2400"/>
              <a:t>Introduction</a:t>
            </a:r>
            <a:endParaRPr sz="2400"/>
          </a:p>
          <a:p>
            <a:pPr indent="-381000" lvl="0" marL="457200" rtl="0" algn="l">
              <a:lnSpc>
                <a:spcPct val="150000"/>
              </a:lnSpc>
              <a:spcBef>
                <a:spcPts val="0"/>
              </a:spcBef>
              <a:spcAft>
                <a:spcPts val="0"/>
              </a:spcAft>
              <a:buSzPts val="2400"/>
              <a:buChar char="❏"/>
            </a:pPr>
            <a:r>
              <a:rPr lang="en" sz="2400"/>
              <a:t>Why this model?</a:t>
            </a:r>
            <a:endParaRPr sz="2400"/>
          </a:p>
          <a:p>
            <a:pPr indent="-381000" lvl="0" marL="457200" rtl="0" algn="l">
              <a:lnSpc>
                <a:spcPct val="150000"/>
              </a:lnSpc>
              <a:spcBef>
                <a:spcPts val="0"/>
              </a:spcBef>
              <a:spcAft>
                <a:spcPts val="0"/>
              </a:spcAft>
              <a:buSzPts val="2400"/>
              <a:buChar char="❏"/>
            </a:pPr>
            <a:r>
              <a:rPr lang="en" sz="2400"/>
              <a:t>How it provide Security?</a:t>
            </a:r>
            <a:endParaRPr sz="2400"/>
          </a:p>
          <a:p>
            <a:pPr indent="-381000" lvl="0" marL="457200" rtl="0" algn="l">
              <a:lnSpc>
                <a:spcPct val="150000"/>
              </a:lnSpc>
              <a:spcBef>
                <a:spcPts val="0"/>
              </a:spcBef>
              <a:spcAft>
                <a:spcPts val="0"/>
              </a:spcAft>
              <a:buSzPts val="2400"/>
              <a:buChar char="❏"/>
            </a:pPr>
            <a:r>
              <a:rPr lang="en" sz="2400"/>
              <a:t>Case Studies &amp; Implementations</a:t>
            </a:r>
            <a:endParaRPr sz="2400"/>
          </a:p>
          <a:p>
            <a:pPr indent="-381000" lvl="0" marL="457200" rtl="0" algn="l">
              <a:spcBef>
                <a:spcPts val="0"/>
              </a:spcBef>
              <a:spcAft>
                <a:spcPts val="0"/>
              </a:spcAft>
              <a:buSzPts val="2400"/>
              <a:buChar char="❏"/>
            </a:pPr>
            <a:r>
              <a:rPr lang="en" sz="2400"/>
              <a:t>Conclusion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200">
                <a:solidFill>
                  <a:srgbClr val="0000FF"/>
                </a:solidFill>
                <a:latin typeface="Open Sans"/>
                <a:ea typeface="Open Sans"/>
                <a:cs typeface="Open Sans"/>
                <a:sym typeface="Open Sans"/>
              </a:rPr>
              <a:t>Abstract</a:t>
            </a:r>
            <a:endParaRPr sz="3200">
              <a:solidFill>
                <a:srgbClr val="0000FF"/>
              </a:solidFill>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3D point &amp; 3d mesh data</a:t>
            </a:r>
            <a:endParaRPr sz="2400"/>
          </a:p>
          <a:p>
            <a:pPr indent="-381000" lvl="0" marL="457200" rtl="0" algn="l">
              <a:lnSpc>
                <a:spcPct val="150000"/>
              </a:lnSpc>
              <a:spcBef>
                <a:spcPts val="0"/>
              </a:spcBef>
              <a:spcAft>
                <a:spcPts val="0"/>
              </a:spcAft>
              <a:buSzPts val="2400"/>
              <a:buChar char="❏"/>
            </a:pPr>
            <a:r>
              <a:rPr lang="en" sz="2400"/>
              <a:t>Chaotic-Map Based Encryption</a:t>
            </a:r>
            <a:endParaRPr sz="2400"/>
          </a:p>
          <a:p>
            <a:pPr indent="-381000" lvl="0" marL="457200" rtl="0" algn="l">
              <a:spcBef>
                <a:spcPts val="0"/>
              </a:spcBef>
              <a:spcAft>
                <a:spcPts val="0"/>
              </a:spcAft>
              <a:buSzPts val="2400"/>
              <a:buChar char="❏"/>
            </a:pPr>
            <a:r>
              <a:rPr lang="en" sz="2400"/>
              <a:t>Field of Edge Computing Security</a:t>
            </a:r>
            <a:endParaRPr sz="2400"/>
          </a:p>
          <a:p>
            <a:pPr indent="0" lvl="0" marL="457200" rtl="0" algn="l">
              <a:spcBef>
                <a:spcPts val="1200"/>
              </a:spcBef>
              <a:spcAft>
                <a:spcPts val="0"/>
              </a:spcAft>
              <a:buNone/>
            </a:pPr>
            <a:r>
              <a:t/>
            </a:r>
            <a:endParaRPr sz="1200">
              <a:solidFill>
                <a:srgbClr val="ECECF1"/>
              </a:solidFill>
              <a:highlight>
                <a:srgbClr val="343541"/>
              </a:highlight>
              <a:latin typeface="Roboto"/>
              <a:ea typeface="Roboto"/>
              <a:cs typeface="Roboto"/>
              <a:sym typeface="Roboto"/>
            </a:endParaRPr>
          </a:p>
          <a:p>
            <a:pPr indent="0" lvl="0" marL="457200" rtl="0" algn="l">
              <a:spcBef>
                <a:spcPts val="1200"/>
              </a:spcBef>
              <a:spcAft>
                <a:spcPts val="0"/>
              </a:spcAft>
              <a:buNone/>
            </a:pPr>
            <a:r>
              <a:t/>
            </a:r>
            <a:endParaRPr sz="1200">
              <a:solidFill>
                <a:srgbClr val="ECECF1"/>
              </a:solidFill>
              <a:highlight>
                <a:srgbClr val="343541"/>
              </a:highlight>
              <a:latin typeface="Roboto"/>
              <a:ea typeface="Roboto"/>
              <a:cs typeface="Roboto"/>
              <a:sym typeface="Roboto"/>
            </a:endParaRPr>
          </a:p>
          <a:p>
            <a:pPr indent="0" lvl="0" marL="0" rtl="0" algn="l">
              <a:spcBef>
                <a:spcPts val="1200"/>
              </a:spcBef>
              <a:spcAft>
                <a:spcPts val="1200"/>
              </a:spcAft>
              <a:buNone/>
            </a:pPr>
            <a:r>
              <a:t/>
            </a:r>
            <a:endParaRPr sz="1200">
              <a:solidFill>
                <a:srgbClr val="ECECF1"/>
              </a:solidFill>
              <a:highlight>
                <a:srgbClr val="34354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200">
                <a:solidFill>
                  <a:srgbClr val="0000FF"/>
                </a:solidFill>
                <a:latin typeface="Open Sans"/>
                <a:ea typeface="Open Sans"/>
                <a:cs typeface="Open Sans"/>
                <a:sym typeface="Open Sans"/>
              </a:rPr>
              <a:t>Introduction</a:t>
            </a:r>
            <a:endParaRPr sz="3200">
              <a:solidFill>
                <a:srgbClr val="0000FF"/>
              </a:solidFill>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t>In the era of edge computing, the processing and storage of data are increasingly decentralized, bringing computational capabilities closer to the data source. The rise of edge computing has presented new challenges, particularly in securing complex and voluminous data types, such as three-dimensional (3D) point and mesh fog data. These types of data are integral to applications ranging from augmented reality to autonomous systems, but their secure transmission and storage in edge environments pose unique challenges.</a:t>
            </a:r>
            <a:endParaRPr sz="1400"/>
          </a:p>
          <a:p>
            <a:pPr indent="0" lvl="0" marL="0" rtl="0" algn="l">
              <a:lnSpc>
                <a:spcPct val="115000"/>
              </a:lnSpc>
              <a:spcBef>
                <a:spcPts val="1200"/>
              </a:spcBef>
              <a:spcAft>
                <a:spcPts val="0"/>
              </a:spcAft>
              <a:buNone/>
            </a:pPr>
            <a:r>
              <a:rPr lang="en" sz="1400"/>
              <a:t>This paper addresses the critical issue of securing 3D point and mesh fog data in edge computing through the innovative lens of chaotic-map-based encryption. Traditional encryption methods, while effective in conventional scenarios, may encounter limitations when applied to the intricacies of 3D data and the dynamic nature of edge computing. Chaotic maps, known for their deterministic yet unpredictable behavior, offer a promising avenue for enhancing the security of data in such environments.</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Why this model?</a:t>
            </a:r>
            <a:endParaRPr>
              <a:solidFill>
                <a:srgbClr val="0000FF"/>
              </a:solidFill>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Encryption Model</a:t>
            </a:r>
            <a:endParaRPr sz="2400"/>
          </a:p>
          <a:p>
            <a:pPr indent="-381000" lvl="0" marL="457200" rtl="0" algn="l">
              <a:lnSpc>
                <a:spcPct val="150000"/>
              </a:lnSpc>
              <a:spcBef>
                <a:spcPts val="0"/>
              </a:spcBef>
              <a:spcAft>
                <a:spcPts val="0"/>
              </a:spcAft>
              <a:buSzPts val="2400"/>
              <a:buChar char="❏"/>
            </a:pPr>
            <a:r>
              <a:rPr lang="en" sz="2400"/>
              <a:t>Chaotic Map Model</a:t>
            </a:r>
            <a:endParaRPr sz="2400"/>
          </a:p>
          <a:p>
            <a:pPr indent="-381000" lvl="0" marL="457200" rtl="0" algn="l">
              <a:lnSpc>
                <a:spcPct val="150000"/>
              </a:lnSpc>
              <a:spcBef>
                <a:spcPts val="0"/>
              </a:spcBef>
              <a:spcAft>
                <a:spcPts val="0"/>
              </a:spcAft>
              <a:buSzPts val="2400"/>
              <a:buChar char="❏"/>
            </a:pPr>
            <a:r>
              <a:rPr lang="en" sz="2400"/>
              <a:t>Security Model</a:t>
            </a:r>
            <a:endParaRPr sz="2400"/>
          </a:p>
          <a:p>
            <a:pPr indent="-381000" lvl="0" marL="457200" rtl="0" algn="l">
              <a:spcBef>
                <a:spcPts val="0"/>
              </a:spcBef>
              <a:spcAft>
                <a:spcPts val="0"/>
              </a:spcAft>
              <a:buSzPts val="2400"/>
              <a:buChar char="❏"/>
            </a:pPr>
            <a:r>
              <a:rPr lang="en" sz="2400"/>
              <a:t>3D Data Representation Model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How it Provides Security?</a:t>
            </a:r>
            <a:endParaRPr>
              <a:solidFill>
                <a:srgbClr val="0000FF"/>
              </a:solidFill>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Complexity and Sensitivity</a:t>
            </a:r>
            <a:endParaRPr sz="2400"/>
          </a:p>
          <a:p>
            <a:pPr indent="-381000" lvl="0" marL="457200" rtl="0" algn="l">
              <a:lnSpc>
                <a:spcPct val="150000"/>
              </a:lnSpc>
              <a:spcBef>
                <a:spcPts val="0"/>
              </a:spcBef>
              <a:spcAft>
                <a:spcPts val="0"/>
              </a:spcAft>
              <a:buSzPts val="2400"/>
              <a:buChar char="❏"/>
            </a:pPr>
            <a:r>
              <a:rPr lang="en" sz="2400"/>
              <a:t>Key Generation</a:t>
            </a:r>
            <a:endParaRPr sz="2400"/>
          </a:p>
          <a:p>
            <a:pPr indent="-381000" lvl="0" marL="457200" rtl="0" algn="l">
              <a:lnSpc>
                <a:spcPct val="150000"/>
              </a:lnSpc>
              <a:spcBef>
                <a:spcPts val="0"/>
              </a:spcBef>
              <a:spcAft>
                <a:spcPts val="0"/>
              </a:spcAft>
              <a:buSzPts val="2400"/>
              <a:buChar char="❏"/>
            </a:pPr>
            <a:r>
              <a:rPr lang="en" sz="2400"/>
              <a:t>Pseudo-Randomness</a:t>
            </a:r>
            <a:endParaRPr sz="2400"/>
          </a:p>
          <a:p>
            <a:pPr indent="-381000" lvl="0" marL="457200" rtl="0" algn="l">
              <a:lnSpc>
                <a:spcPct val="150000"/>
              </a:lnSpc>
              <a:spcBef>
                <a:spcPts val="0"/>
              </a:spcBef>
              <a:spcAft>
                <a:spcPts val="0"/>
              </a:spcAft>
              <a:buSzPts val="2400"/>
              <a:buChar char="❏"/>
            </a:pPr>
            <a:r>
              <a:rPr lang="en" sz="2400"/>
              <a:t>Key Distribution</a:t>
            </a:r>
            <a:endParaRPr sz="2400"/>
          </a:p>
          <a:p>
            <a:pPr indent="-381000" lvl="0" marL="457200" rtl="0" algn="l">
              <a:lnSpc>
                <a:spcPct val="150000"/>
              </a:lnSpc>
              <a:spcBef>
                <a:spcPts val="0"/>
              </a:spcBef>
              <a:spcAft>
                <a:spcPts val="0"/>
              </a:spcAft>
              <a:buSzPts val="2400"/>
              <a:buChar char="❏"/>
            </a:pPr>
            <a:r>
              <a:rPr lang="en" sz="2400"/>
              <a:t>Resilience Against Attacks</a:t>
            </a:r>
            <a:endParaRPr sz="2400"/>
          </a:p>
          <a:p>
            <a:pPr indent="-381000" lvl="0" marL="457200" rtl="0" algn="l">
              <a:spcBef>
                <a:spcPts val="0"/>
              </a:spcBef>
              <a:spcAft>
                <a:spcPts val="0"/>
              </a:spcAft>
              <a:buSzPts val="2400"/>
              <a:buChar char="❏"/>
            </a:pPr>
            <a:r>
              <a:rPr lang="en" sz="2400"/>
              <a:t>Adaptability to Dynamic Environments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Case Studies &amp; Implementations</a:t>
            </a:r>
            <a:endParaRPr>
              <a:solidFill>
                <a:srgbClr val="0000FF"/>
              </a:solidFill>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69570" lvl="0" marL="457200" rtl="0" algn="l">
              <a:lnSpc>
                <a:spcPct val="150000"/>
              </a:lnSpc>
              <a:spcBef>
                <a:spcPts val="0"/>
              </a:spcBef>
              <a:spcAft>
                <a:spcPts val="0"/>
              </a:spcAft>
              <a:buSzPct val="100000"/>
              <a:buChar char="❏"/>
            </a:pPr>
            <a:r>
              <a:rPr lang="en" sz="2400"/>
              <a:t>Real-world Scenarios</a:t>
            </a:r>
            <a:endParaRPr sz="2400"/>
          </a:p>
          <a:p>
            <a:pPr indent="-369570" lvl="0" marL="457200" rtl="0" algn="l">
              <a:lnSpc>
                <a:spcPct val="150000"/>
              </a:lnSpc>
              <a:spcBef>
                <a:spcPts val="0"/>
              </a:spcBef>
              <a:spcAft>
                <a:spcPts val="0"/>
              </a:spcAft>
              <a:buSzPct val="100000"/>
              <a:buChar char="❏"/>
            </a:pPr>
            <a:r>
              <a:rPr lang="en" sz="2400"/>
              <a:t>Data Transmission</a:t>
            </a:r>
            <a:endParaRPr sz="2400"/>
          </a:p>
          <a:p>
            <a:pPr indent="-369570" lvl="0" marL="457200" rtl="0" algn="l">
              <a:lnSpc>
                <a:spcPct val="150000"/>
              </a:lnSpc>
              <a:spcBef>
                <a:spcPts val="0"/>
              </a:spcBef>
              <a:spcAft>
                <a:spcPts val="0"/>
              </a:spcAft>
              <a:buSzPct val="100000"/>
              <a:buChar char="❏"/>
            </a:pPr>
            <a:r>
              <a:rPr lang="en" sz="2400"/>
              <a:t>Edge Computing Applications</a:t>
            </a:r>
            <a:endParaRPr sz="2400"/>
          </a:p>
          <a:p>
            <a:pPr indent="-369570" lvl="0" marL="457200" rtl="0" algn="l">
              <a:lnSpc>
                <a:spcPct val="150000"/>
              </a:lnSpc>
              <a:spcBef>
                <a:spcPts val="0"/>
              </a:spcBef>
              <a:spcAft>
                <a:spcPts val="0"/>
              </a:spcAft>
              <a:buSzPct val="100000"/>
              <a:buChar char="❏"/>
            </a:pPr>
            <a:r>
              <a:rPr lang="en" sz="2400"/>
              <a:t>Security Analysis</a:t>
            </a:r>
            <a:endParaRPr sz="2400"/>
          </a:p>
          <a:p>
            <a:pPr indent="-369570" lvl="0" marL="457200" rtl="0" algn="l">
              <a:lnSpc>
                <a:spcPct val="150000"/>
              </a:lnSpc>
              <a:spcBef>
                <a:spcPts val="0"/>
              </a:spcBef>
              <a:spcAft>
                <a:spcPts val="0"/>
              </a:spcAft>
              <a:buSzPct val="100000"/>
              <a:buChar char="❏"/>
            </a:pPr>
            <a:r>
              <a:rPr lang="en" sz="2400"/>
              <a:t>Algorithm &amp; Simulation Implementation</a:t>
            </a:r>
            <a:endParaRPr sz="2400"/>
          </a:p>
          <a:p>
            <a:pPr indent="-369570" lvl="0" marL="457200" rtl="0" algn="l">
              <a:lnSpc>
                <a:spcPct val="150000"/>
              </a:lnSpc>
              <a:spcBef>
                <a:spcPts val="0"/>
              </a:spcBef>
              <a:spcAft>
                <a:spcPts val="0"/>
              </a:spcAft>
              <a:buSzPct val="100000"/>
              <a:buChar char="❏"/>
            </a:pPr>
            <a:r>
              <a:rPr lang="en" sz="2400"/>
              <a:t>Performance Metrics</a:t>
            </a:r>
            <a:endParaRPr sz="2400"/>
          </a:p>
          <a:p>
            <a:pPr indent="-369570" lvl="0" marL="457200" rtl="0" algn="l">
              <a:spcBef>
                <a:spcPts val="0"/>
              </a:spcBef>
              <a:spcAft>
                <a:spcPts val="0"/>
              </a:spcAft>
              <a:buSzPct val="100000"/>
              <a:buChar char="❏"/>
            </a:pPr>
            <a:r>
              <a:rPr lang="en" sz="2400"/>
              <a:t>Integration with Existing Systems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200">
                <a:solidFill>
                  <a:srgbClr val="0000FF"/>
                </a:solidFill>
                <a:latin typeface="Open Sans"/>
                <a:ea typeface="Open Sans"/>
                <a:cs typeface="Open Sans"/>
                <a:sym typeface="Open Sans"/>
              </a:rPr>
              <a:t>Conclusion &amp; Future Work</a:t>
            </a:r>
            <a:endParaRPr sz="3200">
              <a:solidFill>
                <a:srgbClr val="0000FF"/>
              </a:solidFill>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Performance Optimization</a:t>
            </a:r>
            <a:endParaRPr sz="2400"/>
          </a:p>
          <a:p>
            <a:pPr indent="-381000" lvl="0" marL="457200" rtl="0" algn="l">
              <a:lnSpc>
                <a:spcPct val="150000"/>
              </a:lnSpc>
              <a:spcBef>
                <a:spcPts val="0"/>
              </a:spcBef>
              <a:spcAft>
                <a:spcPts val="0"/>
              </a:spcAft>
              <a:buSzPts val="2400"/>
              <a:buChar char="❏"/>
            </a:pPr>
            <a:r>
              <a:rPr lang="en" sz="2400"/>
              <a:t>Enhanced Chaotic Maps</a:t>
            </a:r>
            <a:endParaRPr sz="2400"/>
          </a:p>
          <a:p>
            <a:pPr indent="-381000" lvl="0" marL="457200" rtl="0" algn="l">
              <a:lnSpc>
                <a:spcPct val="150000"/>
              </a:lnSpc>
              <a:spcBef>
                <a:spcPts val="0"/>
              </a:spcBef>
              <a:spcAft>
                <a:spcPts val="0"/>
              </a:spcAft>
              <a:buSzPts val="2400"/>
              <a:buChar char="❏"/>
            </a:pPr>
            <a:r>
              <a:rPr lang="en" sz="2400"/>
              <a:t>Dynamic Key Management</a:t>
            </a:r>
            <a:endParaRPr sz="2400"/>
          </a:p>
          <a:p>
            <a:pPr indent="-381000" lvl="0" marL="457200" rtl="0" algn="l">
              <a:lnSpc>
                <a:spcPct val="150000"/>
              </a:lnSpc>
              <a:spcBef>
                <a:spcPts val="0"/>
              </a:spcBef>
              <a:spcAft>
                <a:spcPts val="0"/>
              </a:spcAft>
              <a:buSzPts val="2400"/>
              <a:buChar char="❏"/>
            </a:pPr>
            <a:r>
              <a:rPr lang="en" sz="2400"/>
              <a:t>Integration with Standard Protocols</a:t>
            </a:r>
            <a:endParaRPr sz="2400"/>
          </a:p>
          <a:p>
            <a:pPr indent="-381000" lvl="0" marL="457200" rtl="0" algn="l">
              <a:lnSpc>
                <a:spcPct val="150000"/>
              </a:lnSpc>
              <a:spcBef>
                <a:spcPts val="0"/>
              </a:spcBef>
              <a:spcAft>
                <a:spcPts val="0"/>
              </a:spcAft>
              <a:buSzPts val="2400"/>
              <a:buChar char="❏"/>
            </a:pPr>
            <a:r>
              <a:rPr lang="en" sz="2400"/>
              <a:t>Robustness Testing</a:t>
            </a:r>
            <a:endParaRPr sz="2400"/>
          </a:p>
          <a:p>
            <a:pPr indent="-381000" lvl="0" marL="457200" rtl="0" algn="l">
              <a:spcBef>
                <a:spcPts val="0"/>
              </a:spcBef>
              <a:spcAft>
                <a:spcPts val="0"/>
              </a:spcAft>
              <a:buSzPts val="2400"/>
              <a:buChar char="❏"/>
            </a:pPr>
            <a:r>
              <a:rPr lang="en" sz="2400"/>
              <a:t>User-Friendly Interfaces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261200"/>
            <a:ext cx="8520600" cy="430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9600"/>
          </a:p>
          <a:p>
            <a:pPr indent="0" lvl="0" marL="0" rtl="0" algn="ctr">
              <a:spcBef>
                <a:spcPts val="1200"/>
              </a:spcBef>
              <a:spcAft>
                <a:spcPts val="1200"/>
              </a:spcAft>
              <a:buNone/>
            </a:pPr>
            <a:r>
              <a:rPr lang="en" sz="11000">
                <a:solidFill>
                  <a:srgbClr val="9900FF"/>
                </a:solidFill>
              </a:rPr>
              <a:t>Thank You!</a:t>
            </a:r>
            <a:endParaRPr sz="11000">
              <a:solidFill>
                <a:srgbClr val="99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