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547fa590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547fa590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547fa590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547fa590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1edcba3e4_0_1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1edcba3e4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6810871d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6810871d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1edcba3e4_0_1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1edcba3e4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cde1f216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cde1f216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22466f07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22466f0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547fa590e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547fa590e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547fa590e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547fa590e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547fa590e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547fa590e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1edcba3e4_0_1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1edcba3e4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547fa590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547fa590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547fa590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547fa590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962150" y="627600"/>
            <a:ext cx="69438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Exploring DDoS Attack and New security Technics</a:t>
            </a:r>
            <a:endParaRPr sz="3600">
              <a:latin typeface="Times New Roman"/>
              <a:ea typeface="Times New Roman"/>
              <a:cs typeface="Times New Roman"/>
              <a:sym typeface="Times New Roman"/>
            </a:endParaRPr>
          </a:p>
        </p:txBody>
      </p:sp>
      <p:sp>
        <p:nvSpPr>
          <p:cNvPr id="73" name="Google Shape;73;p13"/>
          <p:cNvSpPr txBox="1">
            <a:spLocks noGrp="1"/>
          </p:cNvSpPr>
          <p:nvPr>
            <p:ph type="subTitle" idx="1"/>
          </p:nvPr>
        </p:nvSpPr>
        <p:spPr>
          <a:xfrm>
            <a:off x="895550" y="2120700"/>
            <a:ext cx="7688100" cy="247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t> </a:t>
            </a:r>
            <a:r>
              <a:rPr lang="en" sz="2400" dirty="0">
                <a:latin typeface="Times New Roman"/>
                <a:ea typeface="Times New Roman"/>
                <a:cs typeface="Times New Roman"/>
                <a:sym typeface="Times New Roman"/>
              </a:rPr>
              <a:t>Tuhin Ahmed 		</a:t>
            </a:r>
            <a:r>
              <a:rPr lang="en" sz="2300" b="1" dirty="0">
                <a:solidFill>
                  <a:srgbClr val="0000FF"/>
                </a:solidFill>
                <a:latin typeface="Times New Roman"/>
                <a:ea typeface="Times New Roman"/>
                <a:cs typeface="Times New Roman"/>
                <a:sym typeface="Times New Roman"/>
              </a:rPr>
              <a:t>ID : 23173004</a:t>
            </a:r>
            <a:endParaRPr sz="2400" dirty="0">
              <a:latin typeface="Times New Roman"/>
              <a:ea typeface="Times New Roman"/>
              <a:cs typeface="Times New Roman"/>
              <a:sym typeface="Times New Roman"/>
            </a:endParaRPr>
          </a:p>
          <a:p>
            <a:pPr marL="0" lvl="0" indent="0" algn="r" rtl="0">
              <a:spcBef>
                <a:spcPts val="0"/>
              </a:spcBef>
              <a:spcAft>
                <a:spcPts val="0"/>
              </a:spcAft>
              <a:buNone/>
            </a:pPr>
            <a:r>
              <a:rPr lang="en" sz="2400" dirty="0">
                <a:latin typeface="Times New Roman"/>
                <a:ea typeface="Times New Roman"/>
                <a:cs typeface="Times New Roman"/>
                <a:sym typeface="Times New Roman"/>
              </a:rPr>
              <a:t>Fahim Arshadur Rouf		 </a:t>
            </a:r>
            <a:r>
              <a:rPr lang="en" sz="2300" b="1" dirty="0">
                <a:solidFill>
                  <a:srgbClr val="0000FF"/>
                </a:solidFill>
                <a:latin typeface="Times New Roman"/>
                <a:ea typeface="Times New Roman"/>
                <a:cs typeface="Times New Roman"/>
                <a:sym typeface="Times New Roman"/>
              </a:rPr>
              <a:t>ID : 23273002</a:t>
            </a:r>
            <a:endParaRPr sz="2400" dirty="0">
              <a:latin typeface="Times New Roman"/>
              <a:ea typeface="Times New Roman"/>
              <a:cs typeface="Times New Roman"/>
              <a:sym typeface="Times New Roman"/>
            </a:endParaRPr>
          </a:p>
          <a:p>
            <a:pPr marL="0" lvl="0" indent="0" algn="r" rtl="0">
              <a:spcBef>
                <a:spcPts val="0"/>
              </a:spcBef>
              <a:spcAft>
                <a:spcPts val="0"/>
              </a:spcAft>
              <a:buNone/>
            </a:pPr>
            <a:r>
              <a:rPr lang="en" sz="2400" dirty="0">
                <a:latin typeface="Times New Roman"/>
                <a:ea typeface="Times New Roman"/>
                <a:cs typeface="Times New Roman"/>
                <a:sym typeface="Times New Roman"/>
              </a:rPr>
              <a:t>   		Shaoun Chandra Shill		 </a:t>
            </a:r>
            <a:r>
              <a:rPr lang="en" sz="2300" b="1" dirty="0">
                <a:solidFill>
                  <a:srgbClr val="0000FF"/>
                </a:solidFill>
                <a:latin typeface="Times New Roman"/>
                <a:ea typeface="Times New Roman"/>
                <a:cs typeface="Times New Roman"/>
                <a:sym typeface="Times New Roman"/>
              </a:rPr>
              <a:t>ID : 23373005 		               </a:t>
            </a:r>
            <a:r>
              <a:rPr lang="en" sz="2400" dirty="0">
                <a:latin typeface="Times New Roman"/>
                <a:ea typeface="Times New Roman"/>
                <a:cs typeface="Times New Roman"/>
                <a:sym typeface="Times New Roman"/>
              </a:rPr>
              <a:t>Kazi Tanvir		 </a:t>
            </a:r>
            <a:r>
              <a:rPr lang="en" sz="2300" b="1" dirty="0">
                <a:solidFill>
                  <a:srgbClr val="0000FF"/>
                </a:solidFill>
                <a:latin typeface="Times New Roman"/>
                <a:ea typeface="Times New Roman"/>
                <a:cs typeface="Times New Roman"/>
                <a:sym typeface="Times New Roman"/>
              </a:rPr>
              <a:t>ID : 23373009</a:t>
            </a:r>
            <a:endParaRPr sz="2300" b="1" dirty="0">
              <a:solidFill>
                <a:srgbClr val="0000FF"/>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3000" b="1" dirty="0">
                <a:solidFill>
                  <a:srgbClr val="5B0F00"/>
                </a:solidFill>
                <a:latin typeface="Times New Roman"/>
                <a:ea typeface="Times New Roman"/>
                <a:cs typeface="Times New Roman"/>
                <a:sym typeface="Times New Roman"/>
              </a:rPr>
              <a:t>Team 18</a:t>
            </a:r>
            <a:r>
              <a:rPr lang="en" sz="3000" b="1" dirty="0">
                <a:solidFill>
                  <a:srgbClr val="0000FF"/>
                </a:solidFill>
                <a:latin typeface="Times New Roman"/>
                <a:ea typeface="Times New Roman"/>
                <a:cs typeface="Times New Roman"/>
                <a:sym typeface="Times New Roman"/>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Result Analysis</a:t>
            </a:r>
            <a:endParaRPr sz="2400">
              <a:solidFill>
                <a:schemeClr val="accent5"/>
              </a:solidFill>
            </a:endParaRPr>
          </a:p>
        </p:txBody>
      </p:sp>
      <p:pic>
        <p:nvPicPr>
          <p:cNvPr id="129" name="Google Shape;129;p22"/>
          <p:cNvPicPr preferRelativeResize="0"/>
          <p:nvPr/>
        </p:nvPicPr>
        <p:blipFill>
          <a:blip r:embed="rId3">
            <a:alphaModFix/>
          </a:blip>
          <a:stretch>
            <a:fillRect/>
          </a:stretch>
        </p:blipFill>
        <p:spPr>
          <a:xfrm>
            <a:off x="758325" y="1352550"/>
            <a:ext cx="3924800" cy="2438400"/>
          </a:xfrm>
          <a:prstGeom prst="rect">
            <a:avLst/>
          </a:prstGeom>
          <a:noFill/>
          <a:ln>
            <a:noFill/>
          </a:ln>
        </p:spPr>
      </p:pic>
      <p:pic>
        <p:nvPicPr>
          <p:cNvPr id="130" name="Google Shape;130;p22"/>
          <p:cNvPicPr preferRelativeResize="0"/>
          <p:nvPr/>
        </p:nvPicPr>
        <p:blipFill>
          <a:blip r:embed="rId4">
            <a:alphaModFix/>
          </a:blip>
          <a:stretch>
            <a:fillRect/>
          </a:stretch>
        </p:blipFill>
        <p:spPr>
          <a:xfrm>
            <a:off x="5203575" y="1211350"/>
            <a:ext cx="3559536"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Result Analysis</a:t>
            </a:r>
            <a:endParaRPr sz="2400">
              <a:solidFill>
                <a:schemeClr val="accent5"/>
              </a:solidFill>
            </a:endParaRPr>
          </a:p>
        </p:txBody>
      </p:sp>
      <p:pic>
        <p:nvPicPr>
          <p:cNvPr id="136" name="Google Shape;136;p23"/>
          <p:cNvPicPr preferRelativeResize="0"/>
          <p:nvPr/>
        </p:nvPicPr>
        <p:blipFill>
          <a:blip r:embed="rId3">
            <a:alphaModFix/>
          </a:blip>
          <a:stretch>
            <a:fillRect/>
          </a:stretch>
        </p:blipFill>
        <p:spPr>
          <a:xfrm>
            <a:off x="527650" y="1211350"/>
            <a:ext cx="4728919" cy="2984850"/>
          </a:xfrm>
          <a:prstGeom prst="rect">
            <a:avLst/>
          </a:prstGeom>
          <a:noFill/>
          <a:ln>
            <a:noFill/>
          </a:ln>
        </p:spPr>
      </p:pic>
      <p:pic>
        <p:nvPicPr>
          <p:cNvPr id="137" name="Google Shape;137;p23"/>
          <p:cNvPicPr preferRelativeResize="0"/>
          <p:nvPr/>
        </p:nvPicPr>
        <p:blipFill>
          <a:blip r:embed="rId4">
            <a:alphaModFix/>
          </a:blip>
          <a:stretch>
            <a:fillRect/>
          </a:stretch>
        </p:blipFill>
        <p:spPr>
          <a:xfrm>
            <a:off x="5437825" y="1175875"/>
            <a:ext cx="3517700" cy="3020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2416650" y="461700"/>
            <a:ext cx="6520800" cy="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5"/>
                </a:solidFill>
              </a:rPr>
              <a:t>Potential Challenges</a:t>
            </a:r>
            <a:endParaRPr>
              <a:solidFill>
                <a:schemeClr val="accent5"/>
              </a:solidFill>
            </a:endParaRPr>
          </a:p>
        </p:txBody>
      </p:sp>
      <p:sp>
        <p:nvSpPr>
          <p:cNvPr id="143" name="Google Shape;143;p24"/>
          <p:cNvSpPr txBox="1">
            <a:spLocks noGrp="1"/>
          </p:cNvSpPr>
          <p:nvPr>
            <p:ph type="body" idx="1"/>
          </p:nvPr>
        </p:nvSpPr>
        <p:spPr>
          <a:xfrm>
            <a:off x="1118150" y="1132575"/>
            <a:ext cx="7263900" cy="3224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Service Disruption</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Financial Impact</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Reputation Damage</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Increased Costs</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Intellectual Property Theft</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Service Quality Degradation</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Legal and Regulatory Consequences</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Complex Attribution</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References</a:t>
            </a:r>
            <a:endParaRPr>
              <a:solidFill>
                <a:schemeClr val="dk1"/>
              </a:solidFill>
            </a:endParaRPr>
          </a:p>
        </p:txBody>
      </p:sp>
      <p:sp>
        <p:nvSpPr>
          <p:cNvPr id="149" name="Google Shape;149;p25"/>
          <p:cNvSpPr txBox="1">
            <a:spLocks noGrp="1"/>
          </p:cNvSpPr>
          <p:nvPr>
            <p:ph type="body" idx="1"/>
          </p:nvPr>
        </p:nvSpPr>
        <p:spPr>
          <a:xfrm>
            <a:off x="1450000" y="1370650"/>
            <a:ext cx="7281600" cy="3227400"/>
          </a:xfrm>
          <a:prstGeom prst="rect">
            <a:avLst/>
          </a:prstGeom>
        </p:spPr>
        <p:txBody>
          <a:bodyPr spcFirstLastPara="1" wrap="square" lIns="91425" tIns="91425" rIns="91425" bIns="91425" anchor="t" anchorCtr="0">
            <a:normAutofit fontScale="25000" lnSpcReduction="20000"/>
          </a:bodyPr>
          <a:lstStyle/>
          <a:p>
            <a:pPr marL="457200" lvl="0" indent="-304800" algn="l" rtl="0">
              <a:lnSpc>
                <a:spcPct val="150000"/>
              </a:lnSpc>
              <a:spcBef>
                <a:spcPts val="0"/>
              </a:spcBef>
              <a:spcAft>
                <a:spcPts val="0"/>
              </a:spcAft>
              <a:buClr>
                <a:srgbClr val="4472C4"/>
              </a:buClr>
              <a:buSzPct val="100000"/>
              <a:buFont typeface="Times New Roman"/>
              <a:buAutoNum type="arabicPeriod"/>
            </a:pPr>
            <a:r>
              <a:rPr lang="en" sz="4800">
                <a:solidFill>
                  <a:srgbClr val="4472C4"/>
                </a:solidFill>
                <a:latin typeface="Times New Roman"/>
                <a:ea typeface="Times New Roman"/>
                <a:cs typeface="Times New Roman"/>
                <a:sym typeface="Times New Roman"/>
              </a:rPr>
              <a:t>D. Dennis, “The First DDoS Attack,” in Motherboard, Vice, 2014. [Online]. Available: https://motherboard.vice.com/en_us/article/wnjwb4/the-first-ddos-attack-was-40-years-ago-today. [Accessed: Nov. 25, 2023].</a:t>
            </a:r>
            <a:endParaRPr sz="4800">
              <a:solidFill>
                <a:srgbClr val="4472C4"/>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4472C4"/>
              </a:buClr>
              <a:buSzPct val="100000"/>
              <a:buFont typeface="Times New Roman"/>
              <a:buAutoNum type="arabicPeriod"/>
            </a:pPr>
            <a:r>
              <a:rPr lang="en" sz="4800">
                <a:solidFill>
                  <a:srgbClr val="4472C4"/>
                </a:solidFill>
                <a:latin typeface="Times New Roman"/>
                <a:ea typeface="Times New Roman"/>
                <a:cs typeface="Times New Roman"/>
                <a:sym typeface="Times New Roman"/>
              </a:rPr>
              <a:t>S. Dong and M. Sarem, "DDoS Attack Detection Method Based on Improved KNN With the Degree of DDoS Attack in Software-Defined Networks," in IEEE Access, vol. 8, pp. 5039-5048, 2020, doi: 10.1109/ACCESS.2019.2963077.</a:t>
            </a:r>
            <a:endParaRPr sz="4800">
              <a:solidFill>
                <a:srgbClr val="4472C4"/>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4472C4"/>
              </a:buClr>
              <a:buSzPct val="100000"/>
              <a:buFont typeface="Times New Roman"/>
              <a:buAutoNum type="arabicPeriod"/>
            </a:pPr>
            <a:r>
              <a:rPr lang="en" sz="4800">
                <a:solidFill>
                  <a:srgbClr val="4472C4"/>
                </a:solidFill>
                <a:latin typeface="Times New Roman"/>
                <a:ea typeface="Times New Roman"/>
                <a:cs typeface="Times New Roman"/>
                <a:sym typeface="Times New Roman"/>
              </a:rPr>
              <a:t>R. Harada et al., "Quick Suppression of DDoS Attacks by Frame Priority Control in IoT Backhaul With Construction of Mirai-Based Attacks," in IEEE Access, vol. 10, pp. 22392-22399, 2022, doi: 10.1109/ACCESS.2022.3153067.</a:t>
            </a:r>
            <a:endParaRPr sz="4800">
              <a:solidFill>
                <a:srgbClr val="4472C4"/>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4472C4"/>
              </a:buClr>
              <a:buSzPct val="100000"/>
              <a:buFont typeface="Times New Roman"/>
              <a:buAutoNum type="arabicPeriod"/>
            </a:pPr>
            <a:r>
              <a:rPr lang="en" sz="4800">
                <a:solidFill>
                  <a:srgbClr val="4472C4"/>
                </a:solidFill>
                <a:latin typeface="Times New Roman"/>
                <a:ea typeface="Times New Roman"/>
                <a:cs typeface="Times New Roman"/>
                <a:sym typeface="Times New Roman"/>
              </a:rPr>
              <a:t>Y. Li, Y. Zhao, J. Li, X. Yu, Y. Zhao and J. Zhang, "DDoS Attack Mitigation Based on Traffic Scheduling in Edge Computing- Enabled TWDM-PON," in IEEE Access, vol. 9, pp. 166566-166578, 2021, doi: 10.1109/ACCESS.2021.3134671.</a:t>
            </a:r>
            <a:endParaRPr sz="4800">
              <a:solidFill>
                <a:srgbClr val="4472C4"/>
              </a:solidFill>
              <a:latin typeface="Times New Roman"/>
              <a:ea typeface="Times New Roman"/>
              <a:cs typeface="Times New Roman"/>
              <a:sym typeface="Times New Roman"/>
            </a:endParaRPr>
          </a:p>
          <a:p>
            <a:pPr marL="457200" lvl="0" indent="0" algn="l" rtl="0">
              <a:spcBef>
                <a:spcPts val="1200"/>
              </a:spcBef>
              <a:spcAft>
                <a:spcPts val="1200"/>
              </a:spcAft>
              <a:buNone/>
            </a:pP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729450" y="743025"/>
            <a:ext cx="7688700" cy="35967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0"/>
              </a:spcAft>
              <a:buNone/>
            </a:pPr>
            <a:r>
              <a:rPr lang="en" sz="7200" b="1">
                <a:solidFill>
                  <a:srgbClr val="660000"/>
                </a:solidFill>
                <a:highlight>
                  <a:schemeClr val="lt1"/>
                </a:highlight>
                <a:latin typeface="Raleway"/>
                <a:ea typeface="Raleway"/>
                <a:cs typeface="Raleway"/>
                <a:sym typeface="Raleway"/>
              </a:rPr>
              <a:t>Thank you</a:t>
            </a:r>
            <a:endParaRPr sz="7200">
              <a:solidFill>
                <a:srgbClr val="660000"/>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Times New Roman"/>
                <a:ea typeface="Times New Roman"/>
                <a:cs typeface="Times New Roman"/>
                <a:sym typeface="Times New Roman"/>
              </a:rPr>
              <a:t>Table of Contents</a:t>
            </a:r>
            <a:endParaRPr>
              <a:solidFill>
                <a:schemeClr val="accent5"/>
              </a:solidFill>
              <a:latin typeface="Times New Roman"/>
              <a:ea typeface="Times New Roman"/>
              <a:cs typeface="Times New Roman"/>
              <a:sym typeface="Times New Roman"/>
            </a:endParaRPr>
          </a:p>
        </p:txBody>
      </p:sp>
      <p:sp>
        <p:nvSpPr>
          <p:cNvPr id="79" name="Google Shape;79;p14"/>
          <p:cNvSpPr txBox="1">
            <a:spLocks noGrp="1"/>
          </p:cNvSpPr>
          <p:nvPr>
            <p:ph type="body" idx="1"/>
          </p:nvPr>
        </p:nvSpPr>
        <p:spPr>
          <a:xfrm>
            <a:off x="1219150" y="1211350"/>
            <a:ext cx="7466700" cy="32535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Introduction</a:t>
            </a:r>
            <a:endParaRPr sz="1800" b="1">
              <a:solidFill>
                <a:srgbClr val="9900FF"/>
              </a:solidFill>
              <a:latin typeface="Raleway"/>
              <a:ea typeface="Raleway"/>
              <a:cs typeface="Raleway"/>
              <a:sym typeface="Raleway"/>
            </a:endParaRPr>
          </a:p>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Literature Review</a:t>
            </a:r>
            <a:endParaRPr sz="1800" b="1">
              <a:solidFill>
                <a:srgbClr val="9900FF"/>
              </a:solidFill>
              <a:latin typeface="Raleway"/>
              <a:ea typeface="Raleway"/>
              <a:cs typeface="Raleway"/>
              <a:sym typeface="Raleway"/>
            </a:endParaRPr>
          </a:p>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Related Works</a:t>
            </a:r>
            <a:endParaRPr sz="1800" b="1">
              <a:solidFill>
                <a:srgbClr val="9900FF"/>
              </a:solidFill>
              <a:latin typeface="Raleway"/>
              <a:ea typeface="Raleway"/>
              <a:cs typeface="Raleway"/>
              <a:sym typeface="Raleway"/>
            </a:endParaRPr>
          </a:p>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Methodology</a:t>
            </a:r>
            <a:endParaRPr sz="1800" b="1">
              <a:solidFill>
                <a:srgbClr val="9900FF"/>
              </a:solidFill>
              <a:latin typeface="Raleway"/>
              <a:ea typeface="Raleway"/>
              <a:cs typeface="Raleway"/>
              <a:sym typeface="Raleway"/>
            </a:endParaRPr>
          </a:p>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Data Analysis</a:t>
            </a:r>
            <a:endParaRPr sz="1800" b="1">
              <a:solidFill>
                <a:srgbClr val="9900FF"/>
              </a:solidFill>
              <a:latin typeface="Raleway"/>
              <a:ea typeface="Raleway"/>
              <a:cs typeface="Raleway"/>
              <a:sym typeface="Raleway"/>
            </a:endParaRPr>
          </a:p>
          <a:p>
            <a:pPr marL="457200" lvl="0" indent="-342900" algn="l" rtl="0">
              <a:lnSpc>
                <a:spcPct val="15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Result Analysis</a:t>
            </a:r>
            <a:endParaRPr sz="1800" b="1">
              <a:solidFill>
                <a:srgbClr val="9900FF"/>
              </a:solidFill>
              <a:latin typeface="Raleway"/>
              <a:ea typeface="Raleway"/>
              <a:cs typeface="Raleway"/>
              <a:sym typeface="Raleway"/>
            </a:endParaRPr>
          </a:p>
          <a:p>
            <a:pPr marL="457200" lvl="0" indent="-342900" algn="l" rtl="0">
              <a:lnSpc>
                <a:spcPct val="100000"/>
              </a:lnSpc>
              <a:spcBef>
                <a:spcPts val="0"/>
              </a:spcBef>
              <a:spcAft>
                <a:spcPts val="0"/>
              </a:spcAft>
              <a:buClr>
                <a:srgbClr val="9900FF"/>
              </a:buClr>
              <a:buSzPts val="1800"/>
              <a:buFont typeface="Raleway"/>
              <a:buChar char="➔"/>
            </a:pPr>
            <a:r>
              <a:rPr lang="en" sz="1800" b="1">
                <a:solidFill>
                  <a:srgbClr val="9900FF"/>
                </a:solidFill>
                <a:latin typeface="Raleway"/>
                <a:ea typeface="Raleway"/>
                <a:cs typeface="Raleway"/>
                <a:sym typeface="Raleway"/>
              </a:rPr>
              <a:t>Potential Challenges</a:t>
            </a:r>
            <a:endParaRPr sz="1800" b="1">
              <a:solidFill>
                <a:srgbClr val="9900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Times New Roman"/>
                <a:ea typeface="Times New Roman"/>
                <a:cs typeface="Times New Roman"/>
                <a:sym typeface="Times New Roman"/>
              </a:rPr>
              <a:t>Introduction</a:t>
            </a:r>
            <a:endParaRPr>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5" name="Google Shape;85;p15"/>
          <p:cNvSpPr txBox="1">
            <a:spLocks noGrp="1"/>
          </p:cNvSpPr>
          <p:nvPr>
            <p:ph type="body" idx="1"/>
          </p:nvPr>
        </p:nvSpPr>
        <p:spPr>
          <a:xfrm>
            <a:off x="610300" y="1089776"/>
            <a:ext cx="4358100" cy="34194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Clr>
                <a:schemeClr val="dk2"/>
              </a:buClr>
              <a:buSzPts val="1100"/>
              <a:buFont typeface="Arial"/>
              <a:buNone/>
            </a:pPr>
            <a:r>
              <a:rPr lang="en" sz="1100" dirty="0">
                <a:latin typeface="Times New Roman"/>
                <a:ea typeface="Times New Roman"/>
                <a:cs typeface="Times New Roman"/>
                <a:sym typeface="Times New Roman"/>
              </a:rPr>
              <a:t>The ongoing threat of Distributed Denial of Service (DDoS) assaults looms large in the complex web of cyberspace, posing a challenge to the resilience of digital ecosystems across the globe. The increasing dependence we have on networked technologies has increased the power of malicious actors who aim to undermine, damage, and destroy online systems. At the same time, it maneuvers through the state-of-the-art of cybersecurity, where new methods and approaches are developed to counter the always changing strategies of cyber enemies. As we go out on this adventure, we examine the classifications of DDoS assaults, their historical development, and the motivations behind their planning. Armed with this basic knowledge, we navigate the halls of modern cybersecurity, where AI, ML, and novel approaches surface as the front-runners in defense. We hope to shed light on the nuances of DDoS attacks as well as the exciting potential of security technologies that act as barriers against the digital storm through our investigation.</a:t>
            </a:r>
            <a:endParaRPr sz="1100" dirty="0">
              <a:latin typeface="Times New Roman"/>
              <a:ea typeface="Times New Roman"/>
              <a:cs typeface="Times New Roman"/>
              <a:sym typeface="Times New Roman"/>
            </a:endParaRPr>
          </a:p>
          <a:p>
            <a:pPr marL="0" lvl="0" indent="0" algn="l" rtl="0">
              <a:lnSpc>
                <a:spcPct val="130000"/>
              </a:lnSpc>
              <a:spcBef>
                <a:spcPts val="1200"/>
              </a:spcBef>
              <a:spcAft>
                <a:spcPts val="0"/>
              </a:spcAft>
              <a:buClr>
                <a:schemeClr val="dk2"/>
              </a:buClr>
              <a:buSzPts val="1100"/>
              <a:buFont typeface="Arial"/>
              <a:buNone/>
            </a:pPr>
            <a:r>
              <a:rPr lang="en" sz="1100" dirty="0">
                <a:latin typeface="Times New Roman"/>
                <a:ea typeface="Times New Roman"/>
                <a:cs typeface="Times New Roman"/>
                <a:sym typeface="Times New Roman"/>
              </a:rPr>
              <a:t> </a:t>
            </a:r>
            <a:endParaRPr sz="1100" dirty="0">
              <a:latin typeface="Times New Roman"/>
              <a:ea typeface="Times New Roman"/>
              <a:cs typeface="Times New Roman"/>
              <a:sym typeface="Times New Roman"/>
            </a:endParaRPr>
          </a:p>
          <a:p>
            <a:pPr marL="0" lvl="0" indent="0" algn="l" rtl="0">
              <a:lnSpc>
                <a:spcPct val="130000"/>
              </a:lnSpc>
              <a:spcBef>
                <a:spcPts val="1200"/>
              </a:spcBef>
              <a:spcAft>
                <a:spcPts val="0"/>
              </a:spcAft>
              <a:buNone/>
            </a:pPr>
            <a:endParaRPr sz="1100" dirty="0">
              <a:latin typeface="Times New Roman"/>
              <a:ea typeface="Times New Roman"/>
              <a:cs typeface="Times New Roman"/>
              <a:sym typeface="Times New Roman"/>
            </a:endParaRPr>
          </a:p>
          <a:p>
            <a:pPr marL="0" lvl="0" indent="0" algn="l" rtl="0">
              <a:lnSpc>
                <a:spcPct val="130000"/>
              </a:lnSpc>
              <a:spcBef>
                <a:spcPts val="1200"/>
              </a:spcBef>
              <a:spcAft>
                <a:spcPts val="1200"/>
              </a:spcAft>
              <a:buNone/>
            </a:pPr>
            <a:endParaRPr sz="1100" dirty="0">
              <a:latin typeface="Times New Roman"/>
              <a:ea typeface="Times New Roman"/>
              <a:cs typeface="Times New Roman"/>
              <a:sym typeface="Times New Roman"/>
            </a:endParaRPr>
          </a:p>
        </p:txBody>
      </p:sp>
      <p:pic>
        <p:nvPicPr>
          <p:cNvPr id="86" name="Google Shape;86;p15"/>
          <p:cNvPicPr preferRelativeResize="0"/>
          <p:nvPr/>
        </p:nvPicPr>
        <p:blipFill>
          <a:blip r:embed="rId3">
            <a:alphaModFix/>
          </a:blip>
          <a:stretch>
            <a:fillRect/>
          </a:stretch>
        </p:blipFill>
        <p:spPr>
          <a:xfrm>
            <a:off x="4968400" y="1262425"/>
            <a:ext cx="3810898" cy="3166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Literature Review</a:t>
            </a:r>
            <a:endParaRPr>
              <a:solidFill>
                <a:schemeClr val="dk1"/>
              </a:solidFill>
              <a:latin typeface="Times New Roman"/>
              <a:ea typeface="Times New Roman"/>
              <a:cs typeface="Times New Roman"/>
              <a:sym typeface="Times New Roman"/>
            </a:endParaRPr>
          </a:p>
        </p:txBody>
      </p:sp>
      <p:sp>
        <p:nvSpPr>
          <p:cNvPr id="92" name="Google Shape;92;p16"/>
          <p:cNvSpPr txBox="1">
            <a:spLocks noGrp="1"/>
          </p:cNvSpPr>
          <p:nvPr>
            <p:ph type="body" idx="1"/>
          </p:nvPr>
        </p:nvSpPr>
        <p:spPr>
          <a:xfrm>
            <a:off x="1305725" y="1558200"/>
            <a:ext cx="7112400" cy="27990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2"/>
              </a:buClr>
              <a:buSzPts val="1100"/>
              <a:buFont typeface="Arial"/>
              <a:buNone/>
            </a:pPr>
            <a:r>
              <a:rPr lang="en" sz="1200">
                <a:latin typeface="Times New Roman"/>
                <a:ea typeface="Times New Roman"/>
                <a:cs typeface="Times New Roman"/>
                <a:sym typeface="Times New Roman"/>
              </a:rPr>
              <a:t>The body of research on DDoS assaults and modern security methods creates a complex mosaic that captures the changing nature of cybersecurity. Analyses of the past illustrate how DDoS attacks developed from primitive to highly complex, widespread disruptions that are seen in the present day. The reasons behind DDoS attacks are examined in a large body of literature, and the results show a spectrum including financial incentives, ideological objectives, and geopolitical ambitions. Case studies of notable DDoS events, like the botnet-driven strikes on Mirai, offer priceless insights into the workings of these attacks and their domino effects on the targeted businesses. Simultaneously, the literature presents the standard protection measures used to counter DDoS attacks. Research highlights the function of load balancers, firewalls, and intrusion prevention systems (IPS), illuminating both their advantages and disadvantages.</a:t>
            </a:r>
            <a:endParaRPr sz="1200">
              <a:latin typeface="Times New Roman"/>
              <a:ea typeface="Times New Roman"/>
              <a:cs typeface="Times New Roman"/>
              <a:sym typeface="Times New Roman"/>
            </a:endParaRPr>
          </a:p>
          <a:p>
            <a:pPr marL="0" lvl="0" indent="0" algn="l" rtl="0">
              <a:lnSpc>
                <a:spcPct val="110000"/>
              </a:lnSpc>
              <a:spcBef>
                <a:spcPts val="1200"/>
              </a:spcBef>
              <a:spcAft>
                <a:spcPts val="0"/>
              </a:spcAft>
              <a:buNone/>
            </a:pPr>
            <a:endParaRPr sz="1200">
              <a:latin typeface="Times New Roman"/>
              <a:ea typeface="Times New Roman"/>
              <a:cs typeface="Times New Roman"/>
              <a:sym typeface="Times New Roman"/>
            </a:endParaRPr>
          </a:p>
          <a:p>
            <a:pPr marL="0" lvl="0" indent="0" algn="l" rtl="0">
              <a:lnSpc>
                <a:spcPct val="110000"/>
              </a:lnSpc>
              <a:spcBef>
                <a:spcPts val="1200"/>
              </a:spcBef>
              <a:spcAft>
                <a:spcPts val="1200"/>
              </a:spcAft>
              <a:buNone/>
            </a:pP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Related Works</a:t>
            </a:r>
            <a:endParaRPr>
              <a:solidFill>
                <a:schemeClr val="dk1"/>
              </a:solidFill>
            </a:endParaRPr>
          </a:p>
        </p:txBody>
      </p:sp>
      <p:sp>
        <p:nvSpPr>
          <p:cNvPr id="98" name="Google Shape;98;p17"/>
          <p:cNvSpPr txBox="1">
            <a:spLocks noGrp="1"/>
          </p:cNvSpPr>
          <p:nvPr>
            <p:ph type="body" idx="1"/>
          </p:nvPr>
        </p:nvSpPr>
        <p:spPr>
          <a:xfrm>
            <a:off x="1486050" y="1377850"/>
            <a:ext cx="6932100" cy="3073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First DDoS Attack (1974)</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DDoS Attack Detection Method Based on Improved KNN With the Degree of DDoS</a:t>
            </a:r>
            <a:endParaRPr sz="1400">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Attack in Software-Defined Networks. [2]      </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Quick Suppression of DDoS Attacks by Frame Priority Control in IoT Backhaul With Construction of Mirai-Based Attacks. [3]</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DDoS Attack Mitigation Based on Traffic Scheduling in Edge Computing- Enabled TWDM-PON.[4]</a:t>
            </a:r>
            <a:endParaRPr sz="14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400">
              <a:solidFill>
                <a:schemeClr val="accent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p:txBody>
      </p:sp>
      <p:pic>
        <p:nvPicPr>
          <p:cNvPr id="104" name="Google Shape;104;p18"/>
          <p:cNvPicPr preferRelativeResize="0"/>
          <p:nvPr/>
        </p:nvPicPr>
        <p:blipFill>
          <a:blip r:embed="rId3">
            <a:alphaModFix/>
          </a:blip>
          <a:stretch>
            <a:fillRect/>
          </a:stretch>
        </p:blipFill>
        <p:spPr>
          <a:xfrm>
            <a:off x="3029825" y="1103725"/>
            <a:ext cx="4191274" cy="356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Data Analysis : Challenges</a:t>
            </a:r>
            <a:endParaRPr sz="2400">
              <a:solidFill>
                <a:schemeClr val="accent5"/>
              </a:solidFill>
            </a:endParaRPr>
          </a:p>
        </p:txBody>
      </p:sp>
      <p:sp>
        <p:nvSpPr>
          <p:cNvPr id="110" name="Google Shape;110;p19"/>
          <p:cNvSpPr txBox="1">
            <a:spLocks noGrp="1"/>
          </p:cNvSpPr>
          <p:nvPr>
            <p:ph type="body" idx="1"/>
          </p:nvPr>
        </p:nvSpPr>
        <p:spPr>
          <a:xfrm>
            <a:off x="729450" y="1356200"/>
            <a:ext cx="7891200" cy="2806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Traditional DDoS Detection Challenges:</a:t>
            </a:r>
            <a:endParaRPr sz="1400">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Signature-based algorithms limitations</a:t>
            </a:r>
            <a:endParaRPr>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Inability to recognize new attack types</a:t>
            </a:r>
            <a:endParaRPr>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Dynamic traffic behavior challenges statistical anomaly detection</a:t>
            </a:r>
            <a:endParaRPr>
              <a:solidFill>
                <a:srgbClr val="374151"/>
              </a:solidFill>
              <a:latin typeface="Times New Roman"/>
              <a:ea typeface="Times New Roman"/>
              <a:cs typeface="Times New Roman"/>
              <a:sym typeface="Times New Roman"/>
            </a:endParaRPr>
          </a:p>
          <a:p>
            <a:pPr marL="914400" lvl="0" indent="0" algn="l" rtl="0">
              <a:lnSpc>
                <a:spcPct val="100000"/>
              </a:lnSpc>
              <a:spcBef>
                <a:spcPts val="1500"/>
              </a:spcBef>
              <a:spcAft>
                <a:spcPts val="0"/>
              </a:spcAft>
              <a:buNone/>
            </a:pPr>
            <a:endParaRPr>
              <a:solidFill>
                <a:srgbClr val="37415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Importance of Advanced Techniques:</a:t>
            </a:r>
            <a:endParaRPr sz="1400">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Need for new and efficient DDoS detection technologies</a:t>
            </a:r>
            <a:endParaRPr>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Introduction of LSTM-KNN approach to address these challenges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Data Analysis : Overview</a:t>
            </a:r>
            <a:endParaRPr sz="2400">
              <a:solidFill>
                <a:schemeClr val="accent5"/>
              </a:solidFill>
            </a:endParaRPr>
          </a:p>
        </p:txBody>
      </p:sp>
      <p:sp>
        <p:nvSpPr>
          <p:cNvPr id="116" name="Google Shape;116;p20"/>
          <p:cNvSpPr txBox="1">
            <a:spLocks noGrp="1"/>
          </p:cNvSpPr>
          <p:nvPr>
            <p:ph type="body" idx="1"/>
          </p:nvPr>
        </p:nvSpPr>
        <p:spPr>
          <a:xfrm>
            <a:off x="808800" y="1320150"/>
            <a:ext cx="7821300" cy="3233400"/>
          </a:xfrm>
          <a:prstGeom prst="rect">
            <a:avLst/>
          </a:prstGeom>
        </p:spPr>
        <p:txBody>
          <a:bodyPr spcFirstLastPara="1" wrap="square" lIns="91425" tIns="91425" rIns="91425" bIns="91425" anchor="t" anchorCtr="0">
            <a:normAutofit lnSpcReduction="20000"/>
          </a:bodyPr>
          <a:lstStyle/>
          <a:p>
            <a:pPr marL="457200" lvl="0" indent="-3175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Overview of LSTM and KNN:</a:t>
            </a:r>
            <a:endParaRPr sz="1400">
              <a:solidFill>
                <a:srgbClr val="374151"/>
              </a:solidFill>
              <a:latin typeface="Times New Roman"/>
              <a:ea typeface="Times New Roman"/>
              <a:cs typeface="Times New Roman"/>
              <a:sym typeface="Times New Roman"/>
            </a:endParaRPr>
          </a:p>
          <a:p>
            <a:pPr marL="1200150" lvl="0" indent="-5461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LSTM's strength in recognizing temporal correlations in data</a:t>
            </a:r>
            <a:endParaRPr sz="1400">
              <a:solidFill>
                <a:srgbClr val="374151"/>
              </a:solidFill>
              <a:latin typeface="Times New Roman"/>
              <a:ea typeface="Times New Roman"/>
              <a:cs typeface="Times New Roman"/>
              <a:sym typeface="Times New Roman"/>
            </a:endParaRPr>
          </a:p>
          <a:p>
            <a:pPr marL="1200150" lvl="0" indent="-546100" algn="l" rtl="0">
              <a:lnSpc>
                <a:spcPct val="10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KNN's use of distance metrics for precise attack identification</a:t>
            </a:r>
            <a:endParaRPr sz="1400">
              <a:solidFill>
                <a:srgbClr val="374151"/>
              </a:solidFill>
              <a:latin typeface="Times New Roman"/>
              <a:ea typeface="Times New Roman"/>
              <a:cs typeface="Times New Roman"/>
              <a:sym typeface="Times New Roman"/>
            </a:endParaRPr>
          </a:p>
          <a:p>
            <a:pPr marL="914400" lvl="0" indent="0" algn="l" rtl="0">
              <a:lnSpc>
                <a:spcPct val="100000"/>
              </a:lnSpc>
              <a:spcBef>
                <a:spcPts val="1500"/>
              </a:spcBef>
              <a:spcAft>
                <a:spcPts val="0"/>
              </a:spcAft>
              <a:buNone/>
            </a:pPr>
            <a:endParaRPr sz="1400">
              <a:solidFill>
                <a:srgbClr val="37415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  Two-Pronged Method:</a:t>
            </a:r>
            <a:endParaRPr sz="1400">
              <a:solidFill>
                <a:srgbClr val="374151"/>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LSTM model scans network traffic, identifies potential DDoS segments</a:t>
            </a:r>
            <a:endParaRPr>
              <a:solidFill>
                <a:srgbClr val="374151"/>
              </a:solidFill>
              <a:latin typeface="Times New Roman"/>
              <a:ea typeface="Times New Roman"/>
              <a:cs typeface="Times New Roman"/>
              <a:sym typeface="Times New Roman"/>
            </a:endParaRPr>
          </a:p>
          <a:p>
            <a:pPr marL="914400" lvl="1" indent="-317500" algn="l" rtl="0">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KNN evaluates low-confidence LSTM outputs for further examination</a:t>
            </a:r>
            <a:endParaRPr>
              <a:solidFill>
                <a:srgbClr val="37415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37415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374151"/>
              </a:buClr>
              <a:buSzPts val="1400"/>
              <a:buFont typeface="Times New Roman"/>
              <a:buChar char="➔"/>
            </a:pPr>
            <a:r>
              <a:rPr lang="en" sz="1400">
                <a:solidFill>
                  <a:srgbClr val="374151"/>
                </a:solidFill>
                <a:latin typeface="Times New Roman"/>
                <a:ea typeface="Times New Roman"/>
                <a:cs typeface="Times New Roman"/>
                <a:sym typeface="Times New Roman"/>
              </a:rPr>
              <a:t>   Advantages of LSTM-KNN:</a:t>
            </a:r>
            <a:endParaRPr sz="1400">
              <a:solidFill>
                <a:srgbClr val="374151"/>
              </a:solidFill>
              <a:latin typeface="Times New Roman"/>
              <a:ea typeface="Times New Roman"/>
              <a:cs typeface="Times New Roman"/>
              <a:sym typeface="Times New Roman"/>
            </a:endParaRPr>
          </a:p>
          <a:p>
            <a:pPr marL="1200150" lvl="1" indent="-5461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Enhanced Precision: Combining LSTM and KNN for thorough detection</a:t>
            </a:r>
            <a:endParaRPr>
              <a:solidFill>
                <a:srgbClr val="374151"/>
              </a:solidFill>
              <a:latin typeface="Times New Roman"/>
              <a:ea typeface="Times New Roman"/>
              <a:cs typeface="Times New Roman"/>
              <a:sym typeface="Times New Roman"/>
            </a:endParaRPr>
          </a:p>
          <a:p>
            <a:pPr marL="1200150" lvl="1" indent="-546100" algn="l" rtl="0">
              <a:lnSpc>
                <a:spcPct val="15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Enhanced Robustness: Two distinct algorithms for resilience to various attacks</a:t>
            </a:r>
            <a:endParaRPr>
              <a:solidFill>
                <a:srgbClr val="374151"/>
              </a:solidFill>
              <a:latin typeface="Times New Roman"/>
              <a:ea typeface="Times New Roman"/>
              <a:cs typeface="Times New Roman"/>
              <a:sym typeface="Times New Roman"/>
            </a:endParaRPr>
          </a:p>
          <a:p>
            <a:pPr marL="1200150" lvl="1" indent="-546100" algn="l" rtl="0">
              <a:lnSpc>
                <a:spcPct val="100000"/>
              </a:lnSpc>
              <a:spcBef>
                <a:spcPts val="0"/>
              </a:spcBef>
              <a:spcAft>
                <a:spcPts val="0"/>
              </a:spcAft>
              <a:buClr>
                <a:srgbClr val="374151"/>
              </a:buClr>
              <a:buSzPts val="1400"/>
              <a:buFont typeface="Times New Roman"/>
              <a:buChar char="❏"/>
            </a:pPr>
            <a:r>
              <a:rPr lang="en">
                <a:solidFill>
                  <a:srgbClr val="374151"/>
                </a:solidFill>
                <a:latin typeface="Times New Roman"/>
                <a:ea typeface="Times New Roman"/>
                <a:cs typeface="Times New Roman"/>
                <a:sym typeface="Times New Roman"/>
              </a:rPr>
              <a:t>Generalization Capability: Trained on diverse datasets for flexibility</a:t>
            </a:r>
            <a:endParaRPr>
              <a:solidFill>
                <a:srgbClr val="37415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rPr>
              <a:t>Result Analysis</a:t>
            </a:r>
            <a:endParaRPr sz="2400">
              <a:solidFill>
                <a:schemeClr val="accent5"/>
              </a:solidFill>
            </a:endParaRPr>
          </a:p>
        </p:txBody>
      </p:sp>
      <p:pic>
        <p:nvPicPr>
          <p:cNvPr id="122" name="Google Shape;122;p21"/>
          <p:cNvPicPr preferRelativeResize="0"/>
          <p:nvPr/>
        </p:nvPicPr>
        <p:blipFill>
          <a:blip r:embed="rId3">
            <a:alphaModFix/>
          </a:blip>
          <a:stretch>
            <a:fillRect/>
          </a:stretch>
        </p:blipFill>
        <p:spPr>
          <a:xfrm>
            <a:off x="736650" y="1240650"/>
            <a:ext cx="4297867" cy="2959151"/>
          </a:xfrm>
          <a:prstGeom prst="rect">
            <a:avLst/>
          </a:prstGeom>
          <a:noFill/>
          <a:ln>
            <a:noFill/>
          </a:ln>
        </p:spPr>
      </p:pic>
      <p:pic>
        <p:nvPicPr>
          <p:cNvPr id="123" name="Google Shape;123;p21"/>
          <p:cNvPicPr preferRelativeResize="0"/>
          <p:nvPr/>
        </p:nvPicPr>
        <p:blipFill>
          <a:blip r:embed="rId4">
            <a:alphaModFix/>
          </a:blip>
          <a:stretch>
            <a:fillRect/>
          </a:stretch>
        </p:blipFill>
        <p:spPr>
          <a:xfrm>
            <a:off x="4826100" y="1240650"/>
            <a:ext cx="4222624" cy="29192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Raleway</vt:lpstr>
      <vt:lpstr>Lato</vt:lpstr>
      <vt:lpstr>Swiss</vt:lpstr>
      <vt:lpstr>Exploring DDoS Attack and New security Technics</vt:lpstr>
      <vt:lpstr>Table of Contents</vt:lpstr>
      <vt:lpstr>Introduction </vt:lpstr>
      <vt:lpstr>Literature Review</vt:lpstr>
      <vt:lpstr>Related Works</vt:lpstr>
      <vt:lpstr>Methodology</vt:lpstr>
      <vt:lpstr>Data Analysis : Challenges</vt:lpstr>
      <vt:lpstr>Data Analysis : Overview</vt:lpstr>
      <vt:lpstr>Result Analysis</vt:lpstr>
      <vt:lpstr>Result Analysis</vt:lpstr>
      <vt:lpstr>Result Analysis</vt:lpstr>
      <vt:lpstr>Potential Challenges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DDoS Attack and New security Technics</dc:title>
  <cp:lastModifiedBy>Shaoun Chandra Shill</cp:lastModifiedBy>
  <cp:revision>2</cp:revision>
  <dcterms:modified xsi:type="dcterms:W3CDTF">2023-12-13T16:31:12Z</dcterms:modified>
</cp:coreProperties>
</file>