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54" d="100"/>
          <a:sy n="154" d="100"/>
        </p:scale>
        <p:origin x="38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d42abe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2fd42abeb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573f759c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573f759c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f85e01437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f85e01437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85e01437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f85e01437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85e01437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85e0143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fd42abebfb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fd42abebf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f85e01437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85e0143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d42abebf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d42abebf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0b967b1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0b967b1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02c3b4d6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02c3b4d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8a3f0ab6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8a3f0ab6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573f759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573f759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573f759c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0573f759c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573f759c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573f759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573f759c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573f759c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faizalkarim/flood-area-segmenta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48550/arXiv.1505.04597"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doi.org/10.3390/w1206182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
            <a:ext cx="5331600" cy="2571601"/>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lnSpc>
                <a:spcPct val="125196"/>
              </a:lnSpc>
              <a:spcBef>
                <a:spcPts val="0"/>
              </a:spcBef>
              <a:spcAft>
                <a:spcPts val="0"/>
              </a:spcAft>
              <a:buClr>
                <a:srgbClr val="152D47"/>
              </a:buClr>
              <a:buSzPts val="4000"/>
              <a:buFont typeface="Crimson Pro"/>
              <a:buNone/>
            </a:pPr>
            <a:r>
              <a:rPr lang="en" sz="3000" dirty="0">
                <a:highlight>
                  <a:srgbClr val="E8EAED"/>
                </a:highlight>
              </a:rPr>
              <a:t>Flood Impact Detection on Areas Using U-Net</a:t>
            </a:r>
            <a:endParaRPr sz="3000" dirty="0">
              <a:highlight>
                <a:srgbClr val="E8EAED"/>
              </a:highlight>
            </a:endParaRPr>
          </a:p>
        </p:txBody>
      </p:sp>
      <p:sp>
        <p:nvSpPr>
          <p:cNvPr id="87" name="Google Shape;87;p13"/>
          <p:cNvSpPr/>
          <p:nvPr/>
        </p:nvSpPr>
        <p:spPr>
          <a:xfrm>
            <a:off x="0" y="2571600"/>
            <a:ext cx="5331600" cy="25720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Shaoun Chandra Shill      	Fahim Ahmed ifty                       </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23373005 		23266007</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Tuhin Ahmed		Effat Jahan</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23173004			24366047</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endParaRPr sz="1700" b="1" dirty="0">
              <a:solidFill>
                <a:schemeClr val="dk2"/>
              </a:solidFill>
              <a:highlight>
                <a:schemeClr val="lt2"/>
              </a:highlight>
              <a:latin typeface="Times New Roman"/>
              <a:ea typeface="Times New Roman"/>
              <a:cs typeface="Times New Roman"/>
              <a:sym typeface="Times New Roman"/>
            </a:endParaRPr>
          </a:p>
          <a:p>
            <a:pPr marL="1371600" lvl="0" indent="45720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GROUP - 06</a:t>
            </a:r>
            <a:endParaRPr sz="1200" dirty="0">
              <a:solidFill>
                <a:schemeClr val="dk2"/>
              </a:solidFill>
              <a:highlight>
                <a:schemeClr val="lt2"/>
              </a:highlight>
            </a:endParaRPr>
          </a:p>
        </p:txBody>
      </p:sp>
      <p:pic>
        <p:nvPicPr>
          <p:cNvPr id="88" name="Google Shape;88;p13"/>
          <p:cNvPicPr preferRelativeResize="0"/>
          <p:nvPr/>
        </p:nvPicPr>
        <p:blipFill>
          <a:blip r:embed="rId3">
            <a:alphaModFix/>
          </a:blip>
          <a:stretch>
            <a:fillRect/>
          </a:stretch>
        </p:blipFill>
        <p:spPr>
          <a:xfrm>
            <a:off x="5331600" y="0"/>
            <a:ext cx="3812402" cy="2571751"/>
          </a:xfrm>
          <a:prstGeom prst="rect">
            <a:avLst/>
          </a:prstGeom>
          <a:noFill/>
          <a:ln>
            <a:noFill/>
          </a:ln>
        </p:spPr>
      </p:pic>
      <p:pic>
        <p:nvPicPr>
          <p:cNvPr id="89" name="Google Shape;89;p13"/>
          <p:cNvPicPr preferRelativeResize="0"/>
          <p:nvPr/>
        </p:nvPicPr>
        <p:blipFill>
          <a:blip r:embed="rId4">
            <a:alphaModFix/>
          </a:blip>
          <a:stretch>
            <a:fillRect/>
          </a:stretch>
        </p:blipFill>
        <p:spPr>
          <a:xfrm>
            <a:off x="5331600" y="2571750"/>
            <a:ext cx="3812402" cy="2571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a:t>
            </a:r>
            <a:endParaRPr/>
          </a:p>
        </p:txBody>
      </p:sp>
      <p:sp>
        <p:nvSpPr>
          <p:cNvPr id="152" name="Google Shape;152;p22"/>
          <p:cNvSpPr txBox="1">
            <a:spLocks noGrp="1"/>
          </p:cNvSpPr>
          <p:nvPr>
            <p:ph type="body" idx="1"/>
          </p:nvPr>
        </p:nvSpPr>
        <p:spPr>
          <a:xfrm>
            <a:off x="729450" y="1853850"/>
            <a:ext cx="7688700" cy="3217200"/>
          </a:xfrm>
          <a:prstGeom prst="rect">
            <a:avLst/>
          </a:prstGeom>
        </p:spPr>
        <p:txBody>
          <a:bodyPr spcFirstLastPara="1" wrap="square" lIns="91425" tIns="91425" rIns="91425" bIns="91425" anchor="t" anchorCtr="0">
            <a:normAutofit fontScale="25000" lnSpcReduction="20000"/>
          </a:bodyPr>
          <a:lstStyle/>
          <a:p>
            <a:pPr marL="457200" lvl="0" indent="-332236" algn="l" rtl="0">
              <a:lnSpc>
                <a:spcPct val="150000"/>
              </a:lnSpc>
              <a:spcBef>
                <a:spcPts val="0"/>
              </a:spcBef>
              <a:spcAft>
                <a:spcPts val="0"/>
              </a:spcAft>
              <a:buClr>
                <a:schemeClr val="dk2"/>
              </a:buClr>
              <a:buSzPct val="100000"/>
              <a:buFont typeface="Times New Roman"/>
              <a:buChar char="●"/>
            </a:pPr>
            <a:r>
              <a:rPr lang="en" sz="6528">
                <a:solidFill>
                  <a:schemeClr val="dk2"/>
                </a:solidFill>
                <a:latin typeface="Times New Roman"/>
                <a:ea typeface="Times New Roman"/>
                <a:cs typeface="Times New Roman"/>
                <a:sym typeface="Times New Roman"/>
              </a:rPr>
              <a:t>IoU (Intersection over Union): Measures overlap between predicted and true masks</a:t>
            </a:r>
            <a:endParaRPr sz="6528">
              <a:solidFill>
                <a:schemeClr val="dk2"/>
              </a:solidFill>
              <a:latin typeface="Times New Roman"/>
              <a:ea typeface="Times New Roman"/>
              <a:cs typeface="Times New Roman"/>
              <a:sym typeface="Times New Roman"/>
            </a:endParaRPr>
          </a:p>
          <a:p>
            <a:pPr marL="457200" lvl="0" indent="-332236" algn="l" rtl="0">
              <a:lnSpc>
                <a:spcPct val="150000"/>
              </a:lnSpc>
              <a:spcBef>
                <a:spcPts val="0"/>
              </a:spcBef>
              <a:spcAft>
                <a:spcPts val="0"/>
              </a:spcAft>
              <a:buClr>
                <a:schemeClr val="dk2"/>
              </a:buClr>
              <a:buSzPct val="100000"/>
              <a:buFont typeface="Times New Roman"/>
              <a:buChar char="●"/>
            </a:pPr>
            <a:r>
              <a:rPr lang="en" sz="6528">
                <a:solidFill>
                  <a:schemeClr val="dk2"/>
                </a:solidFill>
                <a:latin typeface="Times New Roman"/>
                <a:ea typeface="Times New Roman"/>
                <a:cs typeface="Times New Roman"/>
                <a:sym typeface="Times New Roman"/>
              </a:rPr>
              <a:t>Dice Coefficient: Evaluates the accuracy of the segmentation</a:t>
            </a:r>
            <a:endParaRPr sz="6528">
              <a:solidFill>
                <a:schemeClr val="dk2"/>
              </a:solidFill>
              <a:latin typeface="Times New Roman"/>
              <a:ea typeface="Times New Roman"/>
              <a:cs typeface="Times New Roman"/>
              <a:sym typeface="Times New Roman"/>
            </a:endParaRPr>
          </a:p>
          <a:p>
            <a:pPr marL="457200" lvl="0" indent="-332236" algn="l" rtl="0">
              <a:lnSpc>
                <a:spcPct val="150000"/>
              </a:lnSpc>
              <a:spcBef>
                <a:spcPts val="0"/>
              </a:spcBef>
              <a:spcAft>
                <a:spcPts val="0"/>
              </a:spcAft>
              <a:buClr>
                <a:schemeClr val="dk2"/>
              </a:buClr>
              <a:buSzPct val="100000"/>
              <a:buFont typeface="Times New Roman"/>
              <a:buChar char="●"/>
            </a:pPr>
            <a:r>
              <a:rPr lang="en" sz="6528">
                <a:solidFill>
                  <a:schemeClr val="dk2"/>
                </a:solidFill>
                <a:latin typeface="Times New Roman"/>
                <a:ea typeface="Times New Roman"/>
                <a:cs typeface="Times New Roman"/>
                <a:sym typeface="Times New Roman"/>
              </a:rPr>
              <a:t>F1 score: The F1 score is the harmonic mean of precision and recall, balancing both.</a:t>
            </a:r>
            <a:endParaRPr sz="6528">
              <a:solidFill>
                <a:schemeClr val="dk2"/>
              </a:solidFill>
              <a:latin typeface="Times New Roman"/>
              <a:ea typeface="Times New Roman"/>
              <a:cs typeface="Times New Roman"/>
              <a:sym typeface="Times New Roman"/>
            </a:endParaRPr>
          </a:p>
          <a:p>
            <a:pPr marL="457200" lvl="0" indent="-332236" algn="l" rtl="0">
              <a:lnSpc>
                <a:spcPct val="150000"/>
              </a:lnSpc>
              <a:spcBef>
                <a:spcPts val="0"/>
              </a:spcBef>
              <a:spcAft>
                <a:spcPts val="0"/>
              </a:spcAft>
              <a:buClr>
                <a:schemeClr val="dk2"/>
              </a:buClr>
              <a:buSzPct val="100000"/>
              <a:buFont typeface="Times New Roman"/>
              <a:buChar char="●"/>
            </a:pPr>
            <a:r>
              <a:rPr lang="en" sz="6528">
                <a:solidFill>
                  <a:schemeClr val="dk2"/>
                </a:solidFill>
                <a:latin typeface="Times New Roman"/>
                <a:ea typeface="Times New Roman"/>
                <a:cs typeface="Times New Roman"/>
                <a:sym typeface="Times New Roman"/>
              </a:rPr>
              <a:t>MSE: Mean Squared Error measures the average squared difference between predicted and actual values.</a:t>
            </a:r>
            <a:endParaRPr sz="6528">
              <a:solidFill>
                <a:schemeClr val="dk2"/>
              </a:solidFill>
              <a:latin typeface="Times New Roman"/>
              <a:ea typeface="Times New Roman"/>
              <a:cs typeface="Times New Roman"/>
              <a:sym typeface="Times New Roman"/>
            </a:endParaRPr>
          </a:p>
          <a:p>
            <a:pPr marL="457200" lvl="0" indent="-332236" algn="l" rtl="0">
              <a:lnSpc>
                <a:spcPct val="150000"/>
              </a:lnSpc>
              <a:spcBef>
                <a:spcPts val="0"/>
              </a:spcBef>
              <a:spcAft>
                <a:spcPts val="0"/>
              </a:spcAft>
              <a:buClr>
                <a:schemeClr val="dk2"/>
              </a:buClr>
              <a:buSzPct val="100000"/>
              <a:buFont typeface="Times New Roman"/>
              <a:buChar char="●"/>
            </a:pPr>
            <a:r>
              <a:rPr lang="en" sz="6528">
                <a:solidFill>
                  <a:schemeClr val="dk2"/>
                </a:solidFill>
                <a:latin typeface="Times New Roman"/>
                <a:ea typeface="Times New Roman"/>
                <a:cs typeface="Times New Roman"/>
                <a:sym typeface="Times New Roman"/>
              </a:rPr>
              <a:t>Training and Validation loss curve: Training and validation loss curves show model performance over epochs.</a:t>
            </a:r>
            <a:endParaRPr sz="6528">
              <a:solidFill>
                <a:schemeClr val="dk2"/>
              </a:solidFill>
              <a:latin typeface="Times New Roman"/>
              <a:ea typeface="Times New Roman"/>
              <a:cs typeface="Times New Roman"/>
              <a:sym typeface="Times New Roman"/>
            </a:endParaRPr>
          </a:p>
          <a:p>
            <a:pPr marL="457200" lvl="0" indent="-332236" algn="l" rtl="0">
              <a:lnSpc>
                <a:spcPct val="150000"/>
              </a:lnSpc>
              <a:spcBef>
                <a:spcPts val="0"/>
              </a:spcBef>
              <a:spcAft>
                <a:spcPts val="0"/>
              </a:spcAft>
              <a:buClr>
                <a:schemeClr val="dk2"/>
              </a:buClr>
              <a:buSzPct val="100000"/>
              <a:buFont typeface="Times New Roman"/>
              <a:buChar char="●"/>
            </a:pPr>
            <a:r>
              <a:rPr lang="en" sz="6528">
                <a:solidFill>
                  <a:schemeClr val="dk2"/>
                </a:solidFill>
                <a:latin typeface="Times New Roman"/>
                <a:ea typeface="Times New Roman"/>
                <a:cs typeface="Times New Roman"/>
                <a:sym typeface="Times New Roman"/>
              </a:rPr>
              <a:t>Visualisation: Side-by-side comparison of predicted masks and ground truth for insight into performance</a:t>
            </a:r>
            <a:endParaRPr sz="6528">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Analysis</a:t>
            </a:r>
            <a:endParaRPr/>
          </a:p>
        </p:txBody>
      </p:sp>
      <p:sp>
        <p:nvSpPr>
          <p:cNvPr id="158" name="Google Shape;158;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Works</a:t>
            </a:r>
            <a:endParaRPr/>
          </a:p>
        </p:txBody>
      </p:sp>
      <p:pic>
        <p:nvPicPr>
          <p:cNvPr id="164" name="Google Shape;164;p24"/>
          <p:cNvPicPr preferRelativeResize="0"/>
          <p:nvPr/>
        </p:nvPicPr>
        <p:blipFill>
          <a:blip r:embed="rId3">
            <a:alphaModFix/>
          </a:blip>
          <a:stretch>
            <a:fillRect/>
          </a:stretch>
        </p:blipFill>
        <p:spPr>
          <a:xfrm>
            <a:off x="815700" y="1853850"/>
            <a:ext cx="7991424" cy="273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0" name="Google Shape;170;p25"/>
          <p:cNvSpPr txBox="1">
            <a:spLocks noGrp="1"/>
          </p:cNvSpPr>
          <p:nvPr>
            <p:ph type="body" idx="1"/>
          </p:nvPr>
        </p:nvSpPr>
        <p:spPr>
          <a:xfrm>
            <a:off x="729450" y="1853850"/>
            <a:ext cx="7688700" cy="307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latin typeface="Times New Roman"/>
                <a:ea typeface="Times New Roman"/>
                <a:cs typeface="Times New Roman"/>
                <a:sym typeface="Times New Roman"/>
              </a:rPr>
              <a:t>In recent years, computer vision techniques have been widely applied to flood detection and monitoring systems. This paper compares three image segmentation methods: thresholding, region growing, and hybrid techniques, concluding that the hybrid approach achieved the best performance with over 74% segmentation accuracy. While these methods were effective, switching algorithms for different images remains a challenge. Semantic segmentation and deep learning approaches, particularly a U-Net based CNN model, were explored for satellite imagery with promising results. Future work aims to improve segmentation precision by incorporating geometric hints and uncertainty-weighted multi-task loss.</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Dataset</a:t>
            </a:r>
            <a:endParaRPr/>
          </a:p>
        </p:txBody>
      </p:sp>
      <p:sp>
        <p:nvSpPr>
          <p:cNvPr id="176" name="Google Shape;176;p26"/>
          <p:cNvSpPr txBox="1">
            <a:spLocks noGrp="1"/>
          </p:cNvSpPr>
          <p:nvPr>
            <p:ph type="body" idx="1"/>
          </p:nvPr>
        </p:nvSpPr>
        <p:spPr>
          <a:xfrm>
            <a:off x="729450" y="2071425"/>
            <a:ext cx="7688700" cy="2261100"/>
          </a:xfrm>
          <a:prstGeom prst="rect">
            <a:avLst/>
          </a:prstGeom>
        </p:spPr>
        <p:txBody>
          <a:bodyPr spcFirstLastPara="1" wrap="square" lIns="91425" tIns="91425" rIns="91425" bIns="91425" anchor="t" anchorCtr="0">
            <a:normAutofit lnSpcReduction="20000"/>
          </a:bodyPr>
          <a:lstStyle/>
          <a:p>
            <a:pPr marL="0" lvl="0" indent="0" algn="l" rtl="0">
              <a:lnSpc>
                <a:spcPct val="122222"/>
              </a:lnSpc>
              <a:spcBef>
                <a:spcPts val="0"/>
              </a:spcBef>
              <a:spcAft>
                <a:spcPts val="0"/>
              </a:spcAft>
              <a:buNone/>
            </a:pPr>
            <a:r>
              <a:rPr lang="en" sz="4585" b="1">
                <a:solidFill>
                  <a:srgbClr val="0000FF"/>
                </a:solidFill>
                <a:highlight>
                  <a:srgbClr val="FFFFFF"/>
                </a:highlight>
                <a:latin typeface="Times New Roman"/>
                <a:ea typeface="Times New Roman"/>
                <a:cs typeface="Times New Roman"/>
                <a:sym typeface="Times New Roman"/>
              </a:rPr>
              <a:t>Flood Area Segmentation</a:t>
            </a:r>
            <a:endParaRPr sz="4585" b="1">
              <a:solidFill>
                <a:srgbClr val="0000FF"/>
              </a:solidFill>
              <a:highlight>
                <a:srgbClr val="FFFFFF"/>
              </a:highlight>
              <a:latin typeface="Times New Roman"/>
              <a:ea typeface="Times New Roman"/>
              <a:cs typeface="Times New Roman"/>
              <a:sym typeface="Times New Roman"/>
            </a:endParaRPr>
          </a:p>
          <a:p>
            <a:pPr marL="0" lvl="0" indent="0" algn="l" rtl="0">
              <a:lnSpc>
                <a:spcPct val="122222"/>
              </a:lnSpc>
              <a:spcBef>
                <a:spcPts val="1200"/>
              </a:spcBef>
              <a:spcAft>
                <a:spcPts val="0"/>
              </a:spcAft>
              <a:buNone/>
            </a:pPr>
            <a:r>
              <a:rPr lang="en" sz="1600" b="1">
                <a:solidFill>
                  <a:srgbClr val="000000"/>
                </a:solidFill>
                <a:highlight>
                  <a:srgbClr val="FFFFFF"/>
                </a:highlight>
                <a:latin typeface="Arial"/>
                <a:ea typeface="Arial"/>
                <a:cs typeface="Arial"/>
                <a:sym typeface="Arial"/>
              </a:rPr>
              <a:t>Link : </a:t>
            </a:r>
            <a:r>
              <a:rPr lang="en" sz="1044" b="1" u="sng">
                <a:solidFill>
                  <a:schemeClr val="hlink"/>
                </a:solidFill>
                <a:highlight>
                  <a:srgbClr val="FFFFFF"/>
                </a:highlight>
                <a:latin typeface="Arial"/>
                <a:ea typeface="Arial"/>
                <a:cs typeface="Arial"/>
                <a:sym typeface="Arial"/>
                <a:hlinkClick r:id="rId3"/>
              </a:rPr>
              <a:t>https://www.kaggle.com/datasets/faizalkarim/flood-area-segmentation</a:t>
            </a:r>
            <a:endParaRPr sz="1044" b="1">
              <a:solidFill>
                <a:srgbClr val="0000FF"/>
              </a:solidFill>
              <a:highlight>
                <a:srgbClr val="FFFFFF"/>
              </a:highlight>
              <a:latin typeface="Arial"/>
              <a:ea typeface="Arial"/>
              <a:cs typeface="Arial"/>
              <a:sym typeface="Arial"/>
            </a:endParaRPr>
          </a:p>
          <a:p>
            <a:pPr marL="0" lvl="0" indent="0" algn="l" rtl="0">
              <a:lnSpc>
                <a:spcPct val="122222"/>
              </a:lnSpc>
              <a:spcBef>
                <a:spcPts val="1200"/>
              </a:spcBef>
              <a:spcAft>
                <a:spcPts val="0"/>
              </a:spcAft>
              <a:buNone/>
            </a:pPr>
            <a:endParaRPr sz="2700" b="1">
              <a:solidFill>
                <a:srgbClr val="E8EAED"/>
              </a:solidFill>
              <a:highlight>
                <a:srgbClr val="00FF00"/>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82" name="Google Shape;182;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Times New Roman"/>
              <a:buAutoNum type="arabicPeriod"/>
            </a:pPr>
            <a:r>
              <a:rPr lang="en">
                <a:latin typeface="Times New Roman"/>
                <a:ea typeface="Times New Roman"/>
                <a:cs typeface="Times New Roman"/>
                <a:sym typeface="Times New Roman"/>
              </a:rPr>
              <a:t>U-Net: Convolutional Networks for Biomedical Image Segmentation. link - </a:t>
            </a:r>
            <a:r>
              <a:rPr lang="en" sz="1000">
                <a:solidFill>
                  <a:schemeClr val="accent5"/>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https://doi.org/10.48550/arXiv.1505.04597</a:t>
            </a:r>
            <a:endParaRPr sz="1000">
              <a:latin typeface="Times New Roman"/>
              <a:ea typeface="Times New Roman"/>
              <a:cs typeface="Times New Roman"/>
              <a:sym typeface="Times New Roman"/>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Image Segmentation Methods for Flood Monitoring System. link - </a:t>
            </a:r>
            <a:r>
              <a:rPr lang="en" sz="1000" u="sng">
                <a:solidFill>
                  <a:srgbClr val="0000FF"/>
                </a:solidFill>
                <a:highlight>
                  <a:schemeClr val="lt1"/>
                </a:highlight>
                <a:latin typeface="Arial"/>
                <a:ea typeface="Arial"/>
                <a:cs typeface="Arial"/>
                <a:sym typeface="Arial"/>
                <a:hlinkClick r:id="rId4">
                  <a:extLst>
                    <a:ext uri="{A12FA001-AC4F-418D-AE19-62706E023703}">
                      <ahyp:hlinkClr xmlns:ahyp="http://schemas.microsoft.com/office/drawing/2018/hyperlinkcolor" val="tx"/>
                    </a:ext>
                  </a:extLst>
                </a:hlinkClick>
              </a:rPr>
              <a:t>https://doi.org/10.3390/w12061825</a:t>
            </a:r>
            <a:endParaRPr u="sng">
              <a:solidFill>
                <a:srgbClr val="0000FF"/>
              </a:solidFill>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Road Extraction by Deep Residual U-Net. link-  </a:t>
            </a:r>
            <a:r>
              <a:rPr lang="en" sz="1000" u="sng">
                <a:solidFill>
                  <a:srgbClr val="0000FF"/>
                </a:solidFill>
                <a:latin typeface="Arial"/>
                <a:ea typeface="Arial"/>
                <a:cs typeface="Arial"/>
                <a:sym typeface="Arial"/>
              </a:rPr>
              <a:t>https://arxiv.org/pdf/1711.10684</a:t>
            </a:r>
            <a:endParaRPr sz="1000" u="sng">
              <a:solidFill>
                <a:srgbClr val="0000FF"/>
              </a:solidFill>
              <a:latin typeface="Arial"/>
              <a:ea typeface="Arial"/>
              <a:cs typeface="Arial"/>
              <a:sym typeface="Arial"/>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Satellite Image Segmentation for Building Detection using U-net. link - </a:t>
            </a:r>
            <a:r>
              <a:rPr lang="en" sz="1000" u="sng">
                <a:solidFill>
                  <a:srgbClr val="0000FF"/>
                </a:solidFill>
                <a:latin typeface="Arial"/>
                <a:ea typeface="Arial"/>
                <a:cs typeface="Arial"/>
                <a:sym typeface="Arial"/>
              </a:rPr>
              <a:t>https://cs229.stanford.edu/proj2017/final-reports/5243715.pdf</a:t>
            </a:r>
            <a:endParaRPr sz="1000" u="sng">
              <a:solidFill>
                <a:srgbClr val="0000FF"/>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Idea </a:t>
            </a:r>
            <a:endParaRPr/>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en" sz="1900">
                <a:solidFill>
                  <a:schemeClr val="dk2"/>
                </a:solidFill>
                <a:highlight>
                  <a:srgbClr val="FFFFFF"/>
                </a:highlight>
                <a:latin typeface="Times New Roman"/>
                <a:ea typeface="Times New Roman"/>
                <a:cs typeface="Times New Roman"/>
                <a:sym typeface="Times New Roman"/>
              </a:rPr>
              <a:t>Design a U-net model for the classification and segmentation of parts of road images in Bangladesh affected by flood. This would be useful for evaluating the effects of floods on road construction as a way of determining the extent of damage in areas that experience flood ravages during certain seasons of the year. Segment out flooded region of roads in Bangladesh using satellite images or from any aerial view.</a:t>
            </a:r>
            <a:endParaRPr sz="1900">
              <a:solidFill>
                <a:schemeClr val="dk2"/>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Unet</a:t>
            </a:r>
            <a:endParaRPr/>
          </a:p>
          <a:p>
            <a:pPr marL="0" lvl="0" indent="0" algn="l" rtl="0">
              <a:spcBef>
                <a:spcPts val="0"/>
              </a:spcBef>
              <a:spcAft>
                <a:spcPts val="0"/>
              </a:spcAft>
              <a:buNone/>
            </a:pPr>
            <a:endParaRPr/>
          </a:p>
        </p:txBody>
      </p:sp>
      <p:sp>
        <p:nvSpPr>
          <p:cNvPr id="101" name="Google Shape;101;p15"/>
          <p:cNvSpPr txBox="1">
            <a:spLocks noGrp="1"/>
          </p:cNvSpPr>
          <p:nvPr>
            <p:ph type="body" idx="1"/>
          </p:nvPr>
        </p:nvSpPr>
        <p:spPr>
          <a:xfrm>
            <a:off x="729450" y="1853850"/>
            <a:ext cx="7688700" cy="3151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a:latin typeface="Times New Roman"/>
                <a:ea typeface="Times New Roman"/>
                <a:cs typeface="Times New Roman"/>
                <a:sym typeface="Times New Roman"/>
              </a:rPr>
              <a:t>U-net is an encoder-decoder-based convolutional self-design network for image segmentation developed for biomedical image analysis in recent years. Its distinctive U-shape is formed by two main parts: A road within which the magnitude grows, the said encoder is the road that is the compressing dimension, and the extended road is a decoder. The contracting layers decrease the context of this load inversely, the expansive part increases this context by reconstructing the features which concatenated with features that can be obtained from the encoder part through the Skip connection. The connection links make it possible to reproduce geo-spatial correlation if the image affords correct spatial relations; geometric and photo-realistic attributes of the environment, the chained levels of spatial hierarchy, and the segmentation feature of complicated images with high accuracy even though only a few samples are taken. This is well exemplified by the U-Net architecture because it is fulfilling the segmentation function and is very helpful to medical image analysis because the task normally gets down to pixel level.</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Unet Architecture</a:t>
            </a:r>
            <a:endParaRPr/>
          </a:p>
        </p:txBody>
      </p:sp>
      <p:sp>
        <p:nvSpPr>
          <p:cNvPr id="107" name="Google Shape;107;p16"/>
          <p:cNvSpPr txBox="1">
            <a:spLocks noGrp="1"/>
          </p:cNvSpPr>
          <p:nvPr>
            <p:ph type="body" idx="1"/>
          </p:nvPr>
        </p:nvSpPr>
        <p:spPr>
          <a:xfrm>
            <a:off x="729450" y="2078875"/>
            <a:ext cx="34854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latin typeface="Times New Roman"/>
                <a:ea typeface="Times New Roman"/>
                <a:cs typeface="Times New Roman"/>
                <a:sym typeface="Times New Roman"/>
              </a:rPr>
              <a:t>U-net was originally invented and first used for image segmentation. Its architecture can be broadly thought of as an encoder network followed by a decoder network.</a:t>
            </a:r>
            <a:endParaRPr sz="1400">
              <a:latin typeface="Times New Roman"/>
              <a:ea typeface="Times New Roman"/>
              <a:cs typeface="Times New Roman"/>
              <a:sym typeface="Times New Roman"/>
            </a:endParaRPr>
          </a:p>
        </p:txBody>
      </p:sp>
      <p:pic>
        <p:nvPicPr>
          <p:cNvPr id="108" name="Google Shape;108;p16"/>
          <p:cNvPicPr preferRelativeResize="0"/>
          <p:nvPr/>
        </p:nvPicPr>
        <p:blipFill>
          <a:blip r:embed="rId3">
            <a:alphaModFix/>
          </a:blip>
          <a:stretch>
            <a:fillRect/>
          </a:stretch>
        </p:blipFill>
        <p:spPr>
          <a:xfrm>
            <a:off x="4214925" y="645650"/>
            <a:ext cx="4929074" cy="4497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p:nvPr/>
        </p:nvSpPr>
        <p:spPr>
          <a:xfrm>
            <a:off x="3637700" y="2184775"/>
            <a:ext cx="1410600" cy="1434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Related Works</a:t>
            </a:r>
            <a:endParaRPr b="1">
              <a:latin typeface="Lato"/>
              <a:ea typeface="Lato"/>
              <a:cs typeface="Lato"/>
              <a:sym typeface="Lato"/>
            </a:endParaRPr>
          </a:p>
        </p:txBody>
      </p:sp>
      <p:sp>
        <p:nvSpPr>
          <p:cNvPr id="114" name="Google Shape;114;p17"/>
          <p:cNvSpPr/>
          <p:nvPr/>
        </p:nvSpPr>
        <p:spPr>
          <a:xfrm>
            <a:off x="3126488" y="776675"/>
            <a:ext cx="2433024" cy="800442"/>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1200"/>
              </a:spcBef>
              <a:spcAft>
                <a:spcPts val="200"/>
              </a:spcAft>
              <a:buNone/>
            </a:pPr>
            <a:r>
              <a:rPr lang="en" sz="1100" b="1"/>
              <a:t> U-Net and Variants</a:t>
            </a:r>
            <a:endParaRPr>
              <a:latin typeface="Lato"/>
              <a:ea typeface="Lato"/>
              <a:cs typeface="Lato"/>
              <a:sym typeface="Lato"/>
            </a:endParaRPr>
          </a:p>
        </p:txBody>
      </p:sp>
      <p:sp>
        <p:nvSpPr>
          <p:cNvPr id="115" name="Google Shape;115;p17"/>
          <p:cNvSpPr/>
          <p:nvPr/>
        </p:nvSpPr>
        <p:spPr>
          <a:xfrm>
            <a:off x="3126488" y="4089450"/>
            <a:ext cx="2433024" cy="800442"/>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200"/>
              </a:spcAft>
              <a:buNone/>
            </a:pPr>
            <a:r>
              <a:rPr lang="en" sz="1100" b="1"/>
              <a:t>Application in Medical Imaging</a:t>
            </a:r>
            <a:endParaRPr>
              <a:latin typeface="Lato"/>
              <a:ea typeface="Lato"/>
              <a:cs typeface="Lato"/>
              <a:sym typeface="Lato"/>
            </a:endParaRPr>
          </a:p>
        </p:txBody>
      </p:sp>
      <p:sp>
        <p:nvSpPr>
          <p:cNvPr id="116" name="Google Shape;116;p17"/>
          <p:cNvSpPr/>
          <p:nvPr/>
        </p:nvSpPr>
        <p:spPr>
          <a:xfrm>
            <a:off x="344450" y="2501850"/>
            <a:ext cx="2433024" cy="800442"/>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 sz="1100" b="1"/>
              <a:t>Deep Learning for Image Segmentation</a:t>
            </a:r>
            <a:endParaRPr sz="1100" b="1"/>
          </a:p>
          <a:p>
            <a:pPr marL="0" lvl="0" indent="0" algn="ctr" rtl="0">
              <a:spcBef>
                <a:spcPts val="200"/>
              </a:spcBef>
              <a:spcAft>
                <a:spcPts val="0"/>
              </a:spcAft>
              <a:buNone/>
            </a:pPr>
            <a:endParaRPr>
              <a:latin typeface="Lato"/>
              <a:ea typeface="Lato"/>
              <a:cs typeface="Lato"/>
              <a:sym typeface="Lato"/>
            </a:endParaRPr>
          </a:p>
        </p:txBody>
      </p:sp>
      <p:sp>
        <p:nvSpPr>
          <p:cNvPr id="117" name="Google Shape;117;p17"/>
          <p:cNvSpPr/>
          <p:nvPr/>
        </p:nvSpPr>
        <p:spPr>
          <a:xfrm>
            <a:off x="6369450" y="2501850"/>
            <a:ext cx="2433024" cy="800442"/>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200"/>
              </a:spcAft>
              <a:buNone/>
            </a:pPr>
            <a:r>
              <a:rPr lang="en" sz="1100" b="1"/>
              <a:t> Image Data Augmentation in Segmentation</a:t>
            </a:r>
            <a:endParaRPr>
              <a:latin typeface="Lato"/>
              <a:ea typeface="Lato"/>
              <a:cs typeface="Lato"/>
              <a:sym typeface="Lato"/>
            </a:endParaRPr>
          </a:p>
        </p:txBody>
      </p:sp>
      <p:cxnSp>
        <p:nvCxnSpPr>
          <p:cNvPr id="118" name="Google Shape;118;p17"/>
          <p:cNvCxnSpPr>
            <a:stCxn id="113" idx="6"/>
            <a:endCxn id="117" idx="1"/>
          </p:cNvCxnSpPr>
          <p:nvPr/>
        </p:nvCxnSpPr>
        <p:spPr>
          <a:xfrm>
            <a:off x="5048300" y="2902075"/>
            <a:ext cx="1321200" cy="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19;p17"/>
          <p:cNvCxnSpPr>
            <a:stCxn id="113" idx="0"/>
            <a:endCxn id="114" idx="2"/>
          </p:cNvCxnSpPr>
          <p:nvPr/>
        </p:nvCxnSpPr>
        <p:spPr>
          <a:xfrm rot="10800000">
            <a:off x="4343000" y="1576975"/>
            <a:ext cx="0" cy="607800"/>
          </a:xfrm>
          <a:prstGeom prst="straightConnector1">
            <a:avLst/>
          </a:prstGeom>
          <a:noFill/>
          <a:ln w="9525" cap="flat" cmpd="sng">
            <a:solidFill>
              <a:schemeClr val="dk2"/>
            </a:solidFill>
            <a:prstDash val="solid"/>
            <a:round/>
            <a:headEnd type="none" w="med" len="med"/>
            <a:tailEnd type="triangle" w="med" len="med"/>
          </a:ln>
        </p:spPr>
      </p:cxnSp>
      <p:cxnSp>
        <p:nvCxnSpPr>
          <p:cNvPr id="120" name="Google Shape;120;p17"/>
          <p:cNvCxnSpPr>
            <a:stCxn id="113" idx="2"/>
            <a:endCxn id="116" idx="3"/>
          </p:cNvCxnSpPr>
          <p:nvPr/>
        </p:nvCxnSpPr>
        <p:spPr>
          <a:xfrm rot="10800000">
            <a:off x="2777600" y="2902075"/>
            <a:ext cx="860100" cy="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21;p17"/>
          <p:cNvCxnSpPr>
            <a:stCxn id="113" idx="4"/>
            <a:endCxn id="115" idx="0"/>
          </p:cNvCxnSpPr>
          <p:nvPr/>
        </p:nvCxnSpPr>
        <p:spPr>
          <a:xfrm>
            <a:off x="4343000" y="3619375"/>
            <a:ext cx="0" cy="470100"/>
          </a:xfrm>
          <a:prstGeom prst="straightConnector1">
            <a:avLst/>
          </a:prstGeom>
          <a:noFill/>
          <a:ln w="9525" cap="flat" cmpd="sng">
            <a:solidFill>
              <a:schemeClr val="dk2"/>
            </a:solidFill>
            <a:prstDash val="solid"/>
            <a:round/>
            <a:headEnd type="none" w="med" len="med"/>
            <a:tailEnd type="triangle" w="med" len="med"/>
          </a:ln>
        </p:spPr>
      </p:cxnSp>
      <p:sp>
        <p:nvSpPr>
          <p:cNvPr id="122" name="Google Shape;122;p17"/>
          <p:cNvSpPr txBox="1">
            <a:spLocks noGrp="1"/>
          </p:cNvSpPr>
          <p:nvPr>
            <p:ph type="title"/>
          </p:nvPr>
        </p:nvSpPr>
        <p:spPr>
          <a:xfrm>
            <a:off x="627875" y="506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627875" y="506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pic>
        <p:nvPicPr>
          <p:cNvPr id="128" name="Google Shape;128;p18"/>
          <p:cNvPicPr preferRelativeResize="0"/>
          <p:nvPr/>
        </p:nvPicPr>
        <p:blipFill>
          <a:blip r:embed="rId3">
            <a:alphaModFix/>
          </a:blip>
          <a:stretch>
            <a:fillRect/>
          </a:stretch>
        </p:blipFill>
        <p:spPr>
          <a:xfrm>
            <a:off x="2304100" y="1104400"/>
            <a:ext cx="6778624" cy="386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400"/>
              <a:t>Data Preparation</a:t>
            </a:r>
            <a:endParaRPr sz="2400"/>
          </a:p>
          <a:p>
            <a:pPr marL="0" lvl="0" indent="0" algn="l" rtl="0">
              <a:spcBef>
                <a:spcPts val="1200"/>
              </a:spcBef>
              <a:spcAft>
                <a:spcPts val="0"/>
              </a:spcAft>
              <a:buSzPts val="990"/>
              <a:buNone/>
            </a:pPr>
            <a:endParaRPr sz="2400"/>
          </a:p>
        </p:txBody>
      </p:sp>
      <p:sp>
        <p:nvSpPr>
          <p:cNvPr id="134" name="Google Shape;134;p19"/>
          <p:cNvSpPr txBox="1">
            <a:spLocks noGrp="1"/>
          </p:cNvSpPr>
          <p:nvPr>
            <p:ph type="body" idx="1"/>
          </p:nvPr>
        </p:nvSpPr>
        <p:spPr>
          <a:xfrm>
            <a:off x="729450" y="2078875"/>
            <a:ext cx="7688700" cy="3028500"/>
          </a:xfrm>
          <a:prstGeom prst="rect">
            <a:avLst/>
          </a:prstGeom>
        </p:spPr>
        <p:txBody>
          <a:bodyPr spcFirstLastPara="1" wrap="square" lIns="91425" tIns="91425" rIns="91425" bIns="91425" anchor="t" anchorCtr="0">
            <a:noAutofit/>
          </a:bodyPr>
          <a:lstStyle/>
          <a:p>
            <a:pPr marL="457200" lvl="0" indent="-344487" algn="l" rtl="0">
              <a:lnSpc>
                <a:spcPct val="150000"/>
              </a:lnSpc>
              <a:spcBef>
                <a:spcPts val="0"/>
              </a:spcBef>
              <a:spcAft>
                <a:spcPts val="0"/>
              </a:spcAft>
              <a:buClr>
                <a:schemeClr val="dk2"/>
              </a:buClr>
              <a:buSzPts val="1825"/>
              <a:buFont typeface="Times New Roman"/>
              <a:buChar char="●"/>
            </a:pPr>
            <a:r>
              <a:rPr lang="en" sz="1825">
                <a:solidFill>
                  <a:schemeClr val="dk2"/>
                </a:solidFill>
                <a:latin typeface="Times New Roman"/>
                <a:ea typeface="Times New Roman"/>
                <a:cs typeface="Times New Roman"/>
                <a:sym typeface="Times New Roman"/>
              </a:rPr>
              <a:t>Dataset: Images and Corresponding Masks</a:t>
            </a:r>
            <a:endParaRPr sz="1825">
              <a:solidFill>
                <a:schemeClr val="dk2"/>
              </a:solidFill>
              <a:latin typeface="Times New Roman"/>
              <a:ea typeface="Times New Roman"/>
              <a:cs typeface="Times New Roman"/>
              <a:sym typeface="Times New Roman"/>
            </a:endParaRPr>
          </a:p>
          <a:p>
            <a:pPr marL="457200" lvl="0" indent="-344487" algn="l" rtl="0">
              <a:lnSpc>
                <a:spcPct val="150000"/>
              </a:lnSpc>
              <a:spcBef>
                <a:spcPts val="0"/>
              </a:spcBef>
              <a:spcAft>
                <a:spcPts val="0"/>
              </a:spcAft>
              <a:buClr>
                <a:schemeClr val="dk2"/>
              </a:buClr>
              <a:buSzPts val="1825"/>
              <a:buFont typeface="Times New Roman"/>
              <a:buChar char="●"/>
            </a:pPr>
            <a:r>
              <a:rPr lang="en" sz="1825">
                <a:solidFill>
                  <a:schemeClr val="dk2"/>
                </a:solidFill>
                <a:latin typeface="Times New Roman"/>
                <a:ea typeface="Times New Roman"/>
                <a:cs typeface="Times New Roman"/>
                <a:sym typeface="Times New Roman"/>
              </a:rPr>
              <a:t>Libraries: Python (OS, glob), OpenCV (cv2)</a:t>
            </a:r>
            <a:endParaRPr sz="1825">
              <a:solidFill>
                <a:schemeClr val="dk2"/>
              </a:solidFill>
              <a:latin typeface="Times New Roman"/>
              <a:ea typeface="Times New Roman"/>
              <a:cs typeface="Times New Roman"/>
              <a:sym typeface="Times New Roman"/>
            </a:endParaRPr>
          </a:p>
          <a:p>
            <a:pPr marL="457200" lvl="0" indent="-344487" algn="l" rtl="0">
              <a:lnSpc>
                <a:spcPct val="150000"/>
              </a:lnSpc>
              <a:spcBef>
                <a:spcPts val="0"/>
              </a:spcBef>
              <a:spcAft>
                <a:spcPts val="0"/>
              </a:spcAft>
              <a:buClr>
                <a:schemeClr val="dk2"/>
              </a:buClr>
              <a:buSzPts val="1825"/>
              <a:buFont typeface="Times New Roman"/>
              <a:buChar char="●"/>
            </a:pPr>
            <a:r>
              <a:rPr lang="en" sz="1825">
                <a:solidFill>
                  <a:schemeClr val="dk2"/>
                </a:solidFill>
                <a:latin typeface="Times New Roman"/>
                <a:ea typeface="Times New Roman"/>
                <a:cs typeface="Times New Roman"/>
                <a:sym typeface="Times New Roman"/>
              </a:rPr>
              <a:t>Preprocessing: Image resizing, normalization, augmentation</a:t>
            </a:r>
            <a:endParaRPr sz="1825">
              <a:solidFill>
                <a:schemeClr val="dk2"/>
              </a:solidFill>
              <a:latin typeface="Times New Roman"/>
              <a:ea typeface="Times New Roman"/>
              <a:cs typeface="Times New Roman"/>
              <a:sym typeface="Times New Roman"/>
            </a:endParaRPr>
          </a:p>
          <a:p>
            <a:pPr marL="457200" lvl="0" indent="-344487" algn="l" rtl="0">
              <a:lnSpc>
                <a:spcPct val="150000"/>
              </a:lnSpc>
              <a:spcBef>
                <a:spcPts val="0"/>
              </a:spcBef>
              <a:spcAft>
                <a:spcPts val="0"/>
              </a:spcAft>
              <a:buClr>
                <a:schemeClr val="dk2"/>
              </a:buClr>
              <a:buSzPts val="1825"/>
              <a:buFont typeface="Times New Roman"/>
              <a:buChar char="●"/>
            </a:pPr>
            <a:r>
              <a:rPr lang="en" sz="1825">
                <a:solidFill>
                  <a:schemeClr val="dk2"/>
                </a:solidFill>
                <a:latin typeface="Times New Roman"/>
                <a:ea typeface="Times New Roman"/>
                <a:cs typeface="Times New Roman"/>
                <a:sym typeface="Times New Roman"/>
              </a:rPr>
              <a:t>Image Augmentation: Rotation, flipping, and zooming (via Keras' ImageDataGenerator) to boost generalization and prevent overfitting</a:t>
            </a:r>
            <a:endParaRPr sz="1825">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sp>
        <p:nvSpPr>
          <p:cNvPr id="140" name="Google Shape;140;p20"/>
          <p:cNvSpPr txBox="1">
            <a:spLocks noGrp="1"/>
          </p:cNvSpPr>
          <p:nvPr>
            <p:ph type="body" idx="1"/>
          </p:nvPr>
        </p:nvSpPr>
        <p:spPr>
          <a:xfrm>
            <a:off x="729450" y="1907950"/>
            <a:ext cx="7688700" cy="3199500"/>
          </a:xfrm>
          <a:prstGeom prst="rect">
            <a:avLst/>
          </a:prstGeom>
        </p:spPr>
        <p:txBody>
          <a:bodyPr spcFirstLastPara="1" wrap="square" lIns="91425" tIns="91425" rIns="91425" bIns="91425" anchor="t" anchorCtr="0">
            <a:noAutofit/>
          </a:bodyPr>
          <a:lstStyle/>
          <a:p>
            <a:pPr marL="457200" lvl="0" indent="-343217" algn="l" rtl="0">
              <a:lnSpc>
                <a:spcPct val="150000"/>
              </a:lnSpc>
              <a:spcBef>
                <a:spcPts val="0"/>
              </a:spcBef>
              <a:spcAft>
                <a:spcPts val="0"/>
              </a:spcAft>
              <a:buClr>
                <a:schemeClr val="dk2"/>
              </a:buClr>
              <a:buSzPts val="1805"/>
              <a:buFont typeface="Times New Roman"/>
              <a:buChar char="●"/>
            </a:pPr>
            <a:r>
              <a:rPr lang="en" sz="1804">
                <a:solidFill>
                  <a:schemeClr val="dk2"/>
                </a:solidFill>
                <a:latin typeface="Times New Roman"/>
                <a:ea typeface="Times New Roman"/>
                <a:cs typeface="Times New Roman"/>
                <a:sym typeface="Times New Roman"/>
              </a:rPr>
              <a:t>Contracting Path (Encoder)</a:t>
            </a:r>
            <a:endParaRPr sz="1804">
              <a:solidFill>
                <a:schemeClr val="dk2"/>
              </a:solidFill>
              <a:latin typeface="Times New Roman"/>
              <a:ea typeface="Times New Roman"/>
              <a:cs typeface="Times New Roman"/>
              <a:sym typeface="Times New Roman"/>
            </a:endParaRPr>
          </a:p>
          <a:p>
            <a:pPr marL="457200" lvl="0" indent="-343217" algn="l" rtl="0">
              <a:lnSpc>
                <a:spcPct val="150000"/>
              </a:lnSpc>
              <a:spcBef>
                <a:spcPts val="0"/>
              </a:spcBef>
              <a:spcAft>
                <a:spcPts val="0"/>
              </a:spcAft>
              <a:buClr>
                <a:schemeClr val="dk2"/>
              </a:buClr>
              <a:buSzPts val="1805"/>
              <a:buFont typeface="Times New Roman"/>
              <a:buChar char="●"/>
            </a:pPr>
            <a:r>
              <a:rPr lang="en" sz="1804">
                <a:solidFill>
                  <a:schemeClr val="dk2"/>
                </a:solidFill>
                <a:latin typeface="Times New Roman"/>
                <a:ea typeface="Times New Roman"/>
                <a:cs typeface="Times New Roman"/>
                <a:sym typeface="Times New Roman"/>
              </a:rPr>
              <a:t>Expanding Path (Decoder)</a:t>
            </a:r>
            <a:endParaRPr sz="1804">
              <a:solidFill>
                <a:schemeClr val="dk2"/>
              </a:solidFill>
              <a:latin typeface="Times New Roman"/>
              <a:ea typeface="Times New Roman"/>
              <a:cs typeface="Times New Roman"/>
              <a:sym typeface="Times New Roman"/>
            </a:endParaRPr>
          </a:p>
          <a:p>
            <a:pPr marL="457200" lvl="0" indent="-343217" algn="l" rtl="0">
              <a:lnSpc>
                <a:spcPct val="150000"/>
              </a:lnSpc>
              <a:spcBef>
                <a:spcPts val="0"/>
              </a:spcBef>
              <a:spcAft>
                <a:spcPts val="0"/>
              </a:spcAft>
              <a:buClr>
                <a:schemeClr val="dk2"/>
              </a:buClr>
              <a:buSzPts val="1805"/>
              <a:buFont typeface="Times New Roman"/>
              <a:buChar char="●"/>
            </a:pPr>
            <a:r>
              <a:rPr lang="en" sz="1804">
                <a:solidFill>
                  <a:schemeClr val="dk2"/>
                </a:solidFill>
                <a:latin typeface="Times New Roman"/>
                <a:ea typeface="Times New Roman"/>
                <a:cs typeface="Times New Roman"/>
                <a:sym typeface="Times New Roman"/>
              </a:rPr>
              <a:t>Skip Connections </a:t>
            </a:r>
            <a:endParaRPr sz="1804">
              <a:solidFill>
                <a:schemeClr val="dk2"/>
              </a:solidFill>
              <a:latin typeface="Times New Roman"/>
              <a:ea typeface="Times New Roman"/>
              <a:cs typeface="Times New Roman"/>
              <a:sym typeface="Times New Roman"/>
            </a:endParaRPr>
          </a:p>
          <a:p>
            <a:pPr marL="457200" lvl="0" indent="-343217" algn="l" rtl="0">
              <a:lnSpc>
                <a:spcPct val="150000"/>
              </a:lnSpc>
              <a:spcBef>
                <a:spcPts val="0"/>
              </a:spcBef>
              <a:spcAft>
                <a:spcPts val="0"/>
              </a:spcAft>
              <a:buClr>
                <a:schemeClr val="dk2"/>
              </a:buClr>
              <a:buSzPts val="1805"/>
              <a:buFont typeface="Times New Roman"/>
              <a:buChar char="●"/>
            </a:pPr>
            <a:r>
              <a:rPr lang="en" sz="1804">
                <a:solidFill>
                  <a:schemeClr val="dk2"/>
                </a:solidFill>
                <a:latin typeface="Times New Roman"/>
                <a:ea typeface="Times New Roman"/>
                <a:cs typeface="Times New Roman"/>
                <a:sym typeface="Times New Roman"/>
              </a:rPr>
              <a:t>Tools: TensorFlow, Keras</a:t>
            </a:r>
            <a:endParaRPr sz="1804">
              <a:solidFill>
                <a:schemeClr val="dk2"/>
              </a:solidFill>
              <a:latin typeface="Times New Roman"/>
              <a:ea typeface="Times New Roman"/>
              <a:cs typeface="Times New Roman"/>
              <a:sym typeface="Times New Roman"/>
            </a:endParaRPr>
          </a:p>
          <a:p>
            <a:pPr marL="457200" lvl="0" indent="-343217" algn="l" rtl="0">
              <a:lnSpc>
                <a:spcPct val="150000"/>
              </a:lnSpc>
              <a:spcBef>
                <a:spcPts val="0"/>
              </a:spcBef>
              <a:spcAft>
                <a:spcPts val="0"/>
              </a:spcAft>
              <a:buClr>
                <a:schemeClr val="dk2"/>
              </a:buClr>
              <a:buSzPts val="1805"/>
              <a:buFont typeface="Times New Roman"/>
              <a:buChar char="●"/>
            </a:pPr>
            <a:r>
              <a:rPr lang="en" sz="1804">
                <a:solidFill>
                  <a:schemeClr val="dk2"/>
                </a:solidFill>
                <a:latin typeface="Times New Roman"/>
                <a:ea typeface="Times New Roman"/>
                <a:cs typeface="Times New Roman"/>
                <a:sym typeface="Times New Roman"/>
              </a:rPr>
              <a:t>Optimizer: Adam</a:t>
            </a:r>
            <a:endParaRPr sz="1804">
              <a:solidFill>
                <a:schemeClr val="dk2"/>
              </a:solidFill>
              <a:latin typeface="Times New Roman"/>
              <a:ea typeface="Times New Roman"/>
              <a:cs typeface="Times New Roman"/>
              <a:sym typeface="Times New Roman"/>
            </a:endParaRPr>
          </a:p>
          <a:p>
            <a:pPr marL="457200" lvl="0" indent="-343217" algn="l" rtl="0">
              <a:lnSpc>
                <a:spcPct val="150000"/>
              </a:lnSpc>
              <a:spcBef>
                <a:spcPts val="0"/>
              </a:spcBef>
              <a:spcAft>
                <a:spcPts val="0"/>
              </a:spcAft>
              <a:buClr>
                <a:schemeClr val="dk2"/>
              </a:buClr>
              <a:buSzPts val="1805"/>
              <a:buFont typeface="Times New Roman"/>
              <a:buChar char="●"/>
            </a:pPr>
            <a:r>
              <a:rPr lang="en" sz="1804">
                <a:solidFill>
                  <a:schemeClr val="dk2"/>
                </a:solidFill>
                <a:latin typeface="Times New Roman"/>
                <a:ea typeface="Times New Roman"/>
                <a:cs typeface="Times New Roman"/>
                <a:sym typeface="Times New Roman"/>
              </a:rPr>
              <a:t>Loss Function: Binary Cross-Entropy or Dice Loss for segmentation accuracy</a:t>
            </a:r>
            <a:endParaRPr sz="1804">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804">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29450" y="1394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&amp; Validation</a:t>
            </a:r>
            <a:endParaRPr/>
          </a:p>
        </p:txBody>
      </p:sp>
      <p:sp>
        <p:nvSpPr>
          <p:cNvPr id="146" name="Google Shape;14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dk2"/>
              </a:buClr>
              <a:buSzPts val="1900"/>
              <a:buChar char="●"/>
            </a:pPr>
            <a:r>
              <a:rPr lang="en" sz="1900">
                <a:solidFill>
                  <a:schemeClr val="dk2"/>
                </a:solidFill>
              </a:rPr>
              <a:t>Data Split: Training and validation sets</a:t>
            </a:r>
            <a:endParaRPr sz="1900">
              <a:solidFill>
                <a:schemeClr val="dk2"/>
              </a:solidFill>
            </a:endParaRPr>
          </a:p>
          <a:p>
            <a:pPr marL="457200" lvl="0" indent="-349250" algn="l" rtl="0">
              <a:lnSpc>
                <a:spcPct val="150000"/>
              </a:lnSpc>
              <a:spcBef>
                <a:spcPts val="0"/>
              </a:spcBef>
              <a:spcAft>
                <a:spcPts val="0"/>
              </a:spcAft>
              <a:buClr>
                <a:schemeClr val="dk2"/>
              </a:buClr>
              <a:buSzPts val="1900"/>
              <a:buChar char="●"/>
            </a:pPr>
            <a:r>
              <a:rPr lang="en" sz="1900">
                <a:solidFill>
                  <a:schemeClr val="dk2"/>
                </a:solidFill>
              </a:rPr>
              <a:t>Augmentation: Applied to the training set for better generalization</a:t>
            </a:r>
            <a:endParaRPr sz="1900">
              <a:solidFill>
                <a:schemeClr val="dk2"/>
              </a:solidFill>
            </a:endParaRPr>
          </a:p>
          <a:p>
            <a:pPr marL="457200" lvl="0" indent="-349250" algn="l" rtl="0">
              <a:lnSpc>
                <a:spcPct val="150000"/>
              </a:lnSpc>
              <a:spcBef>
                <a:spcPts val="0"/>
              </a:spcBef>
              <a:spcAft>
                <a:spcPts val="0"/>
              </a:spcAft>
              <a:buClr>
                <a:schemeClr val="dk2"/>
              </a:buClr>
              <a:buSzPts val="1900"/>
              <a:buChar char="●"/>
            </a:pPr>
            <a:r>
              <a:rPr lang="en" sz="1900">
                <a:solidFill>
                  <a:schemeClr val="dk2"/>
                </a:solidFill>
              </a:rPr>
              <a:t>Techniques: Early stopping, learning rate scheduling, and model checkpoints to avoid overfitting and optimize training</a:t>
            </a:r>
            <a:endParaRPr sz="1900">
              <a:solidFill>
                <a:schemeClr val="dk2"/>
              </a:solidFil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Lato</vt:lpstr>
      <vt:lpstr>Crimson Pro</vt:lpstr>
      <vt:lpstr>Raleway</vt:lpstr>
      <vt:lpstr>Times New Roman</vt:lpstr>
      <vt:lpstr>Streamline</vt:lpstr>
      <vt:lpstr>PowerPoint Presentation</vt:lpstr>
      <vt:lpstr>Project Idea </vt:lpstr>
      <vt:lpstr>What is the Unet </vt:lpstr>
      <vt:lpstr>Unet Architecture</vt:lpstr>
      <vt:lpstr>Related Works</vt:lpstr>
      <vt:lpstr>Methodology</vt:lpstr>
      <vt:lpstr>Data Preparation </vt:lpstr>
      <vt:lpstr>Model Architecture</vt:lpstr>
      <vt:lpstr>Training &amp; Validation</vt:lpstr>
      <vt:lpstr>Evaluation</vt:lpstr>
      <vt:lpstr>Result Analysis</vt:lpstr>
      <vt:lpstr>Future Works</vt:lpstr>
      <vt:lpstr>Conclusion</vt:lpstr>
      <vt:lpstr>Project Dataset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Shaoun Chandra Shill</cp:lastModifiedBy>
  <cp:revision>1</cp:revision>
  <dcterms:modified xsi:type="dcterms:W3CDTF">2024-09-26T18:20:11Z</dcterms:modified>
</cp:coreProperties>
</file>