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d42abe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fd42abeb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d42abebf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d42abebf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d42abebf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d42abebf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d42abebf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d42abebf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i.org/10.48550/arXiv.1505.04597" TargetMode="External"/><Relationship Id="rId4" Type="http://schemas.openxmlformats.org/officeDocument/2006/relationships/hyperlink" Target="https://doi.org/10.3390/w120618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faizalkarim/flood-area-segment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0"/>
            <a:ext cx="5331600" cy="2373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lnSpc>
                <a:spcPct val="125196"/>
              </a:lnSpc>
              <a:spcBef>
                <a:spcPts val="0"/>
              </a:spcBef>
              <a:spcAft>
                <a:spcPts val="0"/>
              </a:spcAft>
              <a:buClr>
                <a:srgbClr val="152D47"/>
              </a:buClr>
              <a:buSzPts val="4000"/>
              <a:buFont typeface="Crimson Pro"/>
              <a:buNone/>
            </a:pPr>
            <a:r>
              <a:rPr lang="en" sz="3000">
                <a:highlight>
                  <a:srgbClr val="E8EAED"/>
                </a:highlight>
              </a:rPr>
              <a:t>Flood Impact Detection on Roads Using U-Net</a:t>
            </a:r>
            <a:endParaRPr sz="3000">
              <a:highlight>
                <a:srgbClr val="E8EAED"/>
              </a:highlight>
            </a:endParaRPr>
          </a:p>
        </p:txBody>
      </p:sp>
      <p:sp>
        <p:nvSpPr>
          <p:cNvPr id="87" name="Google Shape;87;p13"/>
          <p:cNvSpPr/>
          <p:nvPr/>
        </p:nvSpPr>
        <p:spPr>
          <a:xfrm>
            <a:off x="0" y="2372850"/>
            <a:ext cx="5331600" cy="27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lnSpc>
                <a:spcPct val="90000"/>
              </a:lnSpc>
              <a:spcBef>
                <a:spcPts val="800"/>
              </a:spcBef>
              <a:spcAft>
                <a:spcPts val="0"/>
              </a:spcAft>
              <a:buClr>
                <a:schemeClr val="dk1"/>
              </a:buClr>
              <a:buSzPts val="1800"/>
              <a:buFont typeface="Arial"/>
              <a:buNone/>
            </a:pPr>
            <a:r>
              <a:rPr b="1" lang="en" sz="1700">
                <a:solidFill>
                  <a:schemeClr val="dk2"/>
                </a:solidFill>
                <a:highlight>
                  <a:schemeClr val="lt2"/>
                </a:highlight>
                <a:latin typeface="Times New Roman"/>
                <a:ea typeface="Times New Roman"/>
                <a:cs typeface="Times New Roman"/>
                <a:sym typeface="Times New Roman"/>
              </a:rPr>
              <a:t>Shaoun Chandra Shill      		 Fahim Ahmed ifty                       </a:t>
            </a:r>
            <a:endParaRPr b="1" sz="1700">
              <a:solidFill>
                <a:schemeClr val="dk2"/>
              </a:solidFill>
              <a:highlight>
                <a:schemeClr val="lt2"/>
              </a:highlight>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800"/>
              <a:buFont typeface="Arial"/>
              <a:buNone/>
            </a:pPr>
            <a:r>
              <a:rPr b="1" lang="en" sz="1700">
                <a:solidFill>
                  <a:schemeClr val="dk2"/>
                </a:solidFill>
                <a:highlight>
                  <a:schemeClr val="lt2"/>
                </a:highlight>
                <a:latin typeface="Times New Roman"/>
                <a:ea typeface="Times New Roman"/>
                <a:cs typeface="Times New Roman"/>
                <a:sym typeface="Times New Roman"/>
              </a:rPr>
              <a:t>23373005 						23266007</a:t>
            </a:r>
            <a:endParaRPr b="1" sz="1700">
              <a:solidFill>
                <a:schemeClr val="dk2"/>
              </a:solidFill>
              <a:highlight>
                <a:schemeClr val="lt2"/>
              </a:highlight>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800"/>
              <a:buFont typeface="Arial"/>
              <a:buNone/>
            </a:pPr>
            <a:r>
              <a:t/>
            </a:r>
            <a:endParaRPr b="1" sz="1700">
              <a:solidFill>
                <a:schemeClr val="dk2"/>
              </a:solidFill>
              <a:highlight>
                <a:schemeClr val="lt2"/>
              </a:highlight>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800"/>
              <a:buFont typeface="Arial"/>
              <a:buNone/>
            </a:pPr>
            <a:r>
              <a:rPr b="1" lang="en" sz="1700">
                <a:solidFill>
                  <a:schemeClr val="dk2"/>
                </a:solidFill>
                <a:highlight>
                  <a:schemeClr val="lt2"/>
                </a:highlight>
                <a:latin typeface="Times New Roman"/>
                <a:ea typeface="Times New Roman"/>
                <a:cs typeface="Times New Roman"/>
                <a:sym typeface="Times New Roman"/>
              </a:rPr>
              <a:t>Tuhin Ahmed					     Effat Jahan</a:t>
            </a:r>
            <a:endParaRPr b="1" sz="1700">
              <a:solidFill>
                <a:schemeClr val="dk2"/>
              </a:solidFill>
              <a:highlight>
                <a:schemeClr val="lt2"/>
              </a:highlight>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800"/>
              <a:buFont typeface="Arial"/>
              <a:buNone/>
            </a:pPr>
            <a:r>
              <a:rPr b="1" lang="en" sz="1700">
                <a:solidFill>
                  <a:schemeClr val="dk2"/>
                </a:solidFill>
                <a:highlight>
                  <a:schemeClr val="lt2"/>
                </a:highlight>
                <a:latin typeface="Times New Roman"/>
                <a:ea typeface="Times New Roman"/>
                <a:cs typeface="Times New Roman"/>
                <a:sym typeface="Times New Roman"/>
              </a:rPr>
              <a:t>23173004						       24366047</a:t>
            </a:r>
            <a:endParaRPr b="1" sz="1700">
              <a:solidFill>
                <a:schemeClr val="dk2"/>
              </a:solidFill>
              <a:highlight>
                <a:schemeClr val="lt2"/>
              </a:highlight>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800"/>
              <a:buFont typeface="Arial"/>
              <a:buNone/>
            </a:pPr>
            <a:r>
              <a:t/>
            </a:r>
            <a:endParaRPr b="1" sz="1700">
              <a:solidFill>
                <a:schemeClr val="dk2"/>
              </a:solidFill>
              <a:highlight>
                <a:schemeClr val="lt2"/>
              </a:highlight>
              <a:latin typeface="Times New Roman"/>
              <a:ea typeface="Times New Roman"/>
              <a:cs typeface="Times New Roman"/>
              <a:sym typeface="Times New Roman"/>
            </a:endParaRPr>
          </a:p>
          <a:p>
            <a:pPr indent="457200" lvl="0" marL="1371600" rtl="0" algn="l">
              <a:lnSpc>
                <a:spcPct val="90000"/>
              </a:lnSpc>
              <a:spcBef>
                <a:spcPts val="800"/>
              </a:spcBef>
              <a:spcAft>
                <a:spcPts val="0"/>
              </a:spcAft>
              <a:buClr>
                <a:schemeClr val="dk1"/>
              </a:buClr>
              <a:buSzPts val="1800"/>
              <a:buFont typeface="Arial"/>
              <a:buNone/>
            </a:pPr>
            <a:r>
              <a:rPr b="1" lang="en" sz="1700">
                <a:solidFill>
                  <a:schemeClr val="dk2"/>
                </a:solidFill>
                <a:highlight>
                  <a:schemeClr val="lt2"/>
                </a:highlight>
                <a:latin typeface="Times New Roman"/>
                <a:ea typeface="Times New Roman"/>
                <a:cs typeface="Times New Roman"/>
                <a:sym typeface="Times New Roman"/>
              </a:rPr>
              <a:t>GROUP - 06</a:t>
            </a:r>
            <a:endParaRPr sz="1200">
              <a:solidFill>
                <a:schemeClr val="dk2"/>
              </a:solidFill>
              <a:highlight>
                <a:schemeClr val="lt2"/>
              </a:highlight>
            </a:endParaRPr>
          </a:p>
        </p:txBody>
      </p:sp>
      <p:sp>
        <p:nvSpPr>
          <p:cNvPr id="88" name="Google Shape;88;p13"/>
          <p:cNvSpPr/>
          <p:nvPr/>
        </p:nvSpPr>
        <p:spPr>
          <a:xfrm>
            <a:off x="6221400" y="-28925"/>
            <a:ext cx="2922600" cy="520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5331600" y="0"/>
            <a:ext cx="3812402" cy="2571751"/>
          </a:xfrm>
          <a:prstGeom prst="rect">
            <a:avLst/>
          </a:prstGeom>
          <a:noFill/>
          <a:ln>
            <a:noFill/>
          </a:ln>
        </p:spPr>
      </p:pic>
      <p:pic>
        <p:nvPicPr>
          <p:cNvPr id="90" name="Google Shape;90;p13"/>
          <p:cNvPicPr preferRelativeResize="0"/>
          <p:nvPr/>
        </p:nvPicPr>
        <p:blipFill>
          <a:blip r:embed="rId4">
            <a:alphaModFix/>
          </a:blip>
          <a:stretch>
            <a:fillRect/>
          </a:stretch>
        </p:blipFill>
        <p:spPr>
          <a:xfrm>
            <a:off x="5331600" y="2571750"/>
            <a:ext cx="3812402" cy="2571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Idea </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900">
                <a:solidFill>
                  <a:schemeClr val="dk2"/>
                </a:solidFill>
                <a:highlight>
                  <a:srgbClr val="FFFFFF"/>
                </a:highlight>
                <a:latin typeface="Times New Roman"/>
                <a:ea typeface="Times New Roman"/>
                <a:cs typeface="Times New Roman"/>
                <a:sym typeface="Times New Roman"/>
              </a:rPr>
              <a:t>Design a U-net model for the classification and segmentation of parts of road images in Bangladesh affected by flood. This would be useful for evaluating the effects of floods on road construction as a way of determining the extent of damage in areas that experience flood ravages during certain seasons of the year. Segment out flooded region of roads in Bangladesh using satellite images or from any aerial view.</a:t>
            </a:r>
            <a:endParaRPr sz="1900">
              <a:solidFill>
                <a:schemeClr val="dk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Related Paper</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imes New Roman"/>
              <a:buAutoNum type="arabicPeriod"/>
            </a:pPr>
            <a:r>
              <a:rPr lang="en">
                <a:latin typeface="Times New Roman"/>
                <a:ea typeface="Times New Roman"/>
                <a:cs typeface="Times New Roman"/>
                <a:sym typeface="Times New Roman"/>
              </a:rPr>
              <a:t>U-Net: Convolutional Networks for Biomedical Image Segmentation. link - </a:t>
            </a:r>
            <a:r>
              <a:rPr lang="en" sz="1000">
                <a:solidFill>
                  <a:schemeClr val="hlink"/>
                </a:solidFill>
                <a:uFill>
                  <a:noFill/>
                </a:uFill>
                <a:latin typeface="Arial"/>
                <a:ea typeface="Arial"/>
                <a:cs typeface="Arial"/>
                <a:sym typeface="Arial"/>
                <a:hlinkClick r:id="rId3"/>
              </a:rPr>
              <a:t>https://doi.org/10.48550/arXiv.1505.04597</a:t>
            </a:r>
            <a:endParaRPr sz="1000">
              <a:latin typeface="Times New Roman"/>
              <a:ea typeface="Times New Roman"/>
              <a:cs typeface="Times New Roman"/>
              <a:sym typeface="Times New Roman"/>
            </a:endParaRPr>
          </a:p>
          <a:p>
            <a:pPr indent="-311150" lvl="0" marL="457200" rtl="0" algn="l">
              <a:spcBef>
                <a:spcPts val="0"/>
              </a:spcBef>
              <a:spcAft>
                <a:spcPts val="0"/>
              </a:spcAft>
              <a:buSzPts val="1300"/>
              <a:buAutoNum type="arabicPeriod"/>
            </a:pPr>
            <a:r>
              <a:rPr lang="en">
                <a:latin typeface="Times New Roman"/>
                <a:ea typeface="Times New Roman"/>
                <a:cs typeface="Times New Roman"/>
                <a:sym typeface="Times New Roman"/>
              </a:rPr>
              <a:t>Image Segmentation Methods for Flood Monitoring System. link - </a:t>
            </a:r>
            <a:r>
              <a:rPr b="1" lang="en" sz="1000" u="sng">
                <a:solidFill>
                  <a:srgbClr val="0000FF"/>
                </a:solidFill>
                <a:highlight>
                  <a:srgbClr val="FFFFFF"/>
                </a:highlight>
                <a:latin typeface="Arial"/>
                <a:ea typeface="Arial"/>
                <a:cs typeface="Arial"/>
                <a:sym typeface="Arial"/>
                <a:hlinkClick r:id="rId4">
                  <a:extLst>
                    <a:ext uri="{A12FA001-AC4F-418D-AE19-62706E023703}">
                      <ahyp:hlinkClr val="tx"/>
                    </a:ext>
                  </a:extLst>
                </a:hlinkClick>
              </a:rPr>
              <a:t>https://doi.org/10.3390/w12061825</a:t>
            </a:r>
            <a:endParaRPr u="sng">
              <a:solidFill>
                <a:srgbClr val="0000FF"/>
              </a:solidFill>
            </a:endParaRPr>
          </a:p>
          <a:p>
            <a:pPr indent="-311150" lvl="0" marL="457200" rtl="0" algn="l">
              <a:spcBef>
                <a:spcPts val="0"/>
              </a:spcBef>
              <a:spcAft>
                <a:spcPts val="0"/>
              </a:spcAft>
              <a:buSzPts val="1300"/>
              <a:buAutoNum type="arabicPeriod"/>
            </a:pPr>
            <a:r>
              <a:rPr lang="en">
                <a:latin typeface="Times New Roman"/>
                <a:ea typeface="Times New Roman"/>
                <a:cs typeface="Times New Roman"/>
                <a:sym typeface="Times New Roman"/>
              </a:rPr>
              <a:t>Road Extraction by Deep Residual U-Net. link-  </a:t>
            </a:r>
            <a:r>
              <a:rPr lang="en" sz="1000" u="sng">
                <a:solidFill>
                  <a:srgbClr val="0000FF"/>
                </a:solidFill>
                <a:latin typeface="Arial"/>
                <a:ea typeface="Arial"/>
                <a:cs typeface="Arial"/>
                <a:sym typeface="Arial"/>
              </a:rPr>
              <a:t>https://arxiv.org/pdf/1711.10684</a:t>
            </a:r>
            <a:endParaRPr sz="1000" u="sng">
              <a:solidFill>
                <a:srgbClr val="0000FF"/>
              </a:solidFill>
              <a:latin typeface="Arial"/>
              <a:ea typeface="Arial"/>
              <a:cs typeface="Arial"/>
              <a:sym typeface="Arial"/>
            </a:endParaRPr>
          </a:p>
          <a:p>
            <a:pPr indent="-311150" lvl="0" marL="457200" rtl="0" algn="l">
              <a:spcBef>
                <a:spcPts val="0"/>
              </a:spcBef>
              <a:spcAft>
                <a:spcPts val="0"/>
              </a:spcAft>
              <a:buSzPts val="1300"/>
              <a:buAutoNum type="arabicPeriod"/>
            </a:pPr>
            <a:r>
              <a:rPr lang="en">
                <a:latin typeface="Times New Roman"/>
                <a:ea typeface="Times New Roman"/>
                <a:cs typeface="Times New Roman"/>
                <a:sym typeface="Times New Roman"/>
              </a:rPr>
              <a:t>Satellite Image Segmentation for Building Detection using U-net. </a:t>
            </a:r>
            <a:r>
              <a:rPr lang="en">
                <a:latin typeface="Times New Roman"/>
                <a:ea typeface="Times New Roman"/>
                <a:cs typeface="Times New Roman"/>
                <a:sym typeface="Times New Roman"/>
              </a:rPr>
              <a:t>link</a:t>
            </a:r>
            <a:r>
              <a:rPr lang="en">
                <a:latin typeface="Times New Roman"/>
                <a:ea typeface="Times New Roman"/>
                <a:cs typeface="Times New Roman"/>
                <a:sym typeface="Times New Roman"/>
              </a:rPr>
              <a:t> - </a:t>
            </a:r>
            <a:r>
              <a:rPr lang="en" sz="1000" u="sng">
                <a:solidFill>
                  <a:srgbClr val="0000FF"/>
                </a:solidFill>
                <a:latin typeface="Arial"/>
                <a:ea typeface="Arial"/>
                <a:cs typeface="Arial"/>
                <a:sym typeface="Arial"/>
              </a:rPr>
              <a:t>https://cs229.stanford.edu/proj2017/final-reports/5243715.pdf</a:t>
            </a:r>
            <a:endParaRPr sz="1000" u="sng">
              <a:solidFill>
                <a:srgbClr val="0000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a:t>
            </a:r>
            <a:r>
              <a:rPr lang="en"/>
              <a:t> Dataset</a:t>
            </a:r>
            <a:endParaRPr/>
          </a:p>
        </p:txBody>
      </p:sp>
      <p:sp>
        <p:nvSpPr>
          <p:cNvPr id="108" name="Google Shape;108;p16"/>
          <p:cNvSpPr txBox="1"/>
          <p:nvPr>
            <p:ph idx="1" type="body"/>
          </p:nvPr>
        </p:nvSpPr>
        <p:spPr>
          <a:xfrm>
            <a:off x="729450" y="2071425"/>
            <a:ext cx="7688700" cy="2261100"/>
          </a:xfrm>
          <a:prstGeom prst="rect">
            <a:avLst/>
          </a:prstGeom>
        </p:spPr>
        <p:txBody>
          <a:bodyPr anchorCtr="0" anchor="t" bIns="91425" lIns="91425" spcFirstLastPara="1" rIns="91425" wrap="square" tIns="91425">
            <a:normAutofit lnSpcReduction="20000"/>
          </a:bodyPr>
          <a:lstStyle/>
          <a:p>
            <a:pPr indent="0" lvl="0" marL="0" rtl="0" algn="l">
              <a:lnSpc>
                <a:spcPct val="122222"/>
              </a:lnSpc>
              <a:spcBef>
                <a:spcPts val="0"/>
              </a:spcBef>
              <a:spcAft>
                <a:spcPts val="0"/>
              </a:spcAft>
              <a:buNone/>
            </a:pPr>
            <a:r>
              <a:rPr b="1" lang="en" sz="4585">
                <a:solidFill>
                  <a:srgbClr val="0000FF"/>
                </a:solidFill>
                <a:highlight>
                  <a:srgbClr val="FFFFFF"/>
                </a:highlight>
                <a:latin typeface="Times New Roman"/>
                <a:ea typeface="Times New Roman"/>
                <a:cs typeface="Times New Roman"/>
                <a:sym typeface="Times New Roman"/>
              </a:rPr>
              <a:t>Flood Area Segmentation</a:t>
            </a:r>
            <a:endParaRPr b="1" sz="4585">
              <a:solidFill>
                <a:srgbClr val="0000FF"/>
              </a:solidFill>
              <a:highlight>
                <a:srgbClr val="FFFFFF"/>
              </a:highlight>
              <a:latin typeface="Times New Roman"/>
              <a:ea typeface="Times New Roman"/>
              <a:cs typeface="Times New Roman"/>
              <a:sym typeface="Times New Roman"/>
            </a:endParaRPr>
          </a:p>
          <a:p>
            <a:pPr indent="0" lvl="0" marL="0" rtl="0" algn="l">
              <a:lnSpc>
                <a:spcPct val="122222"/>
              </a:lnSpc>
              <a:spcBef>
                <a:spcPts val="1200"/>
              </a:spcBef>
              <a:spcAft>
                <a:spcPts val="0"/>
              </a:spcAft>
              <a:buNone/>
            </a:pPr>
            <a:r>
              <a:rPr b="1" lang="en" sz="1600">
                <a:solidFill>
                  <a:srgbClr val="000000"/>
                </a:solidFill>
                <a:highlight>
                  <a:srgbClr val="FFFFFF"/>
                </a:highlight>
                <a:latin typeface="Arial"/>
                <a:ea typeface="Arial"/>
                <a:cs typeface="Arial"/>
                <a:sym typeface="Arial"/>
              </a:rPr>
              <a:t>Link : </a:t>
            </a:r>
            <a:r>
              <a:rPr b="1" lang="en" sz="1044" u="sng">
                <a:solidFill>
                  <a:schemeClr val="hlink"/>
                </a:solidFill>
                <a:highlight>
                  <a:srgbClr val="FFFFFF"/>
                </a:highlight>
                <a:latin typeface="Arial"/>
                <a:ea typeface="Arial"/>
                <a:cs typeface="Arial"/>
                <a:sym typeface="Arial"/>
                <a:hlinkClick r:id="rId3"/>
              </a:rPr>
              <a:t>https://www.kaggle.com/datasets/faizalkarim/flood-area-segmentation</a:t>
            </a:r>
            <a:endParaRPr b="1" sz="1044">
              <a:solidFill>
                <a:srgbClr val="0000FF"/>
              </a:solidFill>
              <a:highlight>
                <a:srgbClr val="FFFFFF"/>
              </a:highlight>
              <a:latin typeface="Arial"/>
              <a:ea typeface="Arial"/>
              <a:cs typeface="Arial"/>
              <a:sym typeface="Arial"/>
            </a:endParaRPr>
          </a:p>
          <a:p>
            <a:pPr indent="0" lvl="0" marL="0" rtl="0" algn="l">
              <a:lnSpc>
                <a:spcPct val="122222"/>
              </a:lnSpc>
              <a:spcBef>
                <a:spcPts val="1200"/>
              </a:spcBef>
              <a:spcAft>
                <a:spcPts val="0"/>
              </a:spcAft>
              <a:buNone/>
            </a:pPr>
            <a:r>
              <a:t/>
            </a:r>
            <a:endParaRPr b="1" sz="2700">
              <a:solidFill>
                <a:srgbClr val="E8EAED"/>
              </a:solidFill>
              <a:highlight>
                <a:srgbClr val="00FF00"/>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