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67"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54" d="100"/>
          <a:sy n="154" d="100"/>
        </p:scale>
        <p:origin x="38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fd42abeb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2fd42abeb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0629e3c0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00629e3c0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00629e3c0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00629e3c0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d42abebfb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d42abebf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d42abebfb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d42abebf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d42abebf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d42abebf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02c3b4d6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002c3b4d6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0b967b16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0b967b1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02c3b4d6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002c3b4d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0629e3c0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0629e3c0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0629e3c0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0629e3c0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8550/arXiv.1505.04597"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oi.org/10.3390/w1206182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aizalkarim/flood-area-segmenta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0"/>
            <a:ext cx="5331600" cy="2373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lnSpc>
                <a:spcPct val="125196"/>
              </a:lnSpc>
              <a:spcBef>
                <a:spcPts val="0"/>
              </a:spcBef>
              <a:spcAft>
                <a:spcPts val="0"/>
              </a:spcAft>
              <a:buClr>
                <a:srgbClr val="152D47"/>
              </a:buClr>
              <a:buSzPts val="4000"/>
              <a:buFont typeface="Crimson Pro"/>
              <a:buNone/>
            </a:pPr>
            <a:r>
              <a:rPr lang="en" sz="3000" dirty="0">
                <a:highlight>
                  <a:srgbClr val="E8EAED"/>
                </a:highlight>
              </a:rPr>
              <a:t>Flood Impact Detection on Roads Using U-Net</a:t>
            </a:r>
            <a:endParaRPr sz="3000" dirty="0">
              <a:highlight>
                <a:srgbClr val="E8EAED"/>
              </a:highlight>
            </a:endParaRPr>
          </a:p>
        </p:txBody>
      </p:sp>
      <p:sp>
        <p:nvSpPr>
          <p:cNvPr id="87" name="Google Shape;87;p13"/>
          <p:cNvSpPr/>
          <p:nvPr/>
        </p:nvSpPr>
        <p:spPr>
          <a:xfrm>
            <a:off x="0" y="2401925"/>
            <a:ext cx="5331598" cy="27417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Shaoun Chandra Shill             Fahim Ahmed ifty                       </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23373005 		    23266007</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Tuhin Ahmed		  Effat Jahan</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23173004		                     24366047</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endParaRPr sz="1700" b="1" dirty="0">
              <a:solidFill>
                <a:schemeClr val="dk2"/>
              </a:solidFill>
              <a:highlight>
                <a:schemeClr val="lt2"/>
              </a:highlight>
              <a:latin typeface="Times New Roman"/>
              <a:ea typeface="Times New Roman"/>
              <a:cs typeface="Times New Roman"/>
              <a:sym typeface="Times New Roman"/>
            </a:endParaRPr>
          </a:p>
          <a:p>
            <a:pPr marL="1371600" lvl="0" indent="45720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GROUP - 06</a:t>
            </a:r>
            <a:endParaRPr sz="1200" dirty="0">
              <a:solidFill>
                <a:schemeClr val="dk2"/>
              </a:solidFill>
              <a:highlight>
                <a:schemeClr val="lt2"/>
              </a:highlight>
            </a:endParaRPr>
          </a:p>
        </p:txBody>
      </p:sp>
      <p:sp>
        <p:nvSpPr>
          <p:cNvPr id="88" name="Google Shape;88;p13"/>
          <p:cNvSpPr/>
          <p:nvPr/>
        </p:nvSpPr>
        <p:spPr>
          <a:xfrm>
            <a:off x="6221400" y="-28925"/>
            <a:ext cx="2922600" cy="520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5331600" y="0"/>
            <a:ext cx="3812402" cy="2571751"/>
          </a:xfrm>
          <a:prstGeom prst="rect">
            <a:avLst/>
          </a:prstGeom>
          <a:noFill/>
          <a:ln>
            <a:noFill/>
          </a:ln>
        </p:spPr>
      </p:pic>
      <p:pic>
        <p:nvPicPr>
          <p:cNvPr id="90" name="Google Shape;90;p13"/>
          <p:cNvPicPr preferRelativeResize="0"/>
          <p:nvPr/>
        </p:nvPicPr>
        <p:blipFill>
          <a:blip r:embed="rId4">
            <a:alphaModFix/>
          </a:blip>
          <a:stretch>
            <a:fillRect/>
          </a:stretch>
        </p:blipFill>
        <p:spPr>
          <a:xfrm>
            <a:off x="5331600" y="2571750"/>
            <a:ext cx="3812402" cy="2600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Validation Data Generators (Without Augmentation)</a:t>
            </a:r>
            <a:endParaRPr/>
          </a:p>
        </p:txBody>
      </p:sp>
      <p:sp>
        <p:nvSpPr>
          <p:cNvPr id="147" name="Google Shape;147;p22"/>
          <p:cNvSpPr txBox="1">
            <a:spLocks noGrp="1"/>
          </p:cNvSpPr>
          <p:nvPr>
            <p:ph type="body" idx="1"/>
          </p:nvPr>
        </p:nvSpPr>
        <p:spPr>
          <a:xfrm>
            <a:off x="729450" y="2078875"/>
            <a:ext cx="42399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image_test_datagen and mask_test_datagen: </a:t>
            </a:r>
            <a:r>
              <a:rPr lang="en" sz="1400">
                <a:latin typeface="Times New Roman"/>
                <a:ea typeface="Times New Roman"/>
                <a:cs typeface="Times New Roman"/>
                <a:sym typeface="Times New Roman"/>
              </a:rPr>
              <a:t>Data generators without augmentation. These are used for validation data (`v_x` for images and `v_y` for masks).</a:t>
            </a:r>
            <a:endParaRPr sz="1400">
              <a:latin typeface="Times New Roman"/>
              <a:ea typeface="Times New Roman"/>
              <a:cs typeface="Times New Roman"/>
              <a:sym typeface="Times New Roman"/>
            </a:endParaRPr>
          </a:p>
          <a:p>
            <a:pPr marL="0" lvl="0" indent="0" algn="l" rtl="0">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valid_generator: </a:t>
            </a:r>
            <a:r>
              <a:rPr lang="en" sz="1400">
                <a:latin typeface="Times New Roman"/>
                <a:ea typeface="Times New Roman"/>
                <a:cs typeface="Times New Roman"/>
                <a:sym typeface="Times New Roman"/>
              </a:rPr>
              <a:t>A zip object that pairs the images and their corresponding masks, useful for model validation.</a:t>
            </a:r>
            <a:endParaRPr sz="1400">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pic>
        <p:nvPicPr>
          <p:cNvPr id="148" name="Google Shape;148;p22"/>
          <p:cNvPicPr preferRelativeResize="0"/>
          <p:nvPr/>
        </p:nvPicPr>
        <p:blipFill>
          <a:blip r:embed="rId3">
            <a:alphaModFix/>
          </a:blip>
          <a:stretch>
            <a:fillRect/>
          </a:stretch>
        </p:blipFill>
        <p:spPr>
          <a:xfrm>
            <a:off x="5121750" y="2006250"/>
            <a:ext cx="3869850" cy="25215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Visualizing a Randomly Selected Image and Mask</a:t>
            </a:r>
            <a:endParaRPr/>
          </a:p>
        </p:txBody>
      </p:sp>
      <p:sp>
        <p:nvSpPr>
          <p:cNvPr id="154" name="Google Shape;154;p23"/>
          <p:cNvSpPr txBox="1">
            <a:spLocks noGrp="1"/>
          </p:cNvSpPr>
          <p:nvPr>
            <p:ph type="body" idx="1"/>
          </p:nvPr>
        </p:nvSpPr>
        <p:spPr>
          <a:xfrm>
            <a:off x="729450" y="2078875"/>
            <a:ext cx="4494000" cy="28614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plt.subplot(1, 2, 1):</a:t>
            </a:r>
            <a:r>
              <a:rPr lang="en" sz="1400">
                <a:latin typeface="Times New Roman"/>
                <a:ea typeface="Times New Roman"/>
                <a:cs typeface="Times New Roman"/>
                <a:sym typeface="Times New Roman"/>
              </a:rPr>
              <a:t> Sets up the subplot for displaying the image on the left.</a:t>
            </a:r>
            <a:endParaRPr sz="1400">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plt.subplot(1, 2, 2):</a:t>
            </a:r>
            <a:r>
              <a:rPr lang="en" sz="1400">
                <a:latin typeface="Times New Roman"/>
                <a:ea typeface="Times New Roman"/>
                <a:cs typeface="Times New Roman"/>
                <a:sym typeface="Times New Roman"/>
              </a:rPr>
              <a:t> Sets up the subplot for displaying the mask on the right.</a:t>
            </a:r>
            <a:endParaRPr sz="1400">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plt.imshow(np.squeeze(img)):</a:t>
            </a:r>
            <a:r>
              <a:rPr lang="en" sz="1400">
                <a:latin typeface="Times New Roman"/>
                <a:ea typeface="Times New Roman"/>
                <a:cs typeface="Times New Roman"/>
                <a:sym typeface="Times New Roman"/>
              </a:rPr>
              <a:t> Visualizes the randomly selected image by removing extra dimensions.</a:t>
            </a:r>
            <a:endParaRPr sz="1400">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plt.imshow(np.squeeze(mask)):</a:t>
            </a:r>
            <a:r>
              <a:rPr lang="en" sz="1400">
                <a:latin typeface="Times New Roman"/>
                <a:ea typeface="Times New Roman"/>
                <a:cs typeface="Times New Roman"/>
                <a:sym typeface="Times New Roman"/>
              </a:rPr>
              <a:t> Visualizes the corresponding mask.</a:t>
            </a:r>
            <a:endParaRPr sz="1400">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plt.show():</a:t>
            </a:r>
            <a:r>
              <a:rPr lang="en" sz="1400">
                <a:latin typeface="Times New Roman"/>
                <a:ea typeface="Times New Roman"/>
                <a:cs typeface="Times New Roman"/>
                <a:sym typeface="Times New Roman"/>
              </a:rPr>
              <a:t> Displays the images side-by-side.</a:t>
            </a:r>
            <a:endParaRPr sz="1400">
              <a:latin typeface="Times New Roman"/>
              <a:ea typeface="Times New Roman"/>
              <a:cs typeface="Times New Roman"/>
              <a:sym typeface="Times New Roman"/>
            </a:endParaRPr>
          </a:p>
          <a:p>
            <a:pPr marL="0" lvl="0" indent="0" algn="l" rtl="0">
              <a:lnSpc>
                <a:spcPct val="95000"/>
              </a:lnSpc>
              <a:spcBef>
                <a:spcPts val="1200"/>
              </a:spcBef>
              <a:spcAft>
                <a:spcPts val="1200"/>
              </a:spcAft>
              <a:buNone/>
            </a:pPr>
            <a:endParaRPr sz="1400">
              <a:latin typeface="Times New Roman"/>
              <a:ea typeface="Times New Roman"/>
              <a:cs typeface="Times New Roman"/>
              <a:sym typeface="Times New Roman"/>
            </a:endParaRPr>
          </a:p>
        </p:txBody>
      </p:sp>
      <p:pic>
        <p:nvPicPr>
          <p:cNvPr id="155" name="Google Shape;155;p23"/>
          <p:cNvPicPr preferRelativeResize="0"/>
          <p:nvPr/>
        </p:nvPicPr>
        <p:blipFill>
          <a:blip r:embed="rId3">
            <a:alphaModFix/>
          </a:blip>
          <a:stretch>
            <a:fillRect/>
          </a:stretch>
        </p:blipFill>
        <p:spPr>
          <a:xfrm>
            <a:off x="5223300" y="2031350"/>
            <a:ext cx="3848151" cy="1013850"/>
          </a:xfrm>
          <a:prstGeom prst="rect">
            <a:avLst/>
          </a:prstGeom>
          <a:noFill/>
          <a:ln>
            <a:noFill/>
          </a:ln>
        </p:spPr>
      </p:pic>
      <p:pic>
        <p:nvPicPr>
          <p:cNvPr id="156" name="Google Shape;156;p23"/>
          <p:cNvPicPr preferRelativeResize="0"/>
          <p:nvPr/>
        </p:nvPicPr>
        <p:blipFill>
          <a:blip r:embed="rId4">
            <a:alphaModFix/>
          </a:blip>
          <a:stretch>
            <a:fillRect/>
          </a:stretch>
        </p:blipFill>
        <p:spPr>
          <a:xfrm>
            <a:off x="5619375" y="3124988"/>
            <a:ext cx="2533650" cy="166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Idea </a:t>
            </a:r>
            <a:endParaRPr/>
          </a:p>
        </p:txBody>
      </p:sp>
      <p:sp>
        <p:nvSpPr>
          <p:cNvPr id="95" name="Google Shape;95;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900">
                <a:solidFill>
                  <a:schemeClr val="dk2"/>
                </a:solidFill>
                <a:highlight>
                  <a:srgbClr val="FFFFFF"/>
                </a:highlight>
                <a:latin typeface="Times New Roman"/>
                <a:ea typeface="Times New Roman"/>
                <a:cs typeface="Times New Roman"/>
                <a:sym typeface="Times New Roman"/>
              </a:rPr>
              <a:t>Design a U-net model for the classification and segmentation of parts of road images in Bangladesh affected by flood. This would be useful for evaluating the effects of floods on road construction as a way of determining the extent of damage in areas that experience flood ravages during certain seasons of the year. Segment out flooded region of roads in Bangladesh using satellite images or from any aerial view.</a:t>
            </a:r>
            <a:endParaRPr sz="1900">
              <a:solidFill>
                <a:schemeClr val="dk2"/>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9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Related Paper</a:t>
            </a:r>
            <a:endParaRPr/>
          </a:p>
        </p:txBody>
      </p:sp>
      <p:sp>
        <p:nvSpPr>
          <p:cNvPr id="101" name="Google Shape;101;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Times New Roman"/>
              <a:buAutoNum type="arabicPeriod"/>
            </a:pPr>
            <a:r>
              <a:rPr lang="en">
                <a:latin typeface="Times New Roman"/>
                <a:ea typeface="Times New Roman"/>
                <a:cs typeface="Times New Roman"/>
                <a:sym typeface="Times New Roman"/>
              </a:rPr>
              <a:t>U-Net: Convolutional Networks for Biomedical Image Segmentation. link - </a:t>
            </a:r>
            <a:r>
              <a:rPr lang="en" sz="1000">
                <a:solidFill>
                  <a:schemeClr val="hlink"/>
                </a:solidFill>
                <a:uFill>
                  <a:noFill/>
                </a:uFill>
                <a:latin typeface="Arial"/>
                <a:ea typeface="Arial"/>
                <a:cs typeface="Arial"/>
                <a:sym typeface="Arial"/>
                <a:hlinkClick r:id="rId3"/>
              </a:rPr>
              <a:t>https://doi.org/10.48550/arXiv.1505.04597</a:t>
            </a:r>
            <a:endParaRPr sz="1000">
              <a:latin typeface="Times New Roman"/>
              <a:ea typeface="Times New Roman"/>
              <a:cs typeface="Times New Roman"/>
              <a:sym typeface="Times New Roman"/>
            </a:endParaRPr>
          </a:p>
          <a:p>
            <a:pPr marL="457200" lvl="0" indent="-311150" algn="l" rtl="0">
              <a:spcBef>
                <a:spcPts val="0"/>
              </a:spcBef>
              <a:spcAft>
                <a:spcPts val="0"/>
              </a:spcAft>
              <a:buSzPts val="1300"/>
              <a:buAutoNum type="arabicPeriod"/>
            </a:pPr>
            <a:r>
              <a:rPr lang="en">
                <a:latin typeface="Times New Roman"/>
                <a:ea typeface="Times New Roman"/>
                <a:cs typeface="Times New Roman"/>
                <a:sym typeface="Times New Roman"/>
              </a:rPr>
              <a:t>Image Segmentation Methods for Flood Monitoring System. link - </a:t>
            </a:r>
            <a:r>
              <a:rPr lang="en" sz="1000" b="1" u="sng">
                <a:solidFill>
                  <a:srgbClr val="0000FF"/>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https://doi.org/10.3390/w12061825</a:t>
            </a:r>
            <a:endParaRPr u="sng">
              <a:solidFill>
                <a:srgbClr val="0000FF"/>
              </a:solidFill>
            </a:endParaRPr>
          </a:p>
          <a:p>
            <a:pPr marL="457200" lvl="0" indent="-311150" algn="l" rtl="0">
              <a:spcBef>
                <a:spcPts val="0"/>
              </a:spcBef>
              <a:spcAft>
                <a:spcPts val="0"/>
              </a:spcAft>
              <a:buSzPts val="1300"/>
              <a:buAutoNum type="arabicPeriod"/>
            </a:pPr>
            <a:r>
              <a:rPr lang="en">
                <a:latin typeface="Times New Roman"/>
                <a:ea typeface="Times New Roman"/>
                <a:cs typeface="Times New Roman"/>
                <a:sym typeface="Times New Roman"/>
              </a:rPr>
              <a:t>Road Extraction by Deep Residual U-Net. link-  </a:t>
            </a:r>
            <a:r>
              <a:rPr lang="en" sz="1000" u="sng">
                <a:solidFill>
                  <a:srgbClr val="0000FF"/>
                </a:solidFill>
                <a:latin typeface="Arial"/>
                <a:ea typeface="Arial"/>
                <a:cs typeface="Arial"/>
                <a:sym typeface="Arial"/>
              </a:rPr>
              <a:t>https://arxiv.org/pdf/1711.10684</a:t>
            </a:r>
            <a:endParaRPr sz="1000" u="sng">
              <a:solidFill>
                <a:srgbClr val="0000FF"/>
              </a:solidFill>
              <a:latin typeface="Arial"/>
              <a:ea typeface="Arial"/>
              <a:cs typeface="Arial"/>
              <a:sym typeface="Arial"/>
            </a:endParaRPr>
          </a:p>
          <a:p>
            <a:pPr marL="457200" lvl="0" indent="-311150" algn="l" rtl="0">
              <a:spcBef>
                <a:spcPts val="0"/>
              </a:spcBef>
              <a:spcAft>
                <a:spcPts val="0"/>
              </a:spcAft>
              <a:buSzPts val="1300"/>
              <a:buAutoNum type="arabicPeriod"/>
            </a:pPr>
            <a:r>
              <a:rPr lang="en">
                <a:latin typeface="Times New Roman"/>
                <a:ea typeface="Times New Roman"/>
                <a:cs typeface="Times New Roman"/>
                <a:sym typeface="Times New Roman"/>
              </a:rPr>
              <a:t>Satellite Image Segmentation for Building Detection using U-net. link - </a:t>
            </a:r>
            <a:r>
              <a:rPr lang="en" sz="1000" u="sng">
                <a:solidFill>
                  <a:srgbClr val="0000FF"/>
                </a:solidFill>
                <a:latin typeface="Arial"/>
                <a:ea typeface="Arial"/>
                <a:cs typeface="Arial"/>
                <a:sym typeface="Arial"/>
              </a:rPr>
              <a:t>https://cs229.stanford.edu/proj2017/final-reports/5243715.pdf</a:t>
            </a:r>
            <a:endParaRPr sz="1000" u="sng">
              <a:solidFill>
                <a:srgbClr val="0000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Dataset</a:t>
            </a:r>
            <a:endParaRPr/>
          </a:p>
        </p:txBody>
      </p:sp>
      <p:sp>
        <p:nvSpPr>
          <p:cNvPr id="107" name="Google Shape;107;p16"/>
          <p:cNvSpPr txBox="1">
            <a:spLocks noGrp="1"/>
          </p:cNvSpPr>
          <p:nvPr>
            <p:ph type="body" idx="1"/>
          </p:nvPr>
        </p:nvSpPr>
        <p:spPr>
          <a:xfrm>
            <a:off x="729450" y="2071425"/>
            <a:ext cx="7688700" cy="2261100"/>
          </a:xfrm>
          <a:prstGeom prst="rect">
            <a:avLst/>
          </a:prstGeom>
        </p:spPr>
        <p:txBody>
          <a:bodyPr spcFirstLastPara="1" wrap="square" lIns="91425" tIns="91425" rIns="91425" bIns="91425" anchor="t" anchorCtr="0">
            <a:normAutofit/>
          </a:bodyPr>
          <a:lstStyle/>
          <a:p>
            <a:pPr marL="0" lvl="0" indent="0" algn="l" rtl="0">
              <a:lnSpc>
                <a:spcPct val="122222"/>
              </a:lnSpc>
              <a:spcBef>
                <a:spcPts val="0"/>
              </a:spcBef>
              <a:spcAft>
                <a:spcPts val="0"/>
              </a:spcAft>
              <a:buNone/>
            </a:pPr>
            <a:r>
              <a:rPr lang="en" sz="4585" b="1">
                <a:solidFill>
                  <a:srgbClr val="0000FF"/>
                </a:solidFill>
                <a:highlight>
                  <a:srgbClr val="FFFFFF"/>
                </a:highlight>
                <a:latin typeface="Times New Roman"/>
                <a:ea typeface="Times New Roman"/>
                <a:cs typeface="Times New Roman"/>
                <a:sym typeface="Times New Roman"/>
              </a:rPr>
              <a:t>Flood Area Segmentation</a:t>
            </a:r>
            <a:endParaRPr sz="4585" b="1">
              <a:solidFill>
                <a:srgbClr val="0000FF"/>
              </a:solidFill>
              <a:highlight>
                <a:srgbClr val="FFFFFF"/>
              </a:highlight>
              <a:latin typeface="Times New Roman"/>
              <a:ea typeface="Times New Roman"/>
              <a:cs typeface="Times New Roman"/>
              <a:sym typeface="Times New Roman"/>
            </a:endParaRPr>
          </a:p>
          <a:p>
            <a:pPr marL="0" lvl="0" indent="0" algn="l" rtl="0">
              <a:lnSpc>
                <a:spcPct val="122222"/>
              </a:lnSpc>
              <a:spcBef>
                <a:spcPts val="1200"/>
              </a:spcBef>
              <a:spcAft>
                <a:spcPts val="0"/>
              </a:spcAft>
              <a:buNone/>
            </a:pPr>
            <a:r>
              <a:rPr lang="en" sz="1600" b="1">
                <a:solidFill>
                  <a:srgbClr val="000000"/>
                </a:solidFill>
                <a:highlight>
                  <a:srgbClr val="FFFFFF"/>
                </a:highlight>
                <a:latin typeface="Arial"/>
                <a:ea typeface="Arial"/>
                <a:cs typeface="Arial"/>
                <a:sym typeface="Arial"/>
              </a:rPr>
              <a:t>Link : </a:t>
            </a:r>
            <a:r>
              <a:rPr lang="en" sz="1044" b="1" u="sng">
                <a:solidFill>
                  <a:schemeClr val="hlink"/>
                </a:solidFill>
                <a:highlight>
                  <a:srgbClr val="FFFFFF"/>
                </a:highlight>
                <a:latin typeface="Arial"/>
                <a:ea typeface="Arial"/>
                <a:cs typeface="Arial"/>
                <a:sym typeface="Arial"/>
                <a:hlinkClick r:id="rId3"/>
              </a:rPr>
              <a:t>https://www.kaggle.com/datasets/faizalkarim/flood-area-segmentation</a:t>
            </a:r>
            <a:endParaRPr sz="1044" b="1">
              <a:solidFill>
                <a:srgbClr val="0000FF"/>
              </a:solidFill>
              <a:highlight>
                <a:srgbClr val="FFFFFF"/>
              </a:highlight>
              <a:latin typeface="Arial"/>
              <a:ea typeface="Arial"/>
              <a:cs typeface="Arial"/>
              <a:sym typeface="Arial"/>
            </a:endParaRPr>
          </a:p>
          <a:p>
            <a:pPr marL="0" lvl="0" indent="0" algn="l" rtl="0">
              <a:lnSpc>
                <a:spcPct val="122222"/>
              </a:lnSpc>
              <a:spcBef>
                <a:spcPts val="1200"/>
              </a:spcBef>
              <a:spcAft>
                <a:spcPts val="0"/>
              </a:spcAft>
              <a:buNone/>
            </a:pPr>
            <a:endParaRPr sz="2700" b="1">
              <a:solidFill>
                <a:srgbClr val="E8EAED"/>
              </a:solidFill>
              <a:highlight>
                <a:srgbClr val="00FF00"/>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Unet Architecture</a:t>
            </a:r>
            <a:endParaRPr/>
          </a:p>
        </p:txBody>
      </p:sp>
      <p:sp>
        <p:nvSpPr>
          <p:cNvPr id="113" name="Google Shape;113;p17"/>
          <p:cNvSpPr txBox="1">
            <a:spLocks noGrp="1"/>
          </p:cNvSpPr>
          <p:nvPr>
            <p:ph type="body" idx="1"/>
          </p:nvPr>
        </p:nvSpPr>
        <p:spPr>
          <a:xfrm>
            <a:off x="729450" y="2078875"/>
            <a:ext cx="34854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latin typeface="Times New Roman"/>
                <a:ea typeface="Times New Roman"/>
                <a:cs typeface="Times New Roman"/>
                <a:sym typeface="Times New Roman"/>
              </a:rPr>
              <a:t>U-net was originally invented and first used for image segmentation. Its architecture can be broadly thought of as an encoder network followed by a decoder network.</a:t>
            </a:r>
            <a:endParaRPr sz="1400">
              <a:latin typeface="Times New Roman"/>
              <a:ea typeface="Times New Roman"/>
              <a:cs typeface="Times New Roman"/>
              <a:sym typeface="Times New Roman"/>
            </a:endParaRPr>
          </a:p>
        </p:txBody>
      </p:sp>
      <p:pic>
        <p:nvPicPr>
          <p:cNvPr id="114" name="Google Shape;114;p17"/>
          <p:cNvPicPr preferRelativeResize="0"/>
          <p:nvPr/>
        </p:nvPicPr>
        <p:blipFill>
          <a:blip r:embed="rId3">
            <a:alphaModFix/>
          </a:blip>
          <a:stretch>
            <a:fillRect/>
          </a:stretch>
        </p:blipFill>
        <p:spPr>
          <a:xfrm>
            <a:off x="4214925" y="645650"/>
            <a:ext cx="4929074" cy="4497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Unet Architecture</a:t>
            </a:r>
            <a:endParaRPr/>
          </a:p>
          <a:p>
            <a:pPr marL="0" lvl="0" indent="0" algn="l" rtl="0">
              <a:spcBef>
                <a:spcPts val="0"/>
              </a:spcBef>
              <a:spcAft>
                <a:spcPts val="0"/>
              </a:spcAft>
              <a:buNone/>
            </a:pPr>
            <a:endParaRPr/>
          </a:p>
        </p:txBody>
      </p:sp>
      <p:sp>
        <p:nvSpPr>
          <p:cNvPr id="120" name="Google Shape;120;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a:t>
            </a:r>
            <a:endParaRPr/>
          </a:p>
        </p:txBody>
      </p:sp>
      <p:sp>
        <p:nvSpPr>
          <p:cNvPr id="126" name="Google Shape;126;p19"/>
          <p:cNvSpPr txBox="1">
            <a:spLocks noGrp="1"/>
          </p:cNvSpPr>
          <p:nvPr>
            <p:ph type="body" idx="1"/>
          </p:nvPr>
        </p:nvSpPr>
        <p:spPr>
          <a:xfrm>
            <a:off x="678650" y="1853850"/>
            <a:ext cx="5175900" cy="30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en" sz="1405" b="1">
                <a:latin typeface="Times New Roman"/>
                <a:ea typeface="Times New Roman"/>
                <a:cs typeface="Times New Roman"/>
                <a:sym typeface="Times New Roman"/>
              </a:rPr>
              <a:t>Importing the Required Libraries - </a:t>
            </a:r>
            <a:endParaRPr sz="1405" b="1">
              <a:latin typeface="Times New Roman"/>
              <a:ea typeface="Times New Roman"/>
              <a:cs typeface="Times New Roman"/>
              <a:sym typeface="Times New Roman"/>
            </a:endParaRPr>
          </a:p>
          <a:p>
            <a:pPr marL="0" lvl="0" indent="0" algn="l" rtl="0">
              <a:spcBef>
                <a:spcPts val="1200"/>
              </a:spcBef>
              <a:spcAft>
                <a:spcPts val="0"/>
              </a:spcAft>
              <a:buSzPts val="935"/>
              <a:buNone/>
            </a:pPr>
            <a:r>
              <a:rPr lang="en" sz="1405">
                <a:latin typeface="Times New Roman"/>
                <a:ea typeface="Times New Roman"/>
                <a:cs typeface="Times New Roman"/>
                <a:sym typeface="Times New Roman"/>
              </a:rPr>
              <a:t>- </a:t>
            </a:r>
            <a:r>
              <a:rPr lang="en" sz="1405" b="1">
                <a:latin typeface="Times New Roman"/>
                <a:ea typeface="Times New Roman"/>
                <a:cs typeface="Times New Roman"/>
                <a:sym typeface="Times New Roman"/>
              </a:rPr>
              <a:t>ImageDataGenerator: </a:t>
            </a:r>
            <a:r>
              <a:rPr lang="en" sz="1405">
                <a:latin typeface="Times New Roman"/>
                <a:ea typeface="Times New Roman"/>
                <a:cs typeface="Times New Roman"/>
                <a:sym typeface="Times New Roman"/>
              </a:rPr>
              <a:t>Used for real-time data augmentation. This will apply various transformations to the image and mask during training.</a:t>
            </a:r>
            <a:endParaRPr sz="1405">
              <a:latin typeface="Times New Roman"/>
              <a:ea typeface="Times New Roman"/>
              <a:cs typeface="Times New Roman"/>
              <a:sym typeface="Times New Roman"/>
            </a:endParaRPr>
          </a:p>
          <a:p>
            <a:pPr marL="0" lvl="0" indent="0" algn="l" rtl="0">
              <a:spcBef>
                <a:spcPts val="1200"/>
              </a:spcBef>
              <a:spcAft>
                <a:spcPts val="0"/>
              </a:spcAft>
              <a:buSzPts val="935"/>
              <a:buNone/>
            </a:pPr>
            <a:r>
              <a:rPr lang="en" sz="1405">
                <a:latin typeface="Times New Roman"/>
                <a:ea typeface="Times New Roman"/>
                <a:cs typeface="Times New Roman"/>
                <a:sym typeface="Times New Roman"/>
              </a:rPr>
              <a:t>- </a:t>
            </a:r>
            <a:r>
              <a:rPr lang="en" sz="1405" b="1">
                <a:latin typeface="Times New Roman"/>
                <a:ea typeface="Times New Roman"/>
                <a:cs typeface="Times New Roman"/>
                <a:sym typeface="Times New Roman"/>
              </a:rPr>
              <a:t>numpy (np): T</a:t>
            </a:r>
            <a:r>
              <a:rPr lang="en" sz="1405">
                <a:latin typeface="Times New Roman"/>
                <a:ea typeface="Times New Roman"/>
                <a:cs typeface="Times New Roman"/>
                <a:sym typeface="Times New Roman"/>
              </a:rPr>
              <a:t>his library is used for array operations.</a:t>
            </a:r>
            <a:endParaRPr sz="1405">
              <a:latin typeface="Times New Roman"/>
              <a:ea typeface="Times New Roman"/>
              <a:cs typeface="Times New Roman"/>
              <a:sym typeface="Times New Roman"/>
            </a:endParaRPr>
          </a:p>
          <a:p>
            <a:pPr marL="0" lvl="0" indent="0" algn="l" rtl="0">
              <a:spcBef>
                <a:spcPts val="1200"/>
              </a:spcBef>
              <a:spcAft>
                <a:spcPts val="0"/>
              </a:spcAft>
              <a:buSzPts val="935"/>
              <a:buNone/>
            </a:pPr>
            <a:r>
              <a:rPr lang="en" sz="1405">
                <a:latin typeface="Times New Roman"/>
                <a:ea typeface="Times New Roman"/>
                <a:cs typeface="Times New Roman"/>
                <a:sym typeface="Times New Roman"/>
              </a:rPr>
              <a:t>-</a:t>
            </a:r>
            <a:r>
              <a:rPr lang="en" sz="1405" b="1">
                <a:latin typeface="Times New Roman"/>
                <a:ea typeface="Times New Roman"/>
                <a:cs typeface="Times New Roman"/>
                <a:sym typeface="Times New Roman"/>
              </a:rPr>
              <a:t> random:</a:t>
            </a:r>
            <a:r>
              <a:rPr lang="en" sz="1405">
                <a:latin typeface="Times New Roman"/>
                <a:ea typeface="Times New Roman"/>
                <a:cs typeface="Times New Roman"/>
                <a:sym typeface="Times New Roman"/>
              </a:rPr>
              <a:t> Used to generate random integers.</a:t>
            </a:r>
            <a:endParaRPr sz="1405">
              <a:latin typeface="Times New Roman"/>
              <a:ea typeface="Times New Roman"/>
              <a:cs typeface="Times New Roman"/>
              <a:sym typeface="Times New Roman"/>
            </a:endParaRPr>
          </a:p>
          <a:p>
            <a:pPr marL="0" lvl="0" indent="0" algn="l" rtl="0">
              <a:spcBef>
                <a:spcPts val="1200"/>
              </a:spcBef>
              <a:spcAft>
                <a:spcPts val="0"/>
              </a:spcAft>
              <a:buSzPts val="935"/>
              <a:buNone/>
            </a:pPr>
            <a:r>
              <a:rPr lang="en" sz="1405">
                <a:latin typeface="Times New Roman"/>
                <a:ea typeface="Times New Roman"/>
                <a:cs typeface="Times New Roman"/>
                <a:sym typeface="Times New Roman"/>
              </a:rPr>
              <a:t>- </a:t>
            </a:r>
            <a:r>
              <a:rPr lang="en" sz="1405" b="1">
                <a:latin typeface="Times New Roman"/>
                <a:ea typeface="Times New Roman"/>
                <a:cs typeface="Times New Roman"/>
                <a:sym typeface="Times New Roman"/>
              </a:rPr>
              <a:t>matplotlib.pyplot: </a:t>
            </a:r>
            <a:r>
              <a:rPr lang="en" sz="1405">
                <a:latin typeface="Times New Roman"/>
                <a:ea typeface="Times New Roman"/>
                <a:cs typeface="Times New Roman"/>
                <a:sym typeface="Times New Roman"/>
              </a:rPr>
              <a:t>A popular library for plotting images and other graphical data.</a:t>
            </a:r>
            <a:endParaRPr sz="1405">
              <a:latin typeface="Times New Roman"/>
              <a:ea typeface="Times New Roman"/>
              <a:cs typeface="Times New Roman"/>
              <a:sym typeface="Times New Roman"/>
            </a:endParaRPr>
          </a:p>
          <a:p>
            <a:pPr marL="0" lvl="0" indent="0" algn="l" rtl="0">
              <a:spcBef>
                <a:spcPts val="1200"/>
              </a:spcBef>
              <a:spcAft>
                <a:spcPts val="1200"/>
              </a:spcAft>
              <a:buSzPts val="935"/>
              <a:buNone/>
            </a:pPr>
            <a:endParaRPr sz="1405">
              <a:latin typeface="Times New Roman"/>
              <a:ea typeface="Times New Roman"/>
              <a:cs typeface="Times New Roman"/>
              <a:sym typeface="Times New Roman"/>
            </a:endParaRPr>
          </a:p>
        </p:txBody>
      </p:sp>
      <p:pic>
        <p:nvPicPr>
          <p:cNvPr id="127" name="Google Shape;127;p19"/>
          <p:cNvPicPr preferRelativeResize="0"/>
          <p:nvPr/>
        </p:nvPicPr>
        <p:blipFill>
          <a:blip r:embed="rId3">
            <a:alphaModFix/>
          </a:blip>
          <a:stretch>
            <a:fillRect/>
          </a:stretch>
        </p:blipFill>
        <p:spPr>
          <a:xfrm>
            <a:off x="5143475" y="2887425"/>
            <a:ext cx="3910225" cy="101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Augmentation for Images and Masks</a:t>
            </a:r>
            <a:endParaRPr/>
          </a:p>
        </p:txBody>
      </p:sp>
      <p:sp>
        <p:nvSpPr>
          <p:cNvPr id="133" name="Google Shape;133;p20"/>
          <p:cNvSpPr txBox="1">
            <a:spLocks noGrp="1"/>
          </p:cNvSpPr>
          <p:nvPr>
            <p:ph type="body" idx="1"/>
          </p:nvPr>
        </p:nvSpPr>
        <p:spPr>
          <a:xfrm>
            <a:off x="729450" y="1853850"/>
            <a:ext cx="5785200" cy="30648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1018"/>
              <a:buNone/>
            </a:pPr>
            <a:r>
              <a:rPr lang="en" sz="1402">
                <a:latin typeface="Times New Roman"/>
                <a:ea typeface="Times New Roman"/>
                <a:cs typeface="Times New Roman"/>
                <a:sym typeface="Times New Roman"/>
              </a:rPr>
              <a:t>- </a:t>
            </a:r>
            <a:r>
              <a:rPr lang="en" sz="1402" b="1">
                <a:latin typeface="Times New Roman"/>
                <a:ea typeface="Times New Roman"/>
                <a:cs typeface="Times New Roman"/>
                <a:sym typeface="Times New Roman"/>
              </a:rPr>
              <a:t>rotation_range: </a:t>
            </a:r>
            <a:r>
              <a:rPr lang="en" sz="1402">
                <a:latin typeface="Times New Roman"/>
                <a:ea typeface="Times New Roman"/>
                <a:cs typeface="Times New Roman"/>
                <a:sym typeface="Times New Roman"/>
              </a:rPr>
              <a:t>Randomly rotate the image by up to 60 degrees.</a:t>
            </a:r>
            <a:endParaRPr sz="1402">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402">
                <a:latin typeface="Times New Roman"/>
                <a:ea typeface="Times New Roman"/>
                <a:cs typeface="Times New Roman"/>
                <a:sym typeface="Times New Roman"/>
              </a:rPr>
              <a:t>- </a:t>
            </a:r>
            <a:r>
              <a:rPr lang="en" sz="1402" b="1">
                <a:latin typeface="Times New Roman"/>
                <a:ea typeface="Times New Roman"/>
                <a:cs typeface="Times New Roman"/>
                <a:sym typeface="Times New Roman"/>
              </a:rPr>
              <a:t>width_shift_range and height_shift_range:</a:t>
            </a:r>
            <a:r>
              <a:rPr lang="en" sz="1402">
                <a:latin typeface="Times New Roman"/>
                <a:ea typeface="Times New Roman"/>
                <a:cs typeface="Times New Roman"/>
                <a:sym typeface="Times New Roman"/>
              </a:rPr>
              <a:t> Shift the image horizontally or vertically by up to 30% of the total width or height.</a:t>
            </a:r>
            <a:endParaRPr sz="1402">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402">
                <a:latin typeface="Times New Roman"/>
                <a:ea typeface="Times New Roman"/>
                <a:cs typeface="Times New Roman"/>
                <a:sym typeface="Times New Roman"/>
              </a:rPr>
              <a:t>- </a:t>
            </a:r>
            <a:r>
              <a:rPr lang="en" sz="1402" b="1">
                <a:latin typeface="Times New Roman"/>
                <a:ea typeface="Times New Roman"/>
                <a:cs typeface="Times New Roman"/>
                <a:sym typeface="Times New Roman"/>
              </a:rPr>
              <a:t>shear_range:</a:t>
            </a:r>
            <a:r>
              <a:rPr lang="en" sz="1402">
                <a:latin typeface="Times New Roman"/>
                <a:ea typeface="Times New Roman"/>
                <a:cs typeface="Times New Roman"/>
                <a:sym typeface="Times New Roman"/>
              </a:rPr>
              <a:t> Shearing the image to 30%, distorting it in a linear direction.</a:t>
            </a:r>
            <a:endParaRPr sz="1402">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402">
                <a:latin typeface="Times New Roman"/>
                <a:ea typeface="Times New Roman"/>
                <a:cs typeface="Times New Roman"/>
                <a:sym typeface="Times New Roman"/>
              </a:rPr>
              <a:t>- </a:t>
            </a:r>
            <a:r>
              <a:rPr lang="en" sz="1402" b="1">
                <a:latin typeface="Times New Roman"/>
                <a:ea typeface="Times New Roman"/>
                <a:cs typeface="Times New Roman"/>
                <a:sym typeface="Times New Roman"/>
              </a:rPr>
              <a:t>zoom_range: </a:t>
            </a:r>
            <a:r>
              <a:rPr lang="en" sz="1402">
                <a:latin typeface="Times New Roman"/>
                <a:ea typeface="Times New Roman"/>
                <a:cs typeface="Times New Roman"/>
                <a:sym typeface="Times New Roman"/>
              </a:rPr>
              <a:t>Randomly zoom into the image, with a minimum zoom of 0.7x and a maximum zoom of 1.6x.</a:t>
            </a:r>
            <a:endParaRPr sz="1402">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402">
                <a:latin typeface="Times New Roman"/>
                <a:ea typeface="Times New Roman"/>
                <a:cs typeface="Times New Roman"/>
                <a:sym typeface="Times New Roman"/>
              </a:rPr>
              <a:t>- </a:t>
            </a:r>
            <a:r>
              <a:rPr lang="en" sz="1402" b="1">
                <a:latin typeface="Times New Roman"/>
                <a:ea typeface="Times New Roman"/>
                <a:cs typeface="Times New Roman"/>
                <a:sym typeface="Times New Roman"/>
              </a:rPr>
              <a:t>fill_mode="reflect": </a:t>
            </a:r>
            <a:r>
              <a:rPr lang="en" sz="1402">
                <a:latin typeface="Times New Roman"/>
                <a:ea typeface="Times New Roman"/>
                <a:cs typeface="Times New Roman"/>
                <a:sym typeface="Times New Roman"/>
              </a:rPr>
              <a:t>The empty areas after rotation, shifting, or shearing will be filled with a reflection of the image.</a:t>
            </a:r>
            <a:endParaRPr sz="1402">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402">
                <a:latin typeface="Times New Roman"/>
                <a:ea typeface="Times New Roman"/>
                <a:cs typeface="Times New Roman"/>
                <a:sym typeface="Times New Roman"/>
              </a:rPr>
              <a:t>- </a:t>
            </a:r>
            <a:r>
              <a:rPr lang="en" sz="1402" b="1">
                <a:latin typeface="Times New Roman"/>
                <a:ea typeface="Times New Roman"/>
                <a:cs typeface="Times New Roman"/>
                <a:sym typeface="Times New Roman"/>
              </a:rPr>
              <a:t>horizontal_flip and vertical_flip</a:t>
            </a:r>
            <a:r>
              <a:rPr lang="en" sz="1402">
                <a:latin typeface="Times New Roman"/>
                <a:ea typeface="Times New Roman"/>
                <a:cs typeface="Times New Roman"/>
                <a:sym typeface="Times New Roman"/>
              </a:rPr>
              <a:t>: Flip the image horizontally and vertically randomly.</a:t>
            </a:r>
            <a:endParaRPr sz="1402">
              <a:latin typeface="Times New Roman"/>
              <a:ea typeface="Times New Roman"/>
              <a:cs typeface="Times New Roman"/>
              <a:sym typeface="Times New Roman"/>
            </a:endParaRPr>
          </a:p>
          <a:p>
            <a:pPr marL="0" lvl="0" indent="0" algn="l" rtl="0">
              <a:lnSpc>
                <a:spcPct val="95000"/>
              </a:lnSpc>
              <a:spcBef>
                <a:spcPts val="1200"/>
              </a:spcBef>
              <a:spcAft>
                <a:spcPts val="1200"/>
              </a:spcAft>
              <a:buSzPts val="1018"/>
              <a:buNone/>
            </a:pPr>
            <a:endParaRPr sz="1402">
              <a:latin typeface="Times New Roman"/>
              <a:ea typeface="Times New Roman"/>
              <a:cs typeface="Times New Roman"/>
              <a:sym typeface="Times New Roman"/>
            </a:endParaRPr>
          </a:p>
        </p:txBody>
      </p:sp>
      <p:pic>
        <p:nvPicPr>
          <p:cNvPr id="134" name="Google Shape;134;p20"/>
          <p:cNvPicPr preferRelativeResize="0"/>
          <p:nvPr/>
        </p:nvPicPr>
        <p:blipFill>
          <a:blip r:embed="rId3">
            <a:alphaModFix/>
          </a:blip>
          <a:stretch>
            <a:fillRect/>
          </a:stretch>
        </p:blipFill>
        <p:spPr>
          <a:xfrm>
            <a:off x="6587250" y="2107638"/>
            <a:ext cx="2324550" cy="22035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Creating Image and Mask Generators</a:t>
            </a:r>
            <a:endParaRPr/>
          </a:p>
        </p:txBody>
      </p:sp>
      <p:sp>
        <p:nvSpPr>
          <p:cNvPr id="140" name="Google Shape;140;p21"/>
          <p:cNvSpPr txBox="1">
            <a:spLocks noGrp="1"/>
          </p:cNvSpPr>
          <p:nvPr>
            <p:ph type="body" idx="1"/>
          </p:nvPr>
        </p:nvSpPr>
        <p:spPr>
          <a:xfrm>
            <a:off x="729450" y="2078875"/>
            <a:ext cx="56112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x: </a:t>
            </a:r>
            <a:r>
              <a:rPr lang="en" sz="1400">
                <a:latin typeface="Times New Roman"/>
                <a:ea typeface="Times New Roman"/>
                <a:cs typeface="Times New Roman"/>
                <a:sym typeface="Times New Roman"/>
              </a:rPr>
              <a:t>Input image dataset.</a:t>
            </a:r>
            <a:endParaRPr sz="1400">
              <a:latin typeface="Times New Roman"/>
              <a:ea typeface="Times New Roman"/>
              <a:cs typeface="Times New Roman"/>
              <a:sym typeface="Times New Roman"/>
            </a:endParaRPr>
          </a:p>
          <a:p>
            <a:pPr marL="0" lvl="0" indent="0" algn="l" rtl="0">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y: </a:t>
            </a:r>
            <a:r>
              <a:rPr lang="en" sz="1400">
                <a:latin typeface="Times New Roman"/>
                <a:ea typeface="Times New Roman"/>
                <a:cs typeface="Times New Roman"/>
                <a:sym typeface="Times New Roman"/>
              </a:rPr>
              <a:t>Input mask dataset.</a:t>
            </a:r>
            <a:endParaRPr sz="1400">
              <a:latin typeface="Times New Roman"/>
              <a:ea typeface="Times New Roman"/>
              <a:cs typeface="Times New Roman"/>
              <a:sym typeface="Times New Roman"/>
            </a:endParaRPr>
          </a:p>
          <a:p>
            <a:pPr marL="0" lvl="0" indent="0" algn="l" rtl="0">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batch_size: </a:t>
            </a:r>
            <a:r>
              <a:rPr lang="en" sz="1400">
                <a:latin typeface="Times New Roman"/>
                <a:ea typeface="Times New Roman"/>
                <a:cs typeface="Times New Roman"/>
                <a:sym typeface="Times New Roman"/>
              </a:rPr>
              <a:t>Number of images to generate per batch (in this case, 16).</a:t>
            </a:r>
            <a:endParaRPr sz="1400">
              <a:latin typeface="Times New Roman"/>
              <a:ea typeface="Times New Roman"/>
              <a:cs typeface="Times New Roman"/>
              <a:sym typeface="Times New Roman"/>
            </a:endParaRPr>
          </a:p>
          <a:p>
            <a:pPr marL="0" lvl="0" indent="0" algn="l" rtl="0">
              <a:spcBef>
                <a:spcPts val="1200"/>
              </a:spcBef>
              <a:spcAft>
                <a:spcPts val="0"/>
              </a:spcAft>
              <a:buNone/>
            </a:pPr>
            <a:r>
              <a:rPr lang="en" sz="1400">
                <a:latin typeface="Times New Roman"/>
                <a:ea typeface="Times New Roman"/>
                <a:cs typeface="Times New Roman"/>
                <a:sym typeface="Times New Roman"/>
              </a:rPr>
              <a:t>- </a:t>
            </a:r>
            <a:r>
              <a:rPr lang="en" sz="1400" b="1">
                <a:latin typeface="Times New Roman"/>
                <a:ea typeface="Times New Roman"/>
                <a:cs typeface="Times New Roman"/>
                <a:sym typeface="Times New Roman"/>
              </a:rPr>
              <a:t>seed: </a:t>
            </a:r>
            <a:r>
              <a:rPr lang="en" sz="1400">
                <a:latin typeface="Times New Roman"/>
                <a:ea typeface="Times New Roman"/>
                <a:cs typeface="Times New Roman"/>
                <a:sym typeface="Times New Roman"/>
              </a:rPr>
              <a:t>Ensures that the same random transformations are applied to both the image and its corresponding mask.</a:t>
            </a:r>
            <a:endParaRPr sz="1400">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pic>
        <p:nvPicPr>
          <p:cNvPr id="141" name="Google Shape;141;p21"/>
          <p:cNvPicPr preferRelativeResize="0"/>
          <p:nvPr/>
        </p:nvPicPr>
        <p:blipFill>
          <a:blip r:embed="rId3">
            <a:alphaModFix/>
          </a:blip>
          <a:stretch>
            <a:fillRect/>
          </a:stretch>
        </p:blipFill>
        <p:spPr>
          <a:xfrm>
            <a:off x="6210125" y="1853850"/>
            <a:ext cx="2498550" cy="1968088"/>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On-screen Show (16:9)</PresentationFormat>
  <Paragraphs>48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Lato</vt:lpstr>
      <vt:lpstr>Crimson Pro</vt:lpstr>
      <vt:lpstr>Raleway</vt:lpstr>
      <vt:lpstr>Streamline</vt:lpstr>
      <vt:lpstr>PowerPoint Presentation</vt:lpstr>
      <vt:lpstr>Project Idea </vt:lpstr>
      <vt:lpstr>Project Related Paper</vt:lpstr>
      <vt:lpstr>Project Dataset</vt:lpstr>
      <vt:lpstr>Unet Architecture</vt:lpstr>
      <vt:lpstr>What is the Unet Architecture </vt:lpstr>
      <vt:lpstr>Data Clean</vt:lpstr>
      <vt:lpstr>Data Augmentation for Images and Masks</vt:lpstr>
      <vt:lpstr>Creating Image and Mask Generators</vt:lpstr>
      <vt:lpstr>Validation Data Generators (Without Augmentation)</vt:lpstr>
      <vt:lpstr>Visualizing a Randomly Selected Image and Mask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Engr. Shaoun Chandra Shill</cp:lastModifiedBy>
  <cp:revision>1</cp:revision>
  <dcterms:modified xsi:type="dcterms:W3CDTF">2024-09-17T06:09:09Z</dcterms:modified>
</cp:coreProperties>
</file>