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9" r:id="rId6"/>
    <p:sldId id="260" r:id="rId7"/>
    <p:sldId id="261" r:id="rId8"/>
    <p:sldId id="278" r:id="rId9"/>
    <p:sldId id="281" r:id="rId10"/>
    <p:sldId id="290" r:id="rId11"/>
    <p:sldId id="291" r:id="rId12"/>
    <p:sldId id="296" r:id="rId13"/>
    <p:sldId id="297" r:id="rId14"/>
    <p:sldId id="298" r:id="rId15"/>
    <p:sldId id="299" r:id="rId16"/>
    <p:sldId id="300" r:id="rId17"/>
    <p:sldId id="301" r:id="rId18"/>
    <p:sldId id="265" r:id="rId19"/>
  </p:sldIdLst>
  <p:sldSz cx="10080625" cy="567055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7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30" d="100"/>
          <a:sy n="130" d="100"/>
        </p:scale>
        <p:origin x="-660" y="-96"/>
      </p:cViewPr>
      <p:guideLst>
        <p:guide orient="horz" pos="1786"/>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1"/>
          <p:cNvPicPr/>
          <p:nvPr/>
        </p:nvPicPr>
        <p:blipFill>
          <a:blip r:embed="rId13"/>
          <a:stretch>
            <a:fillRect/>
          </a:stretch>
        </p:blipFill>
        <p:spPr>
          <a:xfrm>
            <a:off x="0" y="0"/>
            <a:ext cx="10084320" cy="5668560"/>
          </a:xfrm>
          <a:prstGeom prst="rect">
            <a:avLst/>
          </a:prstGeom>
          <a:ln>
            <a:noFill/>
          </a:ln>
        </p:spPr>
      </p:pic>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单击鼠标编辑标题文字格式</a:t>
            </a:r>
            <a:endParaRPr lang="en-US" sz="4400" b="0" strike="noStrike" spc="-1">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单击鼠标编辑大纲文字格式</a:t>
            </a:r>
            <a:endParaRPr lang="en-US" sz="3200" b="0" strike="noStrike" spc="-1">
              <a:latin typeface="Arial"/>
            </a:endParaRPr>
          </a:p>
          <a:p>
            <a:pPr marL="864235" lvl="1" indent="-323850">
              <a:spcBef>
                <a:spcPts val="1135"/>
              </a:spcBef>
              <a:buClr>
                <a:srgbClr val="000000"/>
              </a:buClr>
              <a:buSzPct val="75000"/>
              <a:buFont typeface="Symbol" charset="2"/>
              <a:buChar char=""/>
            </a:pPr>
            <a:r>
              <a:rPr lang="en-US" sz="2800" b="0" strike="noStrike" spc="-1">
                <a:latin typeface="Arial"/>
              </a:rPr>
              <a:t>第二个大纲级</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第三大纲级别</a:t>
            </a:r>
            <a:endParaRPr lang="en-US" sz="2400" b="0" strike="noStrike" spc="-1">
              <a:latin typeface="Arial"/>
            </a:endParaRPr>
          </a:p>
          <a:p>
            <a:pPr marL="1727835" lvl="3" indent="-215900">
              <a:spcBef>
                <a:spcPts val="565"/>
              </a:spcBef>
              <a:buClr>
                <a:srgbClr val="000000"/>
              </a:buClr>
              <a:buSzPct val="75000"/>
              <a:buFont typeface="Symbol" charset="2"/>
              <a:buChar char=""/>
            </a:pPr>
            <a:r>
              <a:rPr lang="en-US" sz="2000" b="0" strike="noStrike" spc="-1">
                <a:latin typeface="Arial"/>
              </a:rPr>
              <a:t>第四大纲级别</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第五大纲级别</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第六大纲级别</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第七大纲级别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图片 38"/>
          <p:cNvPicPr/>
          <p:nvPr/>
        </p:nvPicPr>
        <p:blipFill>
          <a:blip r:embed="rId13"/>
          <a:stretch>
            <a:fillRect/>
          </a:stretch>
        </p:blipFill>
        <p:spPr>
          <a:xfrm>
            <a:off x="0" y="0"/>
            <a:ext cx="10084320" cy="56685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单击鼠标编辑标题文字格式</a:t>
            </a:r>
            <a:endParaRPr lang="en-US" sz="4400" b="0" strike="noStrike" spc="-1">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单击鼠标编辑大纲文字格式</a:t>
            </a:r>
            <a:endParaRPr lang="en-US" sz="3200" b="0" strike="noStrike" spc="-1">
              <a:latin typeface="Arial"/>
            </a:endParaRPr>
          </a:p>
          <a:p>
            <a:pPr marL="864235" lvl="1" indent="-323850">
              <a:spcBef>
                <a:spcPts val="1135"/>
              </a:spcBef>
              <a:buClr>
                <a:srgbClr val="000000"/>
              </a:buClr>
              <a:buSzPct val="75000"/>
              <a:buFont typeface="Symbol" charset="2"/>
              <a:buChar char=""/>
            </a:pPr>
            <a:r>
              <a:rPr lang="en-US" sz="2800" b="0" strike="noStrike" spc="-1">
                <a:latin typeface="Arial"/>
              </a:rPr>
              <a:t>第二个大纲级</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第三大纲级别</a:t>
            </a:r>
            <a:endParaRPr lang="en-US" sz="2400" b="0" strike="noStrike" spc="-1">
              <a:latin typeface="Arial"/>
            </a:endParaRPr>
          </a:p>
          <a:p>
            <a:pPr marL="1727835" lvl="3" indent="-215900">
              <a:spcBef>
                <a:spcPts val="565"/>
              </a:spcBef>
              <a:buClr>
                <a:srgbClr val="000000"/>
              </a:buClr>
              <a:buSzPct val="75000"/>
              <a:buFont typeface="Symbol" charset="2"/>
              <a:buChar char=""/>
            </a:pPr>
            <a:r>
              <a:rPr lang="en-US" sz="2000" b="0" strike="noStrike" spc="-1">
                <a:latin typeface="Arial"/>
              </a:rPr>
              <a:t>第四大纲级别</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第五大纲级别</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第六大纲级别</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第七大纲级别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p:cNvPicPr/>
          <p:nvPr/>
        </p:nvPicPr>
        <p:blipFill>
          <a:blip r:embed="rId1"/>
          <a:stretch>
            <a:fillRect/>
          </a:stretch>
        </p:blipFill>
        <p:spPr>
          <a:xfrm>
            <a:off x="2213640" y="1073160"/>
            <a:ext cx="6750360" cy="3750840"/>
          </a:xfrm>
          <a:prstGeom prst="rect">
            <a:avLst/>
          </a:prstGeom>
          <a:ln>
            <a:noFill/>
          </a:ln>
        </p:spPr>
      </p:pic>
      <p:sp>
        <p:nvSpPr>
          <p:cNvPr id="79" name="CustomShape 1"/>
          <p:cNvSpPr/>
          <p:nvPr/>
        </p:nvSpPr>
        <p:spPr>
          <a:xfrm>
            <a:off x="5364000" y="1597680"/>
            <a:ext cx="792000" cy="346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100" b="0" strike="noStrike" spc="-1">
                <a:solidFill>
                  <a:srgbClr val="999999"/>
                </a:solidFill>
                <a:latin typeface="Arial"/>
              </a:rPr>
              <a:t>---外卖篇</a:t>
            </a:r>
            <a:endParaRPr lang="en-US" sz="1100" b="0" strike="noStrike" spc="-1">
              <a:solidFill>
                <a:srgbClr val="EEEEEE"/>
              </a:solidFill>
              <a:latin typeface="Arial"/>
            </a:endParaRPr>
          </a:p>
        </p:txBody>
      </p:sp>
      <p:sp>
        <p:nvSpPr>
          <p:cNvPr id="80" name="TextShape 2"/>
          <p:cNvSpPr txBox="1"/>
          <p:nvPr/>
        </p:nvSpPr>
        <p:spPr>
          <a:xfrm>
            <a:off x="4140000" y="1476000"/>
            <a:ext cx="1440000" cy="504000"/>
          </a:xfrm>
          <a:prstGeom prst="rect">
            <a:avLst/>
          </a:prstGeom>
          <a:noFill/>
          <a:ln>
            <a:noFill/>
          </a:ln>
        </p:spPr>
        <p:txBody>
          <a:bodyPr lIns="90000" tIns="45000" rIns="90000" bIns="45000"/>
          <a:lstStyle/>
          <a:p>
            <a:r>
              <a:rPr lang="en-US" sz="2000" b="0" strike="noStrike" spc="-1">
                <a:solidFill>
                  <a:srgbClr val="EEEEEE"/>
                </a:solidFill>
                <a:latin typeface="Arial"/>
              </a:rPr>
              <a:t>面向对象</a:t>
            </a:r>
            <a:endParaRPr lang="en-US" sz="2000" b="0" strike="noStrike" spc="-1">
              <a:solidFill>
                <a:srgbClr val="EEEEEE"/>
              </a:solidFill>
              <a:latin typeface="Arial"/>
            </a:endParaRPr>
          </a:p>
        </p:txBody>
      </p:sp>
      <p:sp>
        <p:nvSpPr>
          <p:cNvPr id="81" name="TextShape 3"/>
          <p:cNvSpPr txBox="1"/>
          <p:nvPr/>
        </p:nvSpPr>
        <p:spPr>
          <a:xfrm>
            <a:off x="4428000" y="2160000"/>
            <a:ext cx="3600000" cy="256320"/>
          </a:xfrm>
          <a:prstGeom prst="rect">
            <a:avLst/>
          </a:prstGeom>
          <a:noFill/>
          <a:ln>
            <a:noFill/>
          </a:ln>
        </p:spPr>
        <p:txBody>
          <a:bodyPr lIns="90000" tIns="45000" rIns="90000" bIns="45000"/>
          <a:lstStyle/>
          <a:p>
            <a:r>
              <a:rPr lang="en-US" sz="1200" b="0" strike="noStrike" spc="-1">
                <a:solidFill>
                  <a:srgbClr val="CCCCCC"/>
                </a:solidFill>
                <a:latin typeface="Arial"/>
              </a:rPr>
              <a:t>三大特征：1.封装 、2.继承、3.多态</a:t>
            </a:r>
            <a:endParaRPr lang="en-US" sz="1200" b="0" strike="noStrike" spc="-1">
              <a:solidFill>
                <a:srgbClr val="CCCCCC"/>
              </a:solidFill>
              <a:latin typeface="Arial"/>
            </a:endParaRPr>
          </a:p>
        </p:txBody>
      </p:sp>
      <p:sp>
        <p:nvSpPr>
          <p:cNvPr id="82" name="TextShape 4"/>
          <p:cNvSpPr txBox="1"/>
          <p:nvPr/>
        </p:nvSpPr>
        <p:spPr>
          <a:xfrm>
            <a:off x="4427855" y="2515870"/>
            <a:ext cx="3878580" cy="580390"/>
          </a:xfrm>
          <a:prstGeom prst="rect">
            <a:avLst/>
          </a:prstGeom>
          <a:noFill/>
          <a:ln>
            <a:noFill/>
          </a:ln>
        </p:spPr>
        <p:txBody>
          <a:bodyPr lIns="90000" tIns="45000" rIns="90000" bIns="45000"/>
          <a:lstStyle/>
          <a:p>
            <a:r>
              <a:rPr lang="en-US" sz="1200" b="0" strike="noStrike" spc="-1" dirty="0">
                <a:solidFill>
                  <a:srgbClr val="CCCCCC"/>
                </a:solidFill>
                <a:latin typeface="Arial"/>
              </a:rPr>
              <a:t>六大原则：1.开闭原则 、2.单一原则、3.依赖倒置</a:t>
            </a:r>
            <a:endParaRPr lang="en-US" sz="1200" b="0" strike="noStrike" spc="-1" dirty="0">
              <a:solidFill>
                <a:srgbClr val="EEEEEE"/>
              </a:solidFill>
              <a:latin typeface="Arial"/>
            </a:endParaRPr>
          </a:p>
          <a:p>
            <a:endParaRPr lang="en-US" sz="1200" b="0" strike="noStrike" spc="-1" dirty="0">
              <a:solidFill>
                <a:srgbClr val="EEEEEE"/>
              </a:solidFill>
              <a:latin typeface="Arial"/>
            </a:endParaRPr>
          </a:p>
          <a:p>
            <a:r>
              <a:rPr lang="en-US" sz="1200" b="0" strike="noStrike" spc="-1" dirty="0">
                <a:solidFill>
                  <a:srgbClr val="CCCCCC"/>
                </a:solidFill>
                <a:latin typeface="Arial"/>
              </a:rPr>
              <a:t>                </a:t>
            </a:r>
            <a:r>
              <a:rPr lang="en-US" sz="1200" b="0" strike="noStrike" spc="-1" dirty="0" smtClean="0">
                <a:solidFill>
                  <a:srgbClr val="CCCCCC"/>
                </a:solidFill>
                <a:latin typeface="Arial"/>
              </a:rPr>
              <a:t>4</a:t>
            </a:r>
            <a:r>
              <a:rPr lang="en-US" sz="1200" b="0" strike="noStrike" spc="-1" dirty="0">
                <a:solidFill>
                  <a:srgbClr val="CCCCCC"/>
                </a:solidFill>
                <a:latin typeface="Arial"/>
              </a:rPr>
              <a:t>.组合复用、 5.里氏替换、6.迪米特法则</a:t>
            </a:r>
            <a:endParaRPr lang="en-US" sz="1200" b="0" strike="noStrike" spc="-1" dirty="0">
              <a:solidFill>
                <a:srgbClr val="CCCCCC"/>
              </a:solidFill>
              <a:latin typeface="Arial"/>
            </a:endParaRPr>
          </a:p>
        </p:txBody>
      </p:sp>
      <p:sp>
        <p:nvSpPr>
          <p:cNvPr id="83" name="CustomShape 5"/>
          <p:cNvSpPr/>
          <p:nvPr/>
        </p:nvSpPr>
        <p:spPr>
          <a:xfrm>
            <a:off x="7272000" y="3649680"/>
            <a:ext cx="1224000" cy="27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FFFFFF"/>
                </a:solidFill>
                <a:latin typeface="Arial"/>
              </a:rPr>
              <a:t>主讲人：张志志</a:t>
            </a:r>
            <a:endParaRPr lang="en-US" sz="1000" b="0" strike="noStrike" spc="-1">
              <a:solidFill>
                <a:srgbClr val="EEEEEE"/>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单一原则</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489700" y="182245"/>
            <a:ext cx="195326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如何理解单一原则？</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99847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举     例：</a:t>
            </a:r>
            <a:endParaRPr lang="zh-CN" altLang="en-US" sz="1000" b="0" strike="noStrike" spc="-1">
              <a:solidFill>
                <a:srgbClr val="000000"/>
              </a:solidFill>
              <a:latin typeface="Arial"/>
              <a:ea typeface="宋体" charset="0"/>
            </a:endParaRPr>
          </a:p>
        </p:txBody>
      </p:sp>
      <p:sp>
        <p:nvSpPr>
          <p:cNvPr id="11" name="CustomShape 6"/>
          <p:cNvSpPr/>
          <p:nvPr/>
        </p:nvSpPr>
        <p:spPr>
          <a:xfrm>
            <a:off x="2154555" y="24149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释     义：</a:t>
            </a:r>
            <a:endParaRPr lang="zh-CN" altLang="en-US" sz="1000" b="0" strike="noStrike" spc="-1">
              <a:solidFill>
                <a:srgbClr val="000000"/>
              </a:solidFill>
              <a:latin typeface="Arial"/>
              <a:ea typeface="宋体" charset="0"/>
            </a:endParaRPr>
          </a:p>
        </p:txBody>
      </p:sp>
      <p:sp>
        <p:nvSpPr>
          <p:cNvPr id="12" name="CustomShape 6"/>
          <p:cNvSpPr/>
          <p:nvPr/>
        </p:nvSpPr>
        <p:spPr>
          <a:xfrm>
            <a:off x="2793365" y="2414270"/>
            <a:ext cx="5387340" cy="2730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sz="1000" b="0" strike="noStrike" spc="-1" dirty="0">
                <a:solidFill>
                  <a:srgbClr val="000000"/>
                </a:solidFill>
                <a:latin typeface="Arial"/>
                <a:ea typeface="宋体" charset="0"/>
              </a:rPr>
              <a:t>不要大而全，我们要小而</a:t>
            </a:r>
            <a:r>
              <a:rPr lang="zh-CN" sz="1000" b="0" strike="noStrike" spc="-1" dirty="0" smtClean="0">
                <a:solidFill>
                  <a:srgbClr val="000000"/>
                </a:solidFill>
                <a:latin typeface="Arial"/>
                <a:ea typeface="宋体" charset="0"/>
              </a:rPr>
              <a:t>精</a:t>
            </a:r>
            <a:r>
              <a:rPr lang="zh-CN" altLang="en-US" sz="1000" b="0" strike="noStrike" spc="-1" dirty="0" smtClean="0">
                <a:solidFill>
                  <a:srgbClr val="000000"/>
                </a:solidFill>
                <a:latin typeface="Arial"/>
                <a:ea typeface="宋体" charset="0"/>
              </a:rPr>
              <a:t>！</a:t>
            </a:r>
            <a:endParaRPr lang="zh-CN" sz="1000" b="0" strike="noStrike" spc="-1" dirty="0">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3238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一个类有且只有一个改变它的原因。</a:t>
            </a:r>
            <a:endParaRPr lang="zh-CN" altLang="en-US" sz="1000" b="0" strike="noStrike" spc="-1">
              <a:solidFill>
                <a:srgbClr val="000000"/>
              </a:solidFill>
              <a:latin typeface="Arial"/>
              <a:ea typeface="宋体" charset="0"/>
            </a:endParaRPr>
          </a:p>
        </p:txBody>
      </p:sp>
      <p:sp>
        <p:nvSpPr>
          <p:cNvPr id="5" name="CustomShape 6"/>
          <p:cNvSpPr/>
          <p:nvPr/>
        </p:nvSpPr>
        <p:spPr>
          <a:xfrm>
            <a:off x="2794000" y="2998470"/>
            <a:ext cx="5387340" cy="15367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试想把普通用户板、商家版、骑手版的功能全部做到一个软件中并无条件显示出来。</a:t>
            </a:r>
            <a:endParaRPr lang="zh-CN" altLang="en-US" sz="1000" b="0" strike="noStrike" spc="-1" dirty="0">
              <a:solidFill>
                <a:srgbClr val="000000"/>
              </a:solidFill>
              <a:latin typeface="Arial"/>
              <a:ea typeface="宋体" charset="0"/>
            </a:endParaRPr>
          </a:p>
          <a:p>
            <a:pPr>
              <a:lnSpc>
                <a:spcPct val="100000"/>
              </a:lnSpc>
            </a:pPr>
            <a:r>
              <a:rPr lang="en-US" altLang="zh-CN" sz="1000" b="0" strike="noStrike" spc="-1" dirty="0" smtClean="0">
                <a:solidFill>
                  <a:srgbClr val="000000"/>
                </a:solidFill>
                <a:latin typeface="Arial"/>
                <a:ea typeface="宋体" charset="0"/>
              </a:rPr>
              <a:t>1</a:t>
            </a:r>
            <a:r>
              <a:rPr lang="zh-CN" altLang="en-US" sz="1000" b="0" strike="noStrike" spc="-1" dirty="0" smtClean="0">
                <a:solidFill>
                  <a:srgbClr val="000000"/>
                </a:solidFill>
                <a:latin typeface="Arial"/>
                <a:ea typeface="宋体" charset="0"/>
              </a:rPr>
              <a:t>、</a:t>
            </a:r>
            <a:r>
              <a:rPr lang="zh-CN" sz="1000" b="0" strike="noStrike" spc="-1" dirty="0" smtClean="0">
                <a:solidFill>
                  <a:srgbClr val="000000"/>
                </a:solidFill>
                <a:latin typeface="Arial"/>
                <a:ea typeface="宋体" charset="0"/>
              </a:rPr>
              <a:t>作为骑手</a:t>
            </a:r>
            <a:r>
              <a:rPr lang="zh-CN" sz="1000" b="0" strike="noStrike" spc="-1" dirty="0">
                <a:solidFill>
                  <a:srgbClr val="000000"/>
                </a:solidFill>
                <a:latin typeface="Arial"/>
                <a:ea typeface="宋体" charset="0"/>
              </a:rPr>
              <a:t>，当我工作时，我关注的是有没有新的订单可以抢，结果一堆商品列表推送过来，这些我需要吗？</a:t>
            </a:r>
            <a:endParaRPr lang="zh-CN" sz="1000" b="0" strike="noStrike" spc="-1" dirty="0">
              <a:solidFill>
                <a:srgbClr val="000000"/>
              </a:solidFill>
              <a:latin typeface="Arial"/>
              <a:ea typeface="宋体" charset="0"/>
            </a:endParaRPr>
          </a:p>
          <a:p>
            <a:pPr>
              <a:lnSpc>
                <a:spcPct val="100000"/>
              </a:lnSpc>
            </a:pPr>
            <a:r>
              <a:rPr lang="en-US" altLang="zh-CN" sz="1000" b="0" strike="noStrike" spc="-1" dirty="0" smtClean="0">
                <a:solidFill>
                  <a:srgbClr val="000000"/>
                </a:solidFill>
                <a:latin typeface="Arial"/>
                <a:ea typeface="宋体" charset="0"/>
              </a:rPr>
              <a:t>2</a:t>
            </a:r>
            <a:r>
              <a:rPr lang="zh-CN" altLang="en-US" sz="1000" spc="-1" dirty="0" smtClean="0">
                <a:solidFill>
                  <a:srgbClr val="000000"/>
                </a:solidFill>
                <a:ea typeface="宋体" charset="0"/>
              </a:rPr>
              <a:t> 、</a:t>
            </a:r>
            <a:r>
              <a:rPr lang="zh-CN" sz="1000" b="0" strike="noStrike" spc="-1" dirty="0" smtClean="0">
                <a:solidFill>
                  <a:srgbClr val="000000"/>
                </a:solidFill>
                <a:latin typeface="Arial"/>
                <a:ea typeface="宋体" charset="0"/>
              </a:rPr>
              <a:t>作为普通</a:t>
            </a:r>
            <a:r>
              <a:rPr lang="zh-CN" sz="1000" b="0" strike="noStrike" spc="-1" dirty="0">
                <a:solidFill>
                  <a:srgbClr val="000000"/>
                </a:solidFill>
                <a:latin typeface="Arial"/>
                <a:ea typeface="宋体" charset="0"/>
              </a:rPr>
              <a:t>用户，当点击底部选项卡，进入我的页面（个人中心），显示一排按钮（商家商品列表管理，商家订单管理），点击这些按钮却进不去，要他干啥。</a:t>
            </a:r>
            <a:endParaRPr lang="zh-CN" sz="1000" b="0" strike="noStrike" spc="-1" dirty="0">
              <a:solidFill>
                <a:srgbClr val="000000"/>
              </a:solidFill>
              <a:latin typeface="Arial"/>
              <a:ea typeface="宋体" charset="0"/>
            </a:endParaRPr>
          </a:p>
          <a:p>
            <a:pPr>
              <a:lnSpc>
                <a:spcPct val="100000"/>
              </a:lnSpc>
            </a:pPr>
            <a:r>
              <a:rPr lang="en-US" altLang="zh-CN" sz="1000" b="0" strike="noStrike" spc="-1" dirty="0" smtClean="0">
                <a:solidFill>
                  <a:srgbClr val="000000"/>
                </a:solidFill>
                <a:latin typeface="Arial"/>
                <a:ea typeface="宋体" charset="0"/>
              </a:rPr>
              <a:t>3</a:t>
            </a:r>
            <a:r>
              <a:rPr lang="zh-CN" altLang="en-US" sz="1000" spc="-1" dirty="0" smtClean="0">
                <a:solidFill>
                  <a:srgbClr val="000000"/>
                </a:solidFill>
                <a:ea typeface="宋体" charset="0"/>
              </a:rPr>
              <a:t> 、作为</a:t>
            </a:r>
            <a:r>
              <a:rPr lang="zh-CN" altLang="en-US" sz="1000" b="0" strike="noStrike" spc="-1" dirty="0" smtClean="0">
                <a:solidFill>
                  <a:srgbClr val="000000"/>
                </a:solidFill>
                <a:latin typeface="Arial"/>
                <a:ea typeface="宋体" charset="0"/>
              </a:rPr>
              <a:t>商家</a:t>
            </a:r>
            <a:r>
              <a:rPr lang="zh-CN" altLang="en-US" sz="1000" b="0" strike="noStrike" spc="-1" dirty="0">
                <a:solidFill>
                  <a:srgbClr val="000000"/>
                </a:solidFill>
                <a:latin typeface="Arial"/>
                <a:ea typeface="宋体" charset="0"/>
              </a:rPr>
              <a:t>，我也要和骑手一起抢单吗？我很忙的好吗！！！</a:t>
            </a:r>
            <a:endParaRPr lang="zh-CN" altLang="en-US" sz="1000" b="0" strike="noStrike" spc="-1" dirty="0">
              <a:solidFill>
                <a:srgbClr val="000000"/>
              </a:solidFill>
              <a:latin typeface="Arial"/>
              <a:ea typeface="宋体" charset="0"/>
            </a:endParaRPr>
          </a:p>
          <a:p>
            <a:pPr>
              <a:lnSpc>
                <a:spcPct val="100000"/>
              </a:lnSpc>
            </a:pPr>
            <a:r>
              <a:rPr lang="zh-CN" altLang="en-US" sz="1000" b="0" strike="noStrike" spc="-1" dirty="0">
                <a:solidFill>
                  <a:srgbClr val="000000"/>
                </a:solidFill>
                <a:latin typeface="Arial"/>
                <a:ea typeface="宋体" charset="0"/>
              </a:rPr>
              <a:t>全部功能做到一个软件中，然后根据权限显示符合自身角色的功能，面临的将是更新商家相关功能时，所有角色的软件都要更新。</a:t>
            </a:r>
            <a:endParaRPr lang="zh-CN" altLang="en-US" sz="1000" b="0" strike="noStrike" spc="-1" dirty="0">
              <a:solidFill>
                <a:srgbClr val="000000"/>
              </a:solidFill>
              <a:latin typeface="Arial"/>
              <a:ea typeface="宋体" charset="0"/>
            </a:endParaRPr>
          </a:p>
          <a:p>
            <a:pPr>
              <a:lnSpc>
                <a:spcPct val="100000"/>
              </a:lnSpc>
            </a:pPr>
            <a:r>
              <a:rPr lang="zh-CN" altLang="en-US" sz="1000" b="0" strike="noStrike" spc="-1" dirty="0">
                <a:solidFill>
                  <a:srgbClr val="000000"/>
                </a:solidFill>
                <a:latin typeface="Arial"/>
                <a:ea typeface="宋体" charset="0"/>
              </a:rPr>
              <a:t>因而将各角色的功能抽离出来，单独封装成一个软件，给对应的角色使用，这是最好的选择。</a:t>
            </a:r>
            <a:endParaRPr lang="zh-CN" altLang="en-US" sz="1000" b="0" strike="noStrike" spc="-1" dirty="0">
              <a:solidFill>
                <a:srgbClr val="000000"/>
              </a:solidFill>
              <a:latin typeface="Arial"/>
              <a:ea typeface="宋体" charset="0"/>
            </a:endParaRPr>
          </a:p>
        </p:txBody>
      </p:sp>
      <p:sp>
        <p:nvSpPr>
          <p:cNvPr id="6" name="CustomShape 6"/>
          <p:cNvSpPr/>
          <p:nvPr/>
        </p:nvSpPr>
        <p:spPr>
          <a:xfrm>
            <a:off x="2167255" y="452374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smtClean="0">
                <a:solidFill>
                  <a:srgbClr val="FF0000"/>
                </a:solidFill>
                <a:latin typeface="Arial"/>
                <a:ea typeface="宋体" charset="0"/>
              </a:rPr>
              <a:t>补     充</a:t>
            </a:r>
            <a:r>
              <a:rPr lang="zh-CN" altLang="en-US" sz="1000" b="0" strike="noStrike" spc="-1" dirty="0">
                <a:solidFill>
                  <a:srgbClr val="FF0000"/>
                </a:solidFill>
                <a:latin typeface="Arial"/>
                <a:ea typeface="宋体" charset="0"/>
              </a:rPr>
              <a:t>：</a:t>
            </a:r>
            <a:endParaRPr lang="zh-CN" altLang="en-US" sz="1000" b="0" strike="noStrike" spc="-1" dirty="0">
              <a:solidFill>
                <a:srgbClr val="FF0000"/>
              </a:solidFill>
              <a:latin typeface="Arial"/>
              <a:ea typeface="宋体" charset="0"/>
            </a:endParaRPr>
          </a:p>
        </p:txBody>
      </p:sp>
      <p:sp>
        <p:nvSpPr>
          <p:cNvPr id="7" name="CustomShape 6"/>
          <p:cNvSpPr/>
          <p:nvPr/>
        </p:nvSpPr>
        <p:spPr>
          <a:xfrm>
            <a:off x="2806700" y="4523740"/>
            <a:ext cx="538734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sz="1000" b="0" strike="noStrike" spc="-1">
                <a:solidFill>
                  <a:srgbClr val="FF0000"/>
                </a:solidFill>
                <a:latin typeface="Arial"/>
                <a:ea typeface="宋体" charset="0"/>
              </a:rPr>
              <a:t>各司其职，目标明确，高效运转。</a:t>
            </a:r>
            <a:endParaRPr lang="zh-CN" sz="1000" b="0" strike="noStrike" spc="-1">
              <a:solidFill>
                <a:srgbClr val="FF0000"/>
              </a:solidFill>
              <a:latin typeface="Arial"/>
              <a:ea typeface="宋体"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依赖倒置</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489700" y="182245"/>
            <a:ext cx="195326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如何理解依赖倒置？</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99847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举     例：</a:t>
            </a:r>
            <a:endParaRPr lang="zh-CN" altLang="en-US" sz="1000" b="0" strike="noStrike" spc="-1">
              <a:solidFill>
                <a:srgbClr val="000000"/>
              </a:solidFill>
              <a:latin typeface="Arial"/>
              <a:ea typeface="宋体" charset="0"/>
            </a:endParaRPr>
          </a:p>
        </p:txBody>
      </p:sp>
      <p:sp>
        <p:nvSpPr>
          <p:cNvPr id="11" name="CustomShape 6"/>
          <p:cNvSpPr/>
          <p:nvPr/>
        </p:nvSpPr>
        <p:spPr>
          <a:xfrm>
            <a:off x="2154555" y="24149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释     义：</a:t>
            </a:r>
            <a:endParaRPr lang="zh-CN" altLang="en-US" sz="1000" b="0" strike="noStrike" spc="-1">
              <a:solidFill>
                <a:srgbClr val="000000"/>
              </a:solidFill>
              <a:latin typeface="Arial"/>
              <a:ea typeface="宋体" charset="0"/>
            </a:endParaRPr>
          </a:p>
        </p:txBody>
      </p:sp>
      <p:sp>
        <p:nvSpPr>
          <p:cNvPr id="12" name="CustomShape 6"/>
          <p:cNvSpPr/>
          <p:nvPr/>
        </p:nvSpPr>
        <p:spPr>
          <a:xfrm>
            <a:off x="2793365" y="2414270"/>
            <a:ext cx="5387340" cy="4667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sz="1000" b="0" strike="noStrike" spc="-1">
                <a:solidFill>
                  <a:srgbClr val="000000"/>
                </a:solidFill>
                <a:latin typeface="Arial"/>
                <a:ea typeface="宋体" charset="0"/>
              </a:rPr>
              <a:t>事物是变化的，如果做每件事都依赖于变化的事物，我们时时刻刻都要跟着变化，这会很累。我们需要找到事物的本质，大方向上遵循事物的本质，细节上具体问题具体分析。</a:t>
            </a:r>
            <a:endParaRPr lang="zh-CN" sz="1000" b="0" strike="noStrike" spc="-1">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客户端代码(调用的类)尽量依赖(使用)抽象。</a:t>
            </a:r>
            <a:endParaRPr lang="zh-CN" altLang="en-US" sz="1000" b="0" strike="noStrike" spc="-1">
              <a:solidFill>
                <a:srgbClr val="000000"/>
              </a:solidFill>
              <a:latin typeface="Arial"/>
              <a:ea typeface="宋体" charset="0"/>
            </a:endParaRPr>
          </a:p>
          <a:p>
            <a:pPr>
              <a:lnSpc>
                <a:spcPct val="100000"/>
              </a:lnSpc>
            </a:pPr>
            <a:r>
              <a:rPr lang="zh-CN" altLang="en-US" sz="1000" b="0" strike="noStrike" spc="-1">
                <a:solidFill>
                  <a:srgbClr val="000000"/>
                </a:solidFill>
                <a:latin typeface="Arial"/>
                <a:ea typeface="宋体" charset="0"/>
              </a:rPr>
              <a:t>抽象不应该依赖细节，细节应该依赖抽象。</a:t>
            </a:r>
            <a:endParaRPr lang="zh-CN" altLang="en-US" sz="1000" b="0" strike="noStrike" spc="-1">
              <a:solidFill>
                <a:srgbClr val="000000"/>
              </a:solidFill>
              <a:latin typeface="Arial"/>
              <a:ea typeface="宋体" charset="0"/>
            </a:endParaRPr>
          </a:p>
        </p:txBody>
      </p:sp>
      <p:sp>
        <p:nvSpPr>
          <p:cNvPr id="5" name="CustomShape 6"/>
          <p:cNvSpPr/>
          <p:nvPr/>
        </p:nvSpPr>
        <p:spPr>
          <a:xfrm>
            <a:off x="2794000" y="2998470"/>
            <a:ext cx="5387340" cy="83693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当我们下单成功后，</a:t>
            </a:r>
            <a:r>
              <a:rPr lang="zh-CN" sz="1000" b="0" strike="noStrike" spc="-1" dirty="0">
                <a:solidFill>
                  <a:srgbClr val="000000"/>
                </a:solidFill>
                <a:latin typeface="Arial"/>
                <a:ea typeface="宋体" charset="0"/>
              </a:rPr>
              <a:t>接下来就是骑手配送流程了</a:t>
            </a:r>
            <a:r>
              <a:rPr lang="zh-CN" altLang="en-US" sz="1000" b="0" strike="noStrike" spc="-1" dirty="0">
                <a:solidFill>
                  <a:srgbClr val="000000"/>
                </a:solidFill>
                <a:latin typeface="Arial"/>
                <a:ea typeface="宋体" charset="0"/>
              </a:rPr>
              <a:t>。骑手很多，分布在大街小巷的每个角落，我们不能指定让谁来送，因为他可能抽不开身，我们不能依赖某个具体的骑手。</a:t>
            </a:r>
            <a:r>
              <a:rPr lang="zh-CN" altLang="en-US" sz="1000" b="0" strike="noStrike" spc="-1" dirty="0">
                <a:solidFill>
                  <a:srgbClr val="FF0000"/>
                </a:solidFill>
                <a:latin typeface="Arial"/>
                <a:ea typeface="宋体" charset="0"/>
              </a:rPr>
              <a:t>在实际的配送流程中，我们知道平台的系统会帮我们居中调配</a:t>
            </a:r>
            <a:r>
              <a:rPr lang="zh-CN" altLang="en-US" sz="1000" b="0" strike="noStrike" spc="-1" dirty="0">
                <a:solidFill>
                  <a:srgbClr val="000000"/>
                </a:solidFill>
                <a:latin typeface="Arial"/>
                <a:ea typeface="宋体" charset="0"/>
              </a:rPr>
              <a:t>，他可能会让距离商家</a:t>
            </a:r>
            <a:r>
              <a:rPr lang="en-US" altLang="zh-CN" sz="1000" b="0" strike="noStrike" spc="-1" dirty="0">
                <a:solidFill>
                  <a:srgbClr val="000000"/>
                </a:solidFill>
                <a:latin typeface="Arial"/>
                <a:ea typeface="宋体" charset="0"/>
              </a:rPr>
              <a:t>100m</a:t>
            </a:r>
            <a:r>
              <a:rPr lang="zh-CN" altLang="en-US" sz="1000" b="0" strike="noStrike" spc="-1" dirty="0">
                <a:solidFill>
                  <a:srgbClr val="000000"/>
                </a:solidFill>
                <a:latin typeface="Arial"/>
                <a:ea typeface="宋体" charset="0"/>
              </a:rPr>
              <a:t>的老李配送，也可能会让今天刚入职的小刘来配送，</a:t>
            </a:r>
            <a:r>
              <a:rPr lang="zh-CN" altLang="en-US" sz="1000" b="0" strike="noStrike" spc="-1" dirty="0" smtClean="0">
                <a:solidFill>
                  <a:srgbClr val="000000"/>
                </a:solidFill>
                <a:latin typeface="Arial"/>
                <a:ea typeface="宋体" charset="0"/>
              </a:rPr>
              <a:t>但我们</a:t>
            </a:r>
            <a:r>
              <a:rPr lang="zh-CN" altLang="en-US" sz="1000" b="0" strike="noStrike" spc="-1" dirty="0">
                <a:solidFill>
                  <a:srgbClr val="000000"/>
                </a:solidFill>
                <a:latin typeface="Arial"/>
                <a:ea typeface="宋体" charset="0"/>
              </a:rPr>
              <a:t>不需要关心，平台会根据情况帮我们选择。</a:t>
            </a:r>
            <a:endParaRPr lang="zh-CN" altLang="en-US" sz="1000" b="0" strike="noStrike" spc="-1" dirty="0">
              <a:solidFill>
                <a:srgbClr val="000000"/>
              </a:solidFill>
              <a:latin typeface="Arial"/>
              <a:ea typeface="宋体" charset="0"/>
            </a:endParaRPr>
          </a:p>
        </p:txBody>
      </p:sp>
      <p:sp>
        <p:nvSpPr>
          <p:cNvPr id="6" name="CustomShape 6"/>
          <p:cNvSpPr/>
          <p:nvPr/>
        </p:nvSpPr>
        <p:spPr>
          <a:xfrm>
            <a:off x="2167255" y="416496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smtClean="0">
                <a:solidFill>
                  <a:srgbClr val="FF0000"/>
                </a:solidFill>
                <a:latin typeface="Arial"/>
                <a:ea typeface="宋体" charset="0"/>
              </a:rPr>
              <a:t>补     充</a:t>
            </a:r>
            <a:r>
              <a:rPr lang="zh-CN" altLang="en-US" sz="1000" b="0" strike="noStrike" spc="-1" dirty="0">
                <a:solidFill>
                  <a:srgbClr val="FF0000"/>
                </a:solidFill>
                <a:latin typeface="Arial"/>
                <a:ea typeface="宋体" charset="0"/>
              </a:rPr>
              <a:t>：</a:t>
            </a:r>
            <a:endParaRPr lang="zh-CN" altLang="en-US" sz="1000" b="0" strike="noStrike" spc="-1" dirty="0">
              <a:solidFill>
                <a:srgbClr val="FF0000"/>
              </a:solidFill>
              <a:latin typeface="Arial"/>
              <a:ea typeface="宋体" charset="0"/>
            </a:endParaRPr>
          </a:p>
        </p:txBody>
      </p:sp>
      <p:sp>
        <p:nvSpPr>
          <p:cNvPr id="7" name="CustomShape 6"/>
          <p:cNvSpPr/>
          <p:nvPr/>
        </p:nvSpPr>
        <p:spPr>
          <a:xfrm>
            <a:off x="2806700" y="4164965"/>
            <a:ext cx="538734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sz="1000" b="0" strike="noStrike" spc="-1">
                <a:solidFill>
                  <a:srgbClr val="FF0000"/>
                </a:solidFill>
                <a:latin typeface="Arial"/>
                <a:ea typeface="宋体" charset="0"/>
              </a:rPr>
              <a:t>变化中寻求不变，以不变应万变</a:t>
            </a:r>
            <a:endParaRPr lang="zh-CN" sz="1000" b="0" strike="noStrike" spc="-1">
              <a:solidFill>
                <a:srgbClr val="FF0000"/>
              </a:solidFill>
              <a:latin typeface="Arial"/>
              <a:ea typeface="宋体"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组合复用</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489700" y="182245"/>
            <a:ext cx="195326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如何理解组合服用？</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549524"/>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举     例：</a:t>
            </a:r>
            <a:endParaRPr lang="zh-CN" altLang="en-US" sz="1000" b="0" strike="noStrike" spc="-1" dirty="0">
              <a:solidFill>
                <a:srgbClr val="000000"/>
              </a:solidFill>
              <a:latin typeface="Arial"/>
              <a:ea typeface="宋体" charset="0"/>
            </a:endParaRPr>
          </a:p>
        </p:txBody>
      </p:sp>
      <p:sp>
        <p:nvSpPr>
          <p:cNvPr id="11" name="CustomShape 6"/>
          <p:cNvSpPr/>
          <p:nvPr/>
        </p:nvSpPr>
        <p:spPr>
          <a:xfrm>
            <a:off x="2154555" y="2050092"/>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释     义：</a:t>
            </a:r>
            <a:endParaRPr lang="zh-CN" altLang="en-US" sz="1000" b="0" strike="noStrike" spc="-1" dirty="0">
              <a:solidFill>
                <a:srgbClr val="000000"/>
              </a:solidFill>
              <a:latin typeface="Arial"/>
              <a:ea typeface="宋体" charset="0"/>
            </a:endParaRPr>
          </a:p>
        </p:txBody>
      </p:sp>
      <p:sp>
        <p:nvSpPr>
          <p:cNvPr id="12" name="CustomShape 6"/>
          <p:cNvSpPr/>
          <p:nvPr/>
        </p:nvSpPr>
        <p:spPr>
          <a:xfrm>
            <a:off x="2793364" y="2049457"/>
            <a:ext cx="5675971" cy="4667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smtClean="0">
                <a:solidFill>
                  <a:srgbClr val="000000"/>
                </a:solidFill>
                <a:latin typeface="Arial"/>
                <a:ea typeface="宋体" charset="0"/>
              </a:rPr>
              <a:t>如果仅仅只是为了使用对方的部分功能或者数据，那就</a:t>
            </a:r>
            <a:r>
              <a:rPr lang="zh-CN" altLang="en-US" sz="1000" spc="-1" dirty="0" smtClean="0">
                <a:solidFill>
                  <a:srgbClr val="000000"/>
                </a:solidFill>
                <a:latin typeface="Arial"/>
                <a:ea typeface="宋体" charset="0"/>
              </a:rPr>
              <a:t>与之</a:t>
            </a:r>
            <a:r>
              <a:rPr lang="zh-CN" altLang="en-US" sz="1000" b="0" strike="noStrike" spc="-1" dirty="0" smtClean="0">
                <a:solidFill>
                  <a:srgbClr val="000000"/>
                </a:solidFill>
                <a:latin typeface="Arial"/>
                <a:ea typeface="宋体" charset="0"/>
              </a:rPr>
              <a:t>合作。没必要继承对方把对方当父类叫爸爸</a:t>
            </a:r>
            <a:r>
              <a:rPr lang="zh-CN" altLang="en-US" sz="1000" spc="-1" dirty="0" smtClean="0">
                <a:solidFill>
                  <a:srgbClr val="000000"/>
                </a:solidFill>
                <a:latin typeface="Arial"/>
                <a:ea typeface="宋体" charset="0"/>
              </a:rPr>
              <a:t>。试想</a:t>
            </a:r>
            <a:r>
              <a:rPr lang="zh-CN" altLang="en-US" sz="1000" spc="-1" dirty="0" smtClean="0">
                <a:solidFill>
                  <a:srgbClr val="000000"/>
                </a:solidFill>
                <a:ea typeface="宋体" charset="0"/>
              </a:rPr>
              <a:t>某一天你不需要用对方的功能了呢，你曾叫</a:t>
            </a:r>
            <a:r>
              <a:rPr lang="zh-CN" altLang="en-US" sz="1000" b="0" strike="noStrike" spc="-1" dirty="0" smtClean="0">
                <a:solidFill>
                  <a:srgbClr val="000000"/>
                </a:solidFill>
                <a:latin typeface="Arial"/>
                <a:ea typeface="宋体" charset="0"/>
              </a:rPr>
              <a:t>了他一声爸爸，他永远都是你爸爸。</a:t>
            </a:r>
            <a:endParaRPr lang="zh-CN" sz="1000" b="0" strike="noStrike" spc="-1" dirty="0">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743391"/>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定     义：</a:t>
            </a:r>
            <a:endParaRPr lang="zh-CN" altLang="en-US" sz="1000" b="0" strike="noStrike" spc="-1" dirty="0">
              <a:solidFill>
                <a:srgbClr val="000000"/>
              </a:solidFill>
              <a:latin typeface="Arial"/>
              <a:ea typeface="宋体" charset="0"/>
            </a:endParaRPr>
          </a:p>
        </p:txBody>
      </p:sp>
      <p:sp>
        <p:nvSpPr>
          <p:cNvPr id="37" name="CustomShape 6"/>
          <p:cNvSpPr/>
          <p:nvPr/>
        </p:nvSpPr>
        <p:spPr>
          <a:xfrm>
            <a:off x="2794000" y="1742756"/>
            <a:ext cx="5387340" cy="378139"/>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hangingPunct="0"/>
            <a:r>
              <a:rPr lang="zh-CN" altLang="en-US" sz="1000" dirty="0" smtClean="0"/>
              <a:t>如果仅仅为了代码复用优先选择组合复用，而非继承复用。组合的耦合性相对继承低。</a:t>
            </a:r>
            <a:endParaRPr lang="zh-CN" altLang="en-US" sz="1000" b="0" strike="noStrike" spc="-1" dirty="0">
              <a:solidFill>
                <a:srgbClr val="000000"/>
              </a:solidFill>
              <a:latin typeface="Arial"/>
              <a:ea typeface="宋体" charset="0"/>
            </a:endParaRPr>
          </a:p>
        </p:txBody>
      </p:sp>
      <p:sp>
        <p:nvSpPr>
          <p:cNvPr id="5" name="CustomShape 6"/>
          <p:cNvSpPr/>
          <p:nvPr/>
        </p:nvSpPr>
        <p:spPr>
          <a:xfrm>
            <a:off x="2794000" y="2549523"/>
            <a:ext cx="5387340" cy="1479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spc="-1" dirty="0" smtClean="0">
                <a:solidFill>
                  <a:srgbClr val="000000"/>
                </a:solidFill>
                <a:latin typeface="Arial"/>
                <a:ea typeface="宋体" charset="0"/>
              </a:rPr>
              <a:t>作为老板的你，</a:t>
            </a:r>
            <a:r>
              <a:rPr lang="zh-CN" altLang="en-US" sz="1000" spc="-1" dirty="0" smtClean="0">
                <a:solidFill>
                  <a:srgbClr val="FF0000"/>
                </a:solidFill>
                <a:latin typeface="Arial"/>
                <a:ea typeface="宋体" charset="0"/>
              </a:rPr>
              <a:t>每天都有一定数量的订单需要人配送</a:t>
            </a:r>
            <a:r>
              <a:rPr lang="zh-CN" altLang="en-US" sz="1000" spc="-1" dirty="0" smtClean="0">
                <a:solidFill>
                  <a:srgbClr val="000000"/>
                </a:solidFill>
                <a:latin typeface="Arial"/>
                <a:ea typeface="宋体" charset="0"/>
              </a:rPr>
              <a:t>。</a:t>
            </a:r>
            <a:r>
              <a:rPr lang="zh-CN" altLang="en-US" sz="1000" spc="-1" dirty="0" smtClean="0">
                <a:solidFill>
                  <a:srgbClr val="FF0000"/>
                </a:solidFill>
                <a:latin typeface="Arial"/>
                <a:ea typeface="宋体" charset="0"/>
              </a:rPr>
              <a:t>你选择招聘</a:t>
            </a:r>
            <a:r>
              <a:rPr lang="en-US" altLang="zh-CN" sz="1000" spc="-1" dirty="0" smtClean="0">
                <a:solidFill>
                  <a:srgbClr val="FF0000"/>
                </a:solidFill>
                <a:latin typeface="Arial"/>
                <a:ea typeface="宋体" charset="0"/>
              </a:rPr>
              <a:t>3</a:t>
            </a:r>
            <a:r>
              <a:rPr lang="zh-CN" altLang="en-US" sz="1000" spc="-1" dirty="0" smtClean="0">
                <a:solidFill>
                  <a:srgbClr val="FF0000"/>
                </a:solidFill>
                <a:latin typeface="Arial"/>
                <a:ea typeface="宋体" charset="0"/>
              </a:rPr>
              <a:t>名骑手</a:t>
            </a:r>
            <a:r>
              <a:rPr lang="zh-CN" altLang="en-US" sz="1000" spc="-1" dirty="0" smtClean="0">
                <a:solidFill>
                  <a:srgbClr val="000000"/>
                </a:solidFill>
                <a:latin typeface="Arial"/>
                <a:ea typeface="宋体" charset="0"/>
              </a:rPr>
              <a:t>，但你发现忙的时候人手不足，你又招了</a:t>
            </a:r>
            <a:r>
              <a:rPr lang="en-US" altLang="zh-CN" sz="1000" spc="-1" dirty="0" smtClean="0">
                <a:solidFill>
                  <a:srgbClr val="000000"/>
                </a:solidFill>
                <a:latin typeface="Arial"/>
                <a:ea typeface="宋体" charset="0"/>
              </a:rPr>
              <a:t>3</a:t>
            </a:r>
            <a:r>
              <a:rPr lang="zh-CN" altLang="en-US" sz="1000" spc="-1" dirty="0" smtClean="0">
                <a:solidFill>
                  <a:srgbClr val="000000"/>
                </a:solidFill>
                <a:latin typeface="Arial"/>
                <a:ea typeface="宋体" charset="0"/>
              </a:rPr>
              <a:t>名骑手，然而单量不多的时候，你又不需要这么多人，你很苦恼，你的精力会被分散到这些琐事上。</a:t>
            </a:r>
            <a:endParaRPr lang="en-US" altLang="zh-CN" sz="1000" spc="-1" dirty="0" smtClean="0">
              <a:solidFill>
                <a:srgbClr val="000000"/>
              </a:solidFill>
              <a:latin typeface="Arial"/>
              <a:ea typeface="宋体" charset="0"/>
            </a:endParaRPr>
          </a:p>
          <a:p>
            <a:pPr>
              <a:lnSpc>
                <a:spcPct val="100000"/>
              </a:lnSpc>
            </a:pPr>
            <a:r>
              <a:rPr lang="zh-CN" altLang="en-US" sz="1000" spc="-1" dirty="0" smtClean="0">
                <a:solidFill>
                  <a:srgbClr val="FF0000"/>
                </a:solidFill>
                <a:latin typeface="Arial"/>
                <a:ea typeface="宋体" charset="0"/>
              </a:rPr>
              <a:t>我们可以预想到随着订单数量的变化，所需</a:t>
            </a:r>
            <a:r>
              <a:rPr lang="zh-CN" altLang="en-US" sz="1000" spc="-1" dirty="0" smtClean="0">
                <a:solidFill>
                  <a:srgbClr val="FF0000"/>
                </a:solidFill>
                <a:ea typeface="宋体" charset="0"/>
              </a:rPr>
              <a:t>骑手</a:t>
            </a:r>
            <a:r>
              <a:rPr lang="zh-CN" altLang="en-US" sz="1000" spc="-1" dirty="0" smtClean="0">
                <a:solidFill>
                  <a:srgbClr val="FF0000"/>
                </a:solidFill>
                <a:latin typeface="Arial"/>
                <a:ea typeface="宋体" charset="0"/>
              </a:rPr>
              <a:t>的人数也跟着变化，商家很难在订单配送和骑手数量配置上做到很好的平衡，这带来的结果是用户等待时间过长或者商家要承担更多的配送成本。</a:t>
            </a:r>
            <a:endParaRPr lang="en-US" altLang="zh-CN" sz="1000" spc="-1" dirty="0" smtClean="0">
              <a:solidFill>
                <a:srgbClr val="FF0000"/>
              </a:solidFill>
              <a:latin typeface="Arial"/>
              <a:ea typeface="宋体" charset="0"/>
            </a:endParaRPr>
          </a:p>
          <a:p>
            <a:pPr>
              <a:lnSpc>
                <a:spcPct val="100000"/>
              </a:lnSpc>
            </a:pPr>
            <a:r>
              <a:rPr lang="zh-CN" altLang="en-US" sz="1000" spc="-1" dirty="0" smtClean="0">
                <a:solidFill>
                  <a:srgbClr val="000000"/>
                </a:solidFill>
                <a:latin typeface="Arial"/>
                <a:ea typeface="宋体" charset="0"/>
              </a:rPr>
              <a:t>对于接入外卖平台配送系统的商家来说，只要有订单产生，平台会自动安排骑手前往商家取货，进行配送。</a:t>
            </a:r>
            <a:r>
              <a:rPr lang="zh-CN" altLang="en-US" sz="1000" spc="-1" dirty="0" smtClean="0">
                <a:solidFill>
                  <a:srgbClr val="FF0000"/>
                </a:solidFill>
                <a:latin typeface="Arial"/>
                <a:ea typeface="宋体" charset="0"/>
              </a:rPr>
              <a:t>商家在此相当于调用了平台的配送功能，与平台合作，具体的配送交由平台去做，合理的配置资源</a:t>
            </a:r>
            <a:r>
              <a:rPr lang="zh-CN" altLang="en-US" sz="1000" spc="-1" dirty="0" smtClean="0">
                <a:solidFill>
                  <a:srgbClr val="000000"/>
                </a:solidFill>
                <a:latin typeface="Arial"/>
                <a:ea typeface="宋体" charset="0"/>
              </a:rPr>
              <a:t>。这正是组合复用的体现，也体现了继承在此处的弊端。</a:t>
            </a:r>
            <a:endParaRPr lang="en-US" altLang="zh-CN" sz="1000" spc="-1" dirty="0" smtClean="0">
              <a:solidFill>
                <a:srgbClr val="000000"/>
              </a:solidFill>
              <a:latin typeface="Arial"/>
              <a:ea typeface="宋体" charset="0"/>
            </a:endParaRPr>
          </a:p>
          <a:p>
            <a:pPr>
              <a:lnSpc>
                <a:spcPct val="100000"/>
              </a:lnSpc>
            </a:pPr>
            <a:endParaRPr lang="en-US" altLang="zh-CN" sz="1000" spc="-1" dirty="0" smtClean="0">
              <a:solidFill>
                <a:srgbClr val="FF0000"/>
              </a:solidFill>
              <a:latin typeface="Arial"/>
              <a:ea typeface="宋体" charset="0"/>
            </a:endParaRPr>
          </a:p>
          <a:p>
            <a:pPr>
              <a:lnSpc>
                <a:spcPct val="100000"/>
              </a:lnSpc>
            </a:pPr>
            <a:endParaRPr lang="en-US" altLang="zh-CN" sz="1000" spc="-1" dirty="0" smtClean="0">
              <a:solidFill>
                <a:srgbClr val="FF0000"/>
              </a:solidFill>
              <a:latin typeface="Arial"/>
              <a:ea typeface="宋体" charset="0"/>
            </a:endParaRPr>
          </a:p>
          <a:p>
            <a:pPr>
              <a:lnSpc>
                <a:spcPct val="100000"/>
              </a:lnSpc>
            </a:pPr>
            <a:endParaRPr lang="en-US" altLang="zh-CN" sz="1000" b="0" strike="noStrike" spc="-1" dirty="0" smtClean="0">
              <a:solidFill>
                <a:srgbClr val="000000"/>
              </a:solidFill>
              <a:latin typeface="Arial"/>
              <a:ea typeface="宋体" charset="0"/>
            </a:endParaRPr>
          </a:p>
          <a:p>
            <a:pPr>
              <a:lnSpc>
                <a:spcPct val="100000"/>
              </a:lnSpc>
            </a:pPr>
            <a:endParaRPr lang="zh-CN" altLang="en-US" sz="1000" b="0" strike="noStrike" spc="-1" dirty="0">
              <a:solidFill>
                <a:srgbClr val="000000"/>
              </a:solidFill>
              <a:latin typeface="Arial"/>
              <a:ea typeface="宋体" charset="0"/>
            </a:endParaRPr>
          </a:p>
        </p:txBody>
      </p:sp>
      <p:sp>
        <p:nvSpPr>
          <p:cNvPr id="6" name="CustomShape 6"/>
          <p:cNvSpPr/>
          <p:nvPr/>
        </p:nvSpPr>
        <p:spPr>
          <a:xfrm>
            <a:off x="2111354" y="4192597"/>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smtClean="0">
                <a:solidFill>
                  <a:srgbClr val="FF0000"/>
                </a:solidFill>
                <a:latin typeface="Arial"/>
                <a:ea typeface="宋体" charset="0"/>
              </a:rPr>
              <a:t>补      充</a:t>
            </a:r>
            <a:r>
              <a:rPr lang="zh-CN" altLang="en-US" sz="1000" b="0" strike="noStrike" spc="-1" dirty="0">
                <a:solidFill>
                  <a:srgbClr val="FF0000"/>
                </a:solidFill>
                <a:latin typeface="Arial"/>
                <a:ea typeface="宋体" charset="0"/>
              </a:rPr>
              <a:t>：</a:t>
            </a:r>
            <a:endParaRPr lang="zh-CN" altLang="en-US" sz="1000" b="0" strike="noStrike" spc="-1" dirty="0">
              <a:solidFill>
                <a:srgbClr val="FF0000"/>
              </a:solidFill>
              <a:latin typeface="Arial"/>
              <a:ea typeface="宋体" charset="0"/>
            </a:endParaRPr>
          </a:p>
        </p:txBody>
      </p:sp>
      <p:sp>
        <p:nvSpPr>
          <p:cNvPr id="7" name="CustomShape 6"/>
          <p:cNvSpPr/>
          <p:nvPr/>
        </p:nvSpPr>
        <p:spPr>
          <a:xfrm>
            <a:off x="2754296" y="4192597"/>
            <a:ext cx="571504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spc="-1" dirty="0" smtClean="0">
                <a:solidFill>
                  <a:srgbClr val="FF0000"/>
                </a:solidFill>
                <a:latin typeface="Arial"/>
                <a:ea typeface="宋体" charset="0"/>
              </a:rPr>
              <a:t>继承用于隔离，复用代码选择组合复用，重要的事说三遍</a:t>
            </a:r>
            <a:endParaRPr lang="zh-CN" sz="1000" b="0" strike="noStrike" spc="-1" dirty="0">
              <a:solidFill>
                <a:srgbClr val="FF0000"/>
              </a:solidFill>
              <a:latin typeface="Arial"/>
              <a:ea typeface="宋体"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里氏替换</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489700" y="182245"/>
            <a:ext cx="195326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如何理解里氏替换？</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3205161"/>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举     例：</a:t>
            </a:r>
            <a:endParaRPr lang="zh-CN" altLang="en-US" sz="1000" b="0" strike="noStrike" spc="-1">
              <a:solidFill>
                <a:srgbClr val="000000"/>
              </a:solidFill>
              <a:latin typeface="Arial"/>
              <a:ea typeface="宋体" charset="0"/>
            </a:endParaRPr>
          </a:p>
        </p:txBody>
      </p:sp>
      <p:sp>
        <p:nvSpPr>
          <p:cNvPr id="11" name="CustomShape 6"/>
          <p:cNvSpPr/>
          <p:nvPr/>
        </p:nvSpPr>
        <p:spPr>
          <a:xfrm>
            <a:off x="2154555" y="2621596"/>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释     义：</a:t>
            </a:r>
            <a:endParaRPr lang="zh-CN" altLang="en-US" sz="1000" b="0" strike="noStrike" spc="-1" dirty="0">
              <a:solidFill>
                <a:srgbClr val="000000"/>
              </a:solidFill>
              <a:latin typeface="Arial"/>
              <a:ea typeface="宋体" charset="0"/>
            </a:endParaRPr>
          </a:p>
        </p:txBody>
      </p:sp>
      <p:sp>
        <p:nvSpPr>
          <p:cNvPr id="12" name="CustomShape 6"/>
          <p:cNvSpPr/>
          <p:nvPr/>
        </p:nvSpPr>
        <p:spPr>
          <a:xfrm>
            <a:off x="2793365" y="2620961"/>
            <a:ext cx="5387340" cy="4667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smtClean="0">
                <a:solidFill>
                  <a:srgbClr val="000000"/>
                </a:solidFill>
                <a:latin typeface="Arial"/>
                <a:ea typeface="宋体" charset="0"/>
              </a:rPr>
              <a:t>在实现多态的第二步中体现该原则，在保有父类功能的基础上，添加自己的特性。保有父类原功能的目的是让父类对共性的数据和功能任然有统一管理的能力，让结构更加清晰。</a:t>
            </a:r>
            <a:endParaRPr lang="zh-CN" sz="1000" b="0" strike="noStrike" spc="-1" dirty="0">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hangingPunct="0"/>
            <a:r>
              <a:rPr lang="zh-CN" altLang="en-US" sz="1000" dirty="0" smtClean="0"/>
              <a:t>父类出现的地方可以被子类替换，在替换后依然保持原功能。</a:t>
            </a:r>
            <a:endParaRPr lang="zh-CN" altLang="en-US" sz="1000" dirty="0" smtClean="0"/>
          </a:p>
          <a:p>
            <a:pPr hangingPunct="0"/>
            <a:r>
              <a:rPr lang="zh-CN" altLang="en-US" sz="1000" dirty="0" smtClean="0"/>
              <a:t>子类要拥有父类的所有功能。</a:t>
            </a:r>
            <a:endParaRPr lang="zh-CN" altLang="en-US" sz="1000" dirty="0" smtClean="0"/>
          </a:p>
          <a:p>
            <a:pPr hangingPunct="0"/>
            <a:r>
              <a:rPr lang="zh-CN" altLang="en-US" sz="1000" dirty="0" smtClean="0"/>
              <a:t>子类在重写父类方法时，尽量选择扩展重写，防止改变了功能。</a:t>
            </a:r>
            <a:endParaRPr lang="zh-CN" altLang="en-US" sz="1000" dirty="0"/>
          </a:p>
        </p:txBody>
      </p:sp>
      <p:sp>
        <p:nvSpPr>
          <p:cNvPr id="5" name="CustomShape 6"/>
          <p:cNvSpPr/>
          <p:nvPr/>
        </p:nvSpPr>
        <p:spPr>
          <a:xfrm>
            <a:off x="2794000" y="3205161"/>
            <a:ext cx="5387340" cy="558808"/>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spc="-1" dirty="0" smtClean="0">
                <a:solidFill>
                  <a:srgbClr val="000000"/>
                </a:solidFill>
                <a:latin typeface="Arial"/>
                <a:ea typeface="宋体" charset="0"/>
              </a:rPr>
              <a:t>不管老板今天让哪位厨师来炒青椒土豆丝，总得切青椒和土豆丝吧，难道不切青椒去切肉丝和土豆一起炒？至于炒出来的口味如何，就看厨师的功力如何。</a:t>
            </a:r>
            <a:endParaRPr lang="zh-CN" altLang="en-US" sz="1000" b="0" strike="noStrike" spc="-1" dirty="0">
              <a:solidFill>
                <a:srgbClr val="000000"/>
              </a:solidFill>
              <a:latin typeface="Arial"/>
              <a:ea typeface="宋体" charset="0"/>
            </a:endParaRPr>
          </a:p>
        </p:txBody>
      </p:sp>
      <p:sp>
        <p:nvSpPr>
          <p:cNvPr id="6" name="CustomShape 6"/>
          <p:cNvSpPr/>
          <p:nvPr/>
        </p:nvSpPr>
        <p:spPr>
          <a:xfrm>
            <a:off x="2167255" y="416496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FF0000"/>
                </a:solidFill>
                <a:latin typeface="Arial"/>
                <a:ea typeface="宋体" charset="0"/>
              </a:rPr>
              <a:t>补充：</a:t>
            </a:r>
            <a:endParaRPr lang="zh-CN" altLang="en-US" sz="1000" b="0" strike="noStrike" spc="-1" dirty="0">
              <a:solidFill>
                <a:srgbClr val="FF0000"/>
              </a:solidFill>
              <a:latin typeface="Arial"/>
              <a:ea typeface="宋体" charset="0"/>
            </a:endParaRPr>
          </a:p>
        </p:txBody>
      </p:sp>
      <p:sp>
        <p:nvSpPr>
          <p:cNvPr id="7" name="CustomShape 6"/>
          <p:cNvSpPr/>
          <p:nvPr/>
        </p:nvSpPr>
        <p:spPr>
          <a:xfrm>
            <a:off x="2806700" y="4164965"/>
            <a:ext cx="538734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spc="-1" dirty="0" smtClean="0">
                <a:solidFill>
                  <a:srgbClr val="FF0000"/>
                </a:solidFill>
                <a:latin typeface="Arial"/>
                <a:ea typeface="宋体" charset="0"/>
              </a:rPr>
              <a:t>遵从里氏替换是个好习惯</a:t>
            </a:r>
            <a:endParaRPr lang="zh-CN" sz="1000" b="0" strike="noStrike" spc="-1" dirty="0">
              <a:solidFill>
                <a:srgbClr val="FF0000"/>
              </a:solidFill>
              <a:latin typeface="Arial"/>
              <a:ea typeface="宋体"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迪米特法则</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489700" y="182245"/>
            <a:ext cx="195326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如何理解迪米特法则？</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99847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举     例：</a:t>
            </a:r>
            <a:endParaRPr lang="zh-CN" altLang="en-US" sz="1000" b="0" strike="noStrike" spc="-1">
              <a:solidFill>
                <a:srgbClr val="000000"/>
              </a:solidFill>
              <a:latin typeface="Arial"/>
              <a:ea typeface="宋体" charset="0"/>
            </a:endParaRPr>
          </a:p>
        </p:txBody>
      </p:sp>
      <p:sp>
        <p:nvSpPr>
          <p:cNvPr id="11" name="CustomShape 6"/>
          <p:cNvSpPr/>
          <p:nvPr/>
        </p:nvSpPr>
        <p:spPr>
          <a:xfrm>
            <a:off x="2154555" y="24149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释     义：</a:t>
            </a:r>
            <a:endParaRPr lang="zh-CN" altLang="en-US" sz="1000" b="0" strike="noStrike" spc="-1">
              <a:solidFill>
                <a:srgbClr val="000000"/>
              </a:solidFill>
              <a:latin typeface="Arial"/>
              <a:ea typeface="宋体" charset="0"/>
            </a:endParaRPr>
          </a:p>
        </p:txBody>
      </p:sp>
      <p:sp>
        <p:nvSpPr>
          <p:cNvPr id="12" name="CustomShape 6"/>
          <p:cNvSpPr/>
          <p:nvPr/>
        </p:nvSpPr>
        <p:spPr>
          <a:xfrm>
            <a:off x="2793365" y="2414270"/>
            <a:ext cx="5387340" cy="4667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hangingPunct="0"/>
            <a:r>
              <a:rPr lang="zh-CN" altLang="en-US" sz="1000" dirty="0" smtClean="0"/>
              <a:t>类与类交互时，在满足功能要求的基础上，传递的数据量越少越好。因为这样可能降低耦合度。</a:t>
            </a:r>
            <a:endParaRPr lang="zh-CN" altLang="en-US" sz="1000" dirty="0"/>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spc="-1" dirty="0" smtClean="0">
                <a:solidFill>
                  <a:srgbClr val="000000"/>
                </a:solidFill>
                <a:latin typeface="Arial"/>
                <a:ea typeface="宋体" charset="0"/>
              </a:rPr>
              <a:t>不要和陌生人说话</a:t>
            </a:r>
            <a:endParaRPr lang="zh-CN" altLang="en-US" sz="1000" b="0" strike="noStrike" spc="-1" dirty="0">
              <a:solidFill>
                <a:srgbClr val="000000"/>
              </a:solidFill>
              <a:latin typeface="Arial"/>
              <a:ea typeface="宋体" charset="0"/>
            </a:endParaRPr>
          </a:p>
        </p:txBody>
      </p:sp>
      <p:sp>
        <p:nvSpPr>
          <p:cNvPr id="5" name="CustomShape 6"/>
          <p:cNvSpPr/>
          <p:nvPr/>
        </p:nvSpPr>
        <p:spPr>
          <a:xfrm>
            <a:off x="2794000" y="2998470"/>
            <a:ext cx="5387340" cy="479747"/>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骑手把饭菜送到你手上后，再吐槽你一番总归是不好的。商家接单后给你打个电话说：备注里的要求还真多，嘲讽一番，总归是让人嫌弃的做法。</a:t>
            </a:r>
            <a:endParaRPr lang="zh-CN" altLang="en-US" sz="1000" b="0" strike="noStrike" spc="-1" dirty="0">
              <a:solidFill>
                <a:srgbClr val="000000"/>
              </a:solidFill>
              <a:latin typeface="Arial"/>
              <a:ea typeface="宋体"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总结</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675755" y="182245"/>
            <a:ext cx="1767205"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同学们，总结一下</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7" name="矩形 6"/>
          <p:cNvSpPr/>
          <p:nvPr/>
        </p:nvSpPr>
        <p:spPr>
          <a:xfrm>
            <a:off x="2182793" y="1763705"/>
            <a:ext cx="6357982" cy="3291840"/>
          </a:xfrm>
          <a:prstGeom prst="rect">
            <a:avLst/>
          </a:prstGeom>
        </p:spPr>
        <p:txBody>
          <a:bodyPr wrap="square">
            <a:spAutoFit/>
          </a:bodyPr>
          <a:lstStyle/>
          <a:p>
            <a:r>
              <a:rPr lang="en-US" altLang="zh-CN" sz="1600" dirty="0" smtClean="0"/>
              <a:t>       </a:t>
            </a:r>
            <a:r>
              <a:rPr lang="zh-CN" altLang="en-US" sz="1600" dirty="0" smtClean="0"/>
              <a:t>面向对象的三大特征和六大原则，指导我们从全局角度看待问题。</a:t>
            </a:r>
            <a:endParaRPr lang="en-US" altLang="zh-CN" sz="1600" dirty="0" smtClean="0"/>
          </a:p>
          <a:p>
            <a:r>
              <a:rPr lang="zh-CN" altLang="en-US" sz="1600" dirty="0" smtClean="0"/>
              <a:t>       通过分析需求，用封装的思想，将大而全的功能划分为多个小而精的模块，进行组装。</a:t>
            </a:r>
            <a:endParaRPr lang="en-US" altLang="zh-CN" sz="1600" dirty="0" smtClean="0"/>
          </a:p>
          <a:p>
            <a:r>
              <a:rPr lang="en-US" altLang="zh-CN" sz="1600" dirty="0" smtClean="0"/>
              <a:t>       </a:t>
            </a:r>
            <a:r>
              <a:rPr lang="zh-CN" altLang="en-US" sz="1600" dirty="0" smtClean="0"/>
              <a:t>对于变化的行为，找出其共性，用继承的思想，抽象出其不变的地方作为父类，以此隔离变化。把对变化事物的操作，转换为对不变父类的操作，待变化对象产生时，父类自动通知其具体子类对象执行其变化行为，这也是多态的思想。</a:t>
            </a:r>
            <a:endParaRPr lang="en-US" altLang="zh-CN" sz="1600" dirty="0" smtClean="0"/>
          </a:p>
          <a:p>
            <a:r>
              <a:rPr lang="en-US" altLang="zh-CN" sz="1600" dirty="0" smtClean="0"/>
              <a:t>        </a:t>
            </a:r>
            <a:r>
              <a:rPr lang="zh-CN" altLang="en-US" sz="1600" dirty="0" smtClean="0"/>
              <a:t>封装、继承、多态的思想中体现着六大原则，即开闭原则，单一原则，依赖倒置，组合复用，里氏替换，迪米特法则。</a:t>
            </a:r>
            <a:endParaRPr lang="en-US" altLang="zh-CN" sz="1600" dirty="0" smtClean="0"/>
          </a:p>
          <a:p>
            <a:r>
              <a:rPr lang="en-US" altLang="zh-CN" sz="1600" dirty="0" smtClean="0"/>
              <a:t>         </a:t>
            </a:r>
            <a:r>
              <a:rPr lang="zh-CN" altLang="en-US" sz="1600" dirty="0" smtClean="0"/>
              <a:t>在以后的项目编码中，有意识的将面向对象的思想融入其中，体会面向对象的强大之处，加深自己对面向对象的理解。</a:t>
            </a:r>
            <a:endParaRPr lang="en-US" altLang="zh-CN" sz="1600" dirty="0" smtClean="0"/>
          </a:p>
          <a:p>
            <a:endParaRPr lang="en-US" altLang="zh-CN" sz="1600" dirty="0" smtClean="0"/>
          </a:p>
          <a:p>
            <a:endParaRPr lang="zh-CN" alt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04"/>
          <p:cNvPicPr>
            <a:picLocks noChangeAspect="1"/>
          </p:cNvPicPr>
          <p:nvPr/>
        </p:nvPicPr>
        <p:blipFill>
          <a:blip r:embed="rId1"/>
          <a:stretch>
            <a:fillRect/>
          </a:stretch>
        </p:blipFill>
        <p:spPr>
          <a:xfrm>
            <a:off x="3683000" y="1665605"/>
            <a:ext cx="2714625" cy="3657600"/>
          </a:xfrm>
          <a:prstGeom prst="rect">
            <a:avLst/>
          </a:prstGeom>
        </p:spPr>
      </p:pic>
      <p:sp>
        <p:nvSpPr>
          <p:cNvPr id="4" name="CustomShape 2"/>
          <p:cNvSpPr/>
          <p:nvPr/>
        </p:nvSpPr>
        <p:spPr>
          <a:xfrm>
            <a:off x="5611816" y="1397628"/>
            <a:ext cx="1285884" cy="651829"/>
          </a:xfrm>
          <a:prstGeom prst="wedgeEllipseCallout">
            <a:avLst>
              <a:gd name="adj1" fmla="val -27197"/>
              <a:gd name="adj2" fmla="val 96606"/>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r>
              <a:rPr lang="zh-CN" altLang="en-US" sz="1600" b="0" strike="noStrike" spc="-1" dirty="0" smtClean="0">
                <a:solidFill>
                  <a:srgbClr val="1C1C1C"/>
                </a:solidFill>
                <a:latin typeface="Arial"/>
              </a:rPr>
              <a:t>谢谢</a:t>
            </a:r>
            <a:endParaRPr lang="en-US" sz="1600" b="0" strike="noStrike" spc="-1" dirty="0">
              <a:solidFill>
                <a:srgbClr val="1C1C1C"/>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p:nvPr/>
        </p:nvPicPr>
        <p:blipFill>
          <a:blip r:embed="rId1"/>
          <a:stretch>
            <a:fillRect/>
          </a:stretch>
        </p:blipFill>
        <p:spPr>
          <a:xfrm>
            <a:off x="2317750" y="2446020"/>
            <a:ext cx="1276985" cy="1584960"/>
          </a:xfrm>
          <a:prstGeom prst="rect">
            <a:avLst/>
          </a:prstGeom>
          <a:ln>
            <a:noFill/>
          </a:ln>
        </p:spPr>
      </p:pic>
      <p:sp>
        <p:nvSpPr>
          <p:cNvPr id="87" name="CustomShape 2"/>
          <p:cNvSpPr/>
          <p:nvPr/>
        </p:nvSpPr>
        <p:spPr>
          <a:xfrm>
            <a:off x="1513840" y="2116455"/>
            <a:ext cx="1047750" cy="437515"/>
          </a:xfrm>
          <a:prstGeom prst="wedgeEllipseCallout">
            <a:avLst>
              <a:gd name="adj1" fmla="val 47818"/>
              <a:gd name="adj2" fmla="val 92380"/>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r>
              <a:rPr lang="en-US" sz="1000" b="0" strike="noStrike" spc="-1" dirty="0" err="1">
                <a:solidFill>
                  <a:srgbClr val="1C1C1C"/>
                </a:solidFill>
                <a:latin typeface="Arial"/>
              </a:rPr>
              <a:t>面向对象</a:t>
            </a:r>
            <a:endParaRPr lang="en-US" sz="1000" b="0" strike="noStrike" spc="-1" dirty="0">
              <a:solidFill>
                <a:srgbClr val="1C1C1C"/>
              </a:solidFill>
              <a:latin typeface="Arial"/>
            </a:endParaRPr>
          </a:p>
        </p:txBody>
      </p:sp>
      <p:sp>
        <p:nvSpPr>
          <p:cNvPr id="2" name="CustomShape 2"/>
          <p:cNvSpPr/>
          <p:nvPr/>
        </p:nvSpPr>
        <p:spPr>
          <a:xfrm>
            <a:off x="2553970" y="1577975"/>
            <a:ext cx="1047750" cy="437515"/>
          </a:xfrm>
          <a:prstGeom prst="wedgeEllipseCallout">
            <a:avLst>
              <a:gd name="adj1" fmla="val -8606"/>
              <a:gd name="adj2" fmla="val 119521"/>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r>
              <a:rPr lang="zh-CN" altLang="en-US" sz="1000" b="0" strike="noStrike" spc="-1">
                <a:solidFill>
                  <a:srgbClr val="1C1C1C"/>
                </a:solidFill>
                <a:latin typeface="Arial"/>
                <a:ea typeface="宋体" charset="0"/>
              </a:rPr>
              <a:t>三大特征</a:t>
            </a:r>
            <a:endParaRPr lang="en-US" sz="1000" b="0" strike="noStrike" spc="-1">
              <a:solidFill>
                <a:srgbClr val="1C1C1C"/>
              </a:solidFill>
              <a:latin typeface="Arial"/>
            </a:endParaRPr>
          </a:p>
        </p:txBody>
      </p:sp>
      <p:sp>
        <p:nvSpPr>
          <p:cNvPr id="5" name="CustomShape 2"/>
          <p:cNvSpPr/>
          <p:nvPr/>
        </p:nvSpPr>
        <p:spPr>
          <a:xfrm>
            <a:off x="3522980" y="2108200"/>
            <a:ext cx="1047750" cy="437515"/>
          </a:xfrm>
          <a:prstGeom prst="wedgeEllipseCallout">
            <a:avLst>
              <a:gd name="adj1" fmla="val -53030"/>
              <a:gd name="adj2" fmla="val 86574"/>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r>
              <a:rPr lang="zh-CN" altLang="en-US" sz="1000" b="0" strike="noStrike" spc="-1" dirty="0">
                <a:solidFill>
                  <a:srgbClr val="1C1C1C"/>
                </a:solidFill>
                <a:latin typeface="Arial"/>
                <a:ea typeface="宋体" charset="0"/>
              </a:rPr>
              <a:t>六大原则</a:t>
            </a:r>
            <a:endParaRPr lang="en-US" sz="1000" b="0" strike="noStrike" spc="-1" dirty="0">
              <a:solidFill>
                <a:srgbClr val="1C1C1C"/>
              </a:solidFill>
              <a:latin typeface="Arial"/>
            </a:endParaRPr>
          </a:p>
        </p:txBody>
      </p:sp>
      <p:pic>
        <p:nvPicPr>
          <p:cNvPr id="6" name="图片 5"/>
          <p:cNvPicPr/>
          <p:nvPr/>
        </p:nvPicPr>
        <p:blipFill>
          <a:blip r:embed="rId2"/>
          <a:stretch>
            <a:fillRect/>
          </a:stretch>
        </p:blipFill>
        <p:spPr>
          <a:xfrm>
            <a:off x="5452110" y="1577975"/>
            <a:ext cx="3176270" cy="2762885"/>
          </a:xfrm>
          <a:prstGeom prst="rect">
            <a:avLst/>
          </a:prstGeom>
          <a:ln>
            <a:noFill/>
          </a:ln>
        </p:spPr>
      </p:pic>
      <p:sp>
        <p:nvSpPr>
          <p:cNvPr id="8" name="TextShape 2"/>
          <p:cNvSpPr txBox="1"/>
          <p:nvPr/>
        </p:nvSpPr>
        <p:spPr>
          <a:xfrm>
            <a:off x="5605780" y="2015490"/>
            <a:ext cx="1550670" cy="327660"/>
          </a:xfrm>
          <a:prstGeom prst="rect">
            <a:avLst/>
          </a:prstGeom>
          <a:noFill/>
          <a:ln>
            <a:noFill/>
          </a:ln>
        </p:spPr>
        <p:txBody>
          <a:bodyPr lIns="90000" tIns="45000" rIns="90000" bIns="45000"/>
          <a:lstStyle/>
          <a:p>
            <a:r>
              <a:rPr lang="zh-CN" altLang="en-US" sz="1300" b="0" strike="noStrike" spc="-1">
                <a:solidFill>
                  <a:srgbClr val="EEEEEE"/>
                </a:solidFill>
                <a:latin typeface="Arial"/>
                <a:ea typeface="宋体" charset="0"/>
              </a:rPr>
              <a:t>哪位同学们，</a:t>
            </a:r>
            <a:endParaRPr lang="zh-CN" altLang="en-US" sz="1300" b="0" strike="noStrike" spc="-1">
              <a:solidFill>
                <a:srgbClr val="EEEEEE"/>
              </a:solidFill>
              <a:latin typeface="Arial"/>
              <a:ea typeface="宋体" charset="0"/>
            </a:endParaRPr>
          </a:p>
          <a:p>
            <a:r>
              <a:rPr lang="zh-CN" altLang="en-US" sz="1300" b="0" strike="noStrike" spc="-1">
                <a:solidFill>
                  <a:srgbClr val="EEEEEE"/>
                </a:solidFill>
                <a:latin typeface="Arial"/>
                <a:ea typeface="宋体" charset="0"/>
              </a:rPr>
              <a:t>记得外卖的流程？</a:t>
            </a:r>
            <a:endParaRPr lang="zh-CN" altLang="en-US" sz="1300" b="0" strike="noStrike" spc="-1">
              <a:solidFill>
                <a:srgbClr val="EEEEEE"/>
              </a:solidFill>
              <a:latin typeface="Arial"/>
              <a:ea typeface="宋体"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657080" y="1688255"/>
            <a:ext cx="790560" cy="430560"/>
          </a:xfrm>
          <a:prstGeom prst="rect">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400" b="0" strike="noStrike" spc="-1" dirty="0" err="1">
                <a:solidFill>
                  <a:srgbClr val="000000"/>
                </a:solidFill>
                <a:latin typeface="Arial"/>
                <a:ea typeface="DejaVu Sans" panose="020B0603030804020204"/>
              </a:rPr>
              <a:t>用户</a:t>
            </a:r>
            <a:endParaRPr lang="en-US" sz="1400" b="0" strike="noStrike" spc="-1" dirty="0">
              <a:solidFill>
                <a:srgbClr val="EEEEEE"/>
              </a:solidFill>
              <a:latin typeface="Arial"/>
            </a:endParaRPr>
          </a:p>
        </p:txBody>
      </p:sp>
      <p:sp>
        <p:nvSpPr>
          <p:cNvPr id="93" name="CustomShape 2"/>
          <p:cNvSpPr/>
          <p:nvPr/>
        </p:nvSpPr>
        <p:spPr>
          <a:xfrm>
            <a:off x="3961080" y="186429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94" name="CustomShape 3"/>
          <p:cNvSpPr/>
          <p:nvPr/>
        </p:nvSpPr>
        <p:spPr>
          <a:xfrm>
            <a:off x="4033080" y="1612295"/>
            <a:ext cx="89892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浏览商品</a:t>
            </a:r>
            <a:endParaRPr lang="en-US" sz="1050" b="0" strike="noStrike" spc="-1">
              <a:solidFill>
                <a:srgbClr val="EEEEEE"/>
              </a:solidFill>
              <a:latin typeface="Arial"/>
            </a:endParaRPr>
          </a:p>
        </p:txBody>
      </p:sp>
      <p:sp>
        <p:nvSpPr>
          <p:cNvPr id="95" name="CustomShape 4"/>
          <p:cNvSpPr/>
          <p:nvPr/>
        </p:nvSpPr>
        <p:spPr>
          <a:xfrm>
            <a:off x="5257440" y="18682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96" name="CustomShape 5"/>
          <p:cNvSpPr/>
          <p:nvPr/>
        </p:nvSpPr>
        <p:spPr>
          <a:xfrm>
            <a:off x="5329440" y="1616255"/>
            <a:ext cx="89892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选择商品</a:t>
            </a:r>
            <a:endParaRPr lang="en-US" sz="1050" b="0" strike="noStrike" spc="-1">
              <a:solidFill>
                <a:srgbClr val="EEEEEE"/>
              </a:solidFill>
              <a:latin typeface="Arial"/>
            </a:endParaRPr>
          </a:p>
        </p:txBody>
      </p:sp>
      <p:sp>
        <p:nvSpPr>
          <p:cNvPr id="97" name="CustomShape 6"/>
          <p:cNvSpPr/>
          <p:nvPr/>
        </p:nvSpPr>
        <p:spPr>
          <a:xfrm>
            <a:off x="6553440" y="18682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98" name="CustomShape 7"/>
          <p:cNvSpPr/>
          <p:nvPr/>
        </p:nvSpPr>
        <p:spPr>
          <a:xfrm>
            <a:off x="6589440" y="1616255"/>
            <a:ext cx="89892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提交订单</a:t>
            </a:r>
            <a:endParaRPr lang="en-US" sz="1050" b="0" strike="noStrike" spc="-1">
              <a:solidFill>
                <a:srgbClr val="EEEEEE"/>
              </a:solidFill>
              <a:latin typeface="Arial"/>
            </a:endParaRPr>
          </a:p>
        </p:txBody>
      </p:sp>
      <p:sp>
        <p:nvSpPr>
          <p:cNvPr id="99" name="CustomShape 8"/>
          <p:cNvSpPr/>
          <p:nvPr/>
        </p:nvSpPr>
        <p:spPr>
          <a:xfrm>
            <a:off x="7783920" y="185961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00" name="CustomShape 9"/>
          <p:cNvSpPr/>
          <p:nvPr/>
        </p:nvSpPr>
        <p:spPr>
          <a:xfrm>
            <a:off x="7819920" y="1607615"/>
            <a:ext cx="89892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支付订单</a:t>
            </a:r>
            <a:endParaRPr lang="en-US" sz="1050" b="0" strike="noStrike" spc="-1">
              <a:solidFill>
                <a:srgbClr val="EEEEEE"/>
              </a:solidFill>
              <a:latin typeface="Arial"/>
            </a:endParaRPr>
          </a:p>
        </p:txBody>
      </p:sp>
      <p:sp>
        <p:nvSpPr>
          <p:cNvPr id="101" name="CustomShape 10"/>
          <p:cNvSpPr/>
          <p:nvPr/>
        </p:nvSpPr>
        <p:spPr>
          <a:xfrm>
            <a:off x="9001080" y="1616255"/>
            <a:ext cx="574920" cy="574920"/>
          </a:xfrm>
          <a:prstGeom prst="ellipse">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200" b="0" strike="noStrike" spc="-1">
                <a:solidFill>
                  <a:srgbClr val="000000"/>
                </a:solidFill>
                <a:latin typeface="Arial"/>
                <a:ea typeface="DejaVu Sans" panose="020B0603030804020204"/>
              </a:rPr>
              <a:t>订单</a:t>
            </a:r>
            <a:endParaRPr lang="en-US" sz="1200" b="0" strike="noStrike" spc="-1">
              <a:solidFill>
                <a:srgbClr val="EEEEEE"/>
              </a:solidFill>
              <a:latin typeface="Arial"/>
            </a:endParaRPr>
          </a:p>
        </p:txBody>
      </p:sp>
      <p:sp>
        <p:nvSpPr>
          <p:cNvPr id="102" name="CustomShape 11"/>
          <p:cNvSpPr/>
          <p:nvPr/>
        </p:nvSpPr>
        <p:spPr>
          <a:xfrm>
            <a:off x="2665440" y="18682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03" name="CustomShape 12"/>
          <p:cNvSpPr/>
          <p:nvPr/>
        </p:nvSpPr>
        <p:spPr>
          <a:xfrm>
            <a:off x="2701440" y="1616255"/>
            <a:ext cx="89892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dirty="0" err="1">
                <a:solidFill>
                  <a:srgbClr val="000000"/>
                </a:solidFill>
                <a:latin typeface="Arial"/>
                <a:ea typeface="DejaVu Sans" panose="020B0603030804020204"/>
              </a:rPr>
              <a:t>打开软件</a:t>
            </a:r>
            <a:endParaRPr lang="en-US" sz="1050" b="0" strike="noStrike" spc="-1" dirty="0">
              <a:solidFill>
                <a:srgbClr val="EEEEEE"/>
              </a:solidFill>
              <a:latin typeface="Arial"/>
            </a:endParaRPr>
          </a:p>
        </p:txBody>
      </p:sp>
      <p:sp>
        <p:nvSpPr>
          <p:cNvPr id="104" name="CustomShape 13"/>
          <p:cNvSpPr/>
          <p:nvPr/>
        </p:nvSpPr>
        <p:spPr>
          <a:xfrm>
            <a:off x="1621080" y="2884895"/>
            <a:ext cx="790560" cy="430560"/>
          </a:xfrm>
          <a:prstGeom prst="rect">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DejaVu Sans" panose="020B0603030804020204"/>
              </a:rPr>
              <a:t>商家</a:t>
            </a:r>
            <a:endParaRPr lang="en-US" sz="1400" b="0" strike="noStrike" spc="-1">
              <a:solidFill>
                <a:srgbClr val="EEEEEE"/>
              </a:solidFill>
              <a:latin typeface="Arial"/>
            </a:endParaRPr>
          </a:p>
        </p:txBody>
      </p:sp>
      <p:sp>
        <p:nvSpPr>
          <p:cNvPr id="105" name="CustomShape 14"/>
          <p:cNvSpPr/>
          <p:nvPr/>
        </p:nvSpPr>
        <p:spPr>
          <a:xfrm>
            <a:off x="5293440" y="3064895"/>
            <a:ext cx="1582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06" name="CustomShape 15"/>
          <p:cNvSpPr/>
          <p:nvPr/>
        </p:nvSpPr>
        <p:spPr>
          <a:xfrm>
            <a:off x="5581440" y="2812895"/>
            <a:ext cx="718560" cy="250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确认订单</a:t>
            </a:r>
            <a:endParaRPr lang="en-US" sz="1050" b="0" strike="noStrike" spc="-1">
              <a:solidFill>
                <a:srgbClr val="EEEEEE"/>
              </a:solidFill>
              <a:latin typeface="Arial"/>
            </a:endParaRPr>
          </a:p>
        </p:txBody>
      </p:sp>
      <p:sp>
        <p:nvSpPr>
          <p:cNvPr id="107" name="CustomShape 16"/>
          <p:cNvSpPr/>
          <p:nvPr/>
        </p:nvSpPr>
        <p:spPr>
          <a:xfrm>
            <a:off x="8965080" y="2812895"/>
            <a:ext cx="574920" cy="574920"/>
          </a:xfrm>
          <a:prstGeom prst="ellipse">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200" b="0" strike="noStrike" spc="-1">
                <a:solidFill>
                  <a:srgbClr val="000000"/>
                </a:solidFill>
                <a:latin typeface="Arial"/>
                <a:ea typeface="宋体" charset="0"/>
              </a:rPr>
              <a:t>商品</a:t>
            </a:r>
            <a:endParaRPr lang="en-US" sz="1200" b="0" strike="noStrike" spc="-1">
              <a:solidFill>
                <a:srgbClr val="EEEEEE"/>
              </a:solidFill>
              <a:latin typeface="Arial"/>
            </a:endParaRPr>
          </a:p>
        </p:txBody>
      </p:sp>
      <p:sp>
        <p:nvSpPr>
          <p:cNvPr id="108" name="CustomShape 17"/>
          <p:cNvSpPr/>
          <p:nvPr/>
        </p:nvSpPr>
        <p:spPr>
          <a:xfrm>
            <a:off x="2629440" y="3064895"/>
            <a:ext cx="2518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09" name="CustomShape 18"/>
          <p:cNvSpPr/>
          <p:nvPr/>
        </p:nvSpPr>
        <p:spPr>
          <a:xfrm>
            <a:off x="2521440" y="2812895"/>
            <a:ext cx="244656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您有一份新的订单请处理</a:t>
            </a:r>
            <a:endParaRPr lang="en-US" sz="1050" b="0" strike="noStrike" spc="-1">
              <a:solidFill>
                <a:srgbClr val="EEEEEE"/>
              </a:solidFill>
              <a:latin typeface="Arial"/>
            </a:endParaRPr>
          </a:p>
        </p:txBody>
      </p:sp>
      <p:sp>
        <p:nvSpPr>
          <p:cNvPr id="110" name="CustomShape 19"/>
          <p:cNvSpPr/>
          <p:nvPr/>
        </p:nvSpPr>
        <p:spPr>
          <a:xfrm>
            <a:off x="7777440" y="36286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11" name="CustomShape 20"/>
          <p:cNvSpPr/>
          <p:nvPr/>
        </p:nvSpPr>
        <p:spPr>
          <a:xfrm>
            <a:off x="7777440" y="3376655"/>
            <a:ext cx="122292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等待</a:t>
            </a:r>
            <a:r>
              <a:rPr lang="zh-CN" altLang="en-US" sz="1050" b="0" strike="noStrike" spc="-1">
                <a:solidFill>
                  <a:srgbClr val="000000"/>
                </a:solidFill>
                <a:latin typeface="Arial"/>
                <a:ea typeface="宋体" charset="0"/>
              </a:rPr>
              <a:t>取货</a:t>
            </a:r>
            <a:r>
              <a:rPr lang="en-US" sz="1050" b="0" strike="noStrike" spc="-1">
                <a:solidFill>
                  <a:srgbClr val="000000"/>
                </a:solidFill>
                <a:latin typeface="Arial"/>
                <a:ea typeface="DejaVu Sans" panose="020B0603030804020204"/>
              </a:rPr>
              <a:t>...</a:t>
            </a:r>
            <a:endParaRPr lang="en-US" sz="1050" b="0" strike="noStrike" spc="-1">
              <a:solidFill>
                <a:srgbClr val="EEEEEE"/>
              </a:solidFill>
              <a:latin typeface="Arial"/>
            </a:endParaRPr>
          </a:p>
        </p:txBody>
      </p:sp>
      <p:sp>
        <p:nvSpPr>
          <p:cNvPr id="112" name="CustomShape 21"/>
          <p:cNvSpPr/>
          <p:nvPr/>
        </p:nvSpPr>
        <p:spPr>
          <a:xfrm>
            <a:off x="7129440" y="3088655"/>
            <a:ext cx="1690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13" name="CustomShape 22"/>
          <p:cNvSpPr/>
          <p:nvPr/>
        </p:nvSpPr>
        <p:spPr>
          <a:xfrm>
            <a:off x="7437755" y="2836545"/>
            <a:ext cx="831215" cy="2508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50" b="0" strike="noStrike" spc="-1">
                <a:solidFill>
                  <a:srgbClr val="000000"/>
                </a:solidFill>
                <a:latin typeface="Arial"/>
                <a:ea typeface="宋体" charset="0"/>
              </a:rPr>
              <a:t>（</a:t>
            </a:r>
            <a:r>
              <a:rPr lang="en-US" sz="1050" b="0" strike="noStrike" spc="-1">
                <a:solidFill>
                  <a:srgbClr val="000000"/>
                </a:solidFill>
                <a:latin typeface="Arial"/>
                <a:ea typeface="DejaVu Sans" panose="020B0603030804020204"/>
              </a:rPr>
              <a:t>制作</a:t>
            </a:r>
            <a:r>
              <a:rPr lang="zh-CN" altLang="en-US" sz="1050" b="0" strike="noStrike" spc="-1">
                <a:solidFill>
                  <a:srgbClr val="000000"/>
                </a:solidFill>
                <a:latin typeface="Arial"/>
                <a:ea typeface="宋体" charset="0"/>
              </a:rPr>
              <a:t>）</a:t>
            </a:r>
            <a:endParaRPr lang="zh-CN" altLang="en-US" sz="1050" b="0" strike="noStrike" spc="-1">
              <a:solidFill>
                <a:srgbClr val="000000"/>
              </a:solidFill>
              <a:latin typeface="Arial"/>
              <a:ea typeface="宋体" charset="0"/>
            </a:endParaRPr>
          </a:p>
        </p:txBody>
      </p:sp>
      <p:sp>
        <p:nvSpPr>
          <p:cNvPr id="114" name="CustomShape 23"/>
          <p:cNvSpPr/>
          <p:nvPr/>
        </p:nvSpPr>
        <p:spPr>
          <a:xfrm>
            <a:off x="1621080" y="4208255"/>
            <a:ext cx="790560" cy="430560"/>
          </a:xfrm>
          <a:prstGeom prst="rect">
            <a:avLst/>
          </a:prstGeom>
          <a:solidFill>
            <a:srgbClr val="CFE7F5"/>
          </a:solidFill>
          <a:ln>
            <a:solidFill>
              <a:srgbClr val="CFE7F5"/>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DejaVu Sans" panose="020B0603030804020204"/>
              </a:rPr>
              <a:t>骑手</a:t>
            </a:r>
            <a:endParaRPr lang="en-US" sz="1400" b="0" strike="noStrike" spc="-1">
              <a:solidFill>
                <a:srgbClr val="EEEEEE"/>
              </a:solidFill>
              <a:latin typeface="Arial"/>
            </a:endParaRPr>
          </a:p>
        </p:txBody>
      </p:sp>
      <p:sp>
        <p:nvSpPr>
          <p:cNvPr id="115" name="CustomShape 24"/>
          <p:cNvSpPr/>
          <p:nvPr/>
        </p:nvSpPr>
        <p:spPr>
          <a:xfrm>
            <a:off x="4285440" y="43882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16" name="CustomShape 25"/>
          <p:cNvSpPr/>
          <p:nvPr/>
        </p:nvSpPr>
        <p:spPr>
          <a:xfrm>
            <a:off x="5293440" y="4136255"/>
            <a:ext cx="898920" cy="434520"/>
          </a:xfrm>
          <a:prstGeom prst="rect">
            <a:avLst/>
          </a:prstGeom>
          <a:noFill/>
          <a:ln>
            <a:noFill/>
          </a:ln>
        </p:spPr>
        <p:style>
          <a:lnRef idx="0">
            <a:srgbClr val="FFFFFF"/>
          </a:lnRef>
          <a:fillRef idx="0">
            <a:srgbClr val="FFFFFF"/>
          </a:fillRef>
          <a:effectRef idx="0">
            <a:srgbClr val="FFFFFF"/>
          </a:effectRef>
          <a:fontRef idx="minor"/>
        </p:style>
      </p:sp>
      <p:sp>
        <p:nvSpPr>
          <p:cNvPr id="117" name="CustomShape 26"/>
          <p:cNvSpPr/>
          <p:nvPr/>
        </p:nvSpPr>
        <p:spPr>
          <a:xfrm>
            <a:off x="6517440" y="43882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18" name="CustomShape 27"/>
          <p:cNvSpPr/>
          <p:nvPr/>
        </p:nvSpPr>
        <p:spPr>
          <a:xfrm>
            <a:off x="6553080" y="4136255"/>
            <a:ext cx="790920" cy="250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前往用户</a:t>
            </a:r>
            <a:endParaRPr lang="en-US" sz="1050" b="0" strike="noStrike" spc="-1">
              <a:solidFill>
                <a:srgbClr val="EEEEEE"/>
              </a:solidFill>
              <a:latin typeface="Arial"/>
            </a:endParaRPr>
          </a:p>
        </p:txBody>
      </p:sp>
      <p:sp>
        <p:nvSpPr>
          <p:cNvPr id="119" name="CustomShape 28"/>
          <p:cNvSpPr/>
          <p:nvPr/>
        </p:nvSpPr>
        <p:spPr>
          <a:xfrm>
            <a:off x="7783920" y="4127615"/>
            <a:ext cx="898920" cy="434520"/>
          </a:xfrm>
          <a:prstGeom prst="rect">
            <a:avLst/>
          </a:prstGeom>
          <a:noFill/>
          <a:ln>
            <a:noFill/>
          </a:ln>
        </p:spPr>
        <p:style>
          <a:lnRef idx="0">
            <a:srgbClr val="FFFFFF"/>
          </a:lnRef>
          <a:fillRef idx="0">
            <a:srgbClr val="FFFFFF"/>
          </a:fillRef>
          <a:effectRef idx="0">
            <a:srgbClr val="FFFFFF"/>
          </a:effectRef>
          <a:fontRef idx="minor"/>
        </p:style>
      </p:sp>
      <p:sp>
        <p:nvSpPr>
          <p:cNvPr id="120" name="CustomShape 29"/>
          <p:cNvSpPr/>
          <p:nvPr/>
        </p:nvSpPr>
        <p:spPr>
          <a:xfrm>
            <a:off x="2629080" y="4388255"/>
            <a:ext cx="151092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21" name="CustomShape 30"/>
          <p:cNvSpPr/>
          <p:nvPr/>
        </p:nvSpPr>
        <p:spPr>
          <a:xfrm>
            <a:off x="2629080" y="4136255"/>
            <a:ext cx="1222920" cy="250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系统派单(抢单）</a:t>
            </a:r>
            <a:endParaRPr lang="en-US" sz="1050" b="0" strike="noStrike" spc="-1">
              <a:solidFill>
                <a:srgbClr val="EEEEEE"/>
              </a:solidFill>
              <a:latin typeface="Arial"/>
            </a:endParaRPr>
          </a:p>
        </p:txBody>
      </p:sp>
      <p:sp>
        <p:nvSpPr>
          <p:cNvPr id="122" name="CustomShape 31"/>
          <p:cNvSpPr/>
          <p:nvPr/>
        </p:nvSpPr>
        <p:spPr>
          <a:xfrm>
            <a:off x="4357080" y="4136255"/>
            <a:ext cx="104328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前往商家</a:t>
            </a:r>
            <a:endParaRPr lang="en-US" sz="1050" b="0" strike="noStrike" spc="-1">
              <a:solidFill>
                <a:srgbClr val="EEEEEE"/>
              </a:solidFill>
              <a:latin typeface="Arial"/>
            </a:endParaRPr>
          </a:p>
        </p:txBody>
      </p:sp>
      <p:sp>
        <p:nvSpPr>
          <p:cNvPr id="123" name="CustomShape 32"/>
          <p:cNvSpPr/>
          <p:nvPr/>
        </p:nvSpPr>
        <p:spPr>
          <a:xfrm>
            <a:off x="5617440" y="4136255"/>
            <a:ext cx="574920" cy="574920"/>
          </a:xfrm>
          <a:prstGeom prst="ellipse">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200" b="0" strike="noStrike" spc="-1">
                <a:solidFill>
                  <a:srgbClr val="000000"/>
                </a:solidFill>
                <a:latin typeface="Arial"/>
                <a:ea typeface="宋体" charset="0"/>
              </a:rPr>
              <a:t>商品</a:t>
            </a:r>
            <a:endParaRPr lang="en-US" sz="1200" b="0" strike="noStrike" spc="-1">
              <a:solidFill>
                <a:srgbClr val="EEEEEE"/>
              </a:solidFill>
              <a:latin typeface="Arial"/>
            </a:endParaRPr>
          </a:p>
        </p:txBody>
      </p:sp>
      <p:sp>
        <p:nvSpPr>
          <p:cNvPr id="124" name="CustomShape 33"/>
          <p:cNvSpPr/>
          <p:nvPr/>
        </p:nvSpPr>
        <p:spPr>
          <a:xfrm>
            <a:off x="5724720" y="3880655"/>
            <a:ext cx="323280" cy="21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取</a:t>
            </a:r>
            <a:endParaRPr lang="en-US" sz="1050" b="0" strike="noStrike" spc="-1">
              <a:solidFill>
                <a:srgbClr val="EEEEEE"/>
              </a:solidFill>
              <a:latin typeface="Arial"/>
            </a:endParaRPr>
          </a:p>
        </p:txBody>
      </p:sp>
      <p:sp>
        <p:nvSpPr>
          <p:cNvPr id="125" name="CustomShape 34"/>
          <p:cNvSpPr/>
          <p:nvPr/>
        </p:nvSpPr>
        <p:spPr>
          <a:xfrm>
            <a:off x="7777440" y="2408255"/>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26" name="CustomShape 35"/>
          <p:cNvSpPr/>
          <p:nvPr/>
        </p:nvSpPr>
        <p:spPr>
          <a:xfrm>
            <a:off x="7777440" y="2156255"/>
            <a:ext cx="115056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等待</a:t>
            </a:r>
            <a:r>
              <a:rPr lang="zh-CN" altLang="en-US" sz="1050" b="0" strike="noStrike" spc="-1">
                <a:solidFill>
                  <a:srgbClr val="000000"/>
                </a:solidFill>
                <a:latin typeface="Arial"/>
                <a:ea typeface="宋体" charset="0"/>
              </a:rPr>
              <a:t>配送</a:t>
            </a:r>
            <a:r>
              <a:rPr lang="en-US" sz="1050" b="0" strike="noStrike" spc="-1">
                <a:solidFill>
                  <a:srgbClr val="000000"/>
                </a:solidFill>
                <a:latin typeface="Arial"/>
                <a:ea typeface="DejaVu Sans" panose="020B0603030804020204"/>
              </a:rPr>
              <a:t>...</a:t>
            </a:r>
            <a:endParaRPr lang="en-US" sz="1050" b="0" strike="noStrike" spc="-1">
              <a:solidFill>
                <a:srgbClr val="EEEEEE"/>
              </a:solidFill>
              <a:latin typeface="Arial"/>
            </a:endParaRPr>
          </a:p>
        </p:txBody>
      </p:sp>
      <p:sp>
        <p:nvSpPr>
          <p:cNvPr id="127" name="CustomShape 36"/>
          <p:cNvSpPr/>
          <p:nvPr/>
        </p:nvSpPr>
        <p:spPr>
          <a:xfrm>
            <a:off x="5688720" y="4780655"/>
            <a:ext cx="467280" cy="21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商家</a:t>
            </a:r>
            <a:endParaRPr lang="en-US" sz="1050" b="0" strike="noStrike" spc="-1">
              <a:solidFill>
                <a:srgbClr val="EEEEEE"/>
              </a:solidFill>
              <a:latin typeface="Arial"/>
            </a:endParaRPr>
          </a:p>
        </p:txBody>
      </p:sp>
      <p:sp>
        <p:nvSpPr>
          <p:cNvPr id="128" name="CustomShape 37"/>
          <p:cNvSpPr/>
          <p:nvPr/>
        </p:nvSpPr>
        <p:spPr>
          <a:xfrm>
            <a:off x="5760720" y="4852655"/>
            <a:ext cx="323280" cy="218520"/>
          </a:xfrm>
          <a:prstGeom prst="rect">
            <a:avLst/>
          </a:prstGeom>
          <a:noFill/>
          <a:ln>
            <a:noFill/>
          </a:ln>
        </p:spPr>
        <p:style>
          <a:lnRef idx="0">
            <a:srgbClr val="FFFFFF"/>
          </a:lnRef>
          <a:fillRef idx="0">
            <a:srgbClr val="FFFFFF"/>
          </a:fillRef>
          <a:effectRef idx="0">
            <a:srgbClr val="FFFFFF"/>
          </a:effectRef>
          <a:fontRef idx="minor"/>
        </p:style>
      </p:sp>
      <p:sp>
        <p:nvSpPr>
          <p:cNvPr id="129" name="CustomShape 38"/>
          <p:cNvSpPr/>
          <p:nvPr/>
        </p:nvSpPr>
        <p:spPr>
          <a:xfrm>
            <a:off x="7813080" y="4175855"/>
            <a:ext cx="574920" cy="574920"/>
          </a:xfrm>
          <a:prstGeom prst="ellipse">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200" b="0" strike="noStrike" spc="-1">
                <a:solidFill>
                  <a:srgbClr val="000000"/>
                </a:solidFill>
                <a:latin typeface="Arial"/>
                <a:ea typeface="宋体" charset="0"/>
              </a:rPr>
              <a:t>商品</a:t>
            </a:r>
            <a:endParaRPr lang="en-US" sz="1200" b="0" strike="noStrike" spc="-1">
              <a:solidFill>
                <a:srgbClr val="EEEEEE"/>
              </a:solidFill>
              <a:latin typeface="Arial"/>
            </a:endParaRPr>
          </a:p>
        </p:txBody>
      </p:sp>
      <p:sp>
        <p:nvSpPr>
          <p:cNvPr id="130" name="CustomShape 39"/>
          <p:cNvSpPr/>
          <p:nvPr/>
        </p:nvSpPr>
        <p:spPr>
          <a:xfrm>
            <a:off x="7920360" y="3920255"/>
            <a:ext cx="323280" cy="21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送</a:t>
            </a:r>
            <a:endParaRPr lang="en-US" sz="1050" b="0" strike="noStrike" spc="-1">
              <a:solidFill>
                <a:srgbClr val="EEEEEE"/>
              </a:solidFill>
              <a:latin typeface="Arial"/>
            </a:endParaRPr>
          </a:p>
        </p:txBody>
      </p:sp>
      <p:sp>
        <p:nvSpPr>
          <p:cNvPr id="131" name="CustomShape 40"/>
          <p:cNvSpPr/>
          <p:nvPr/>
        </p:nvSpPr>
        <p:spPr>
          <a:xfrm>
            <a:off x="7884360" y="4820255"/>
            <a:ext cx="467280" cy="21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用户</a:t>
            </a:r>
            <a:endParaRPr lang="en-US" sz="1050" b="0" strike="noStrike" spc="-1">
              <a:solidFill>
                <a:srgbClr val="EEEEEE"/>
              </a:solidFill>
              <a:latin typeface="Arial"/>
            </a:endParaRPr>
          </a:p>
        </p:txBody>
      </p:sp>
      <p:sp>
        <p:nvSpPr>
          <p:cNvPr id="132" name="CustomShape 41"/>
          <p:cNvSpPr/>
          <p:nvPr/>
        </p:nvSpPr>
        <p:spPr>
          <a:xfrm>
            <a:off x="7956360" y="4892255"/>
            <a:ext cx="323280" cy="218520"/>
          </a:xfrm>
          <a:prstGeom prst="rect">
            <a:avLst/>
          </a:prstGeom>
          <a:noFill/>
          <a:ln>
            <a:noFill/>
          </a:ln>
        </p:spPr>
        <p:style>
          <a:lnRef idx="0">
            <a:srgbClr val="FFFFFF"/>
          </a:lnRef>
          <a:fillRef idx="0">
            <a:srgbClr val="FFFFFF"/>
          </a:fillRef>
          <a:effectRef idx="0">
            <a:srgbClr val="FFFFFF"/>
          </a:effectRef>
          <a:fontRef idx="minor"/>
        </p:style>
      </p:sp>
      <p:sp>
        <p:nvSpPr>
          <p:cNvPr id="133" name="CustomShape 42"/>
          <p:cNvSpPr/>
          <p:nvPr/>
        </p:nvSpPr>
        <p:spPr>
          <a:xfrm>
            <a:off x="8461080" y="4388255"/>
            <a:ext cx="57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34" name="CustomShape 43"/>
          <p:cNvSpPr/>
          <p:nvPr/>
        </p:nvSpPr>
        <p:spPr>
          <a:xfrm>
            <a:off x="9073080" y="4276295"/>
            <a:ext cx="574920" cy="326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300" b="0" strike="noStrike" spc="-1">
                <a:solidFill>
                  <a:srgbClr val="000000"/>
                </a:solidFill>
                <a:latin typeface="Arial"/>
                <a:ea typeface="DejaVu Sans" panose="020B0603030804020204"/>
              </a:rPr>
              <a:t>结束</a:t>
            </a:r>
            <a:endParaRPr lang="en-US" sz="1300" b="0" strike="noStrike" spc="-1">
              <a:solidFill>
                <a:srgbClr val="EEEEEE"/>
              </a:solidFill>
              <a:latin typeface="Arial"/>
            </a:endParaRPr>
          </a:p>
        </p:txBody>
      </p:sp>
      <p:pic>
        <p:nvPicPr>
          <p:cNvPr id="135" name="图片 134"/>
          <p:cNvPicPr/>
          <p:nvPr/>
        </p:nvPicPr>
        <p:blipFill>
          <a:blip r:embed="rId1" cstate="print"/>
          <a:stretch>
            <a:fillRect/>
          </a:stretch>
        </p:blipFill>
        <p:spPr>
          <a:xfrm>
            <a:off x="1656000" y="60120"/>
            <a:ext cx="936000" cy="1091880"/>
          </a:xfrm>
          <a:prstGeom prst="rect">
            <a:avLst/>
          </a:prstGeom>
          <a:ln>
            <a:noFill/>
          </a:ln>
        </p:spPr>
      </p:pic>
      <p:sp>
        <p:nvSpPr>
          <p:cNvPr id="2" name="矩形标注 1"/>
          <p:cNvSpPr/>
          <p:nvPr/>
        </p:nvSpPr>
        <p:spPr>
          <a:xfrm>
            <a:off x="2953385" y="245745"/>
            <a:ext cx="2050415"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老师，我知道外卖流程：</a:t>
            </a:r>
            <a:endParaRPr lang="zh-CN" altLang="en-US" sz="14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448000" y="2808000"/>
            <a:ext cx="790560" cy="430560"/>
          </a:xfrm>
          <a:prstGeom prst="rect">
            <a:avLst/>
          </a:prstGeom>
          <a:solidFill>
            <a:srgbClr val="CFE7F5"/>
          </a:solidFill>
          <a:ln>
            <a:solidFill>
              <a:srgbClr val="808080"/>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DejaVu Sans" panose="020B0603030804020204"/>
              </a:rPr>
              <a:t>用户</a:t>
            </a:r>
            <a:endParaRPr lang="en-US" sz="1400" b="0" strike="noStrike" spc="-1">
              <a:solidFill>
                <a:srgbClr val="EEEEEE"/>
              </a:solidFill>
              <a:latin typeface="Arial"/>
            </a:endParaRPr>
          </a:p>
        </p:txBody>
      </p:sp>
      <p:sp>
        <p:nvSpPr>
          <p:cNvPr id="137" name="CustomShape 2"/>
          <p:cNvSpPr/>
          <p:nvPr/>
        </p:nvSpPr>
        <p:spPr>
          <a:xfrm>
            <a:off x="4464000" y="1728000"/>
            <a:ext cx="790560" cy="430560"/>
          </a:xfrm>
          <a:prstGeom prst="rect">
            <a:avLst/>
          </a:prstGeom>
          <a:solidFill>
            <a:srgbClr val="CFE7F5"/>
          </a:solidFill>
          <a:ln>
            <a:solidFill>
              <a:srgbClr val="808080"/>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400" b="0" strike="noStrike" spc="-1">
                <a:solidFill>
                  <a:srgbClr val="000000"/>
                </a:solidFill>
                <a:latin typeface="Arial"/>
                <a:ea typeface="DejaVu Sans" panose="020B0603030804020204"/>
              </a:rPr>
              <a:t>商家</a:t>
            </a:r>
            <a:endParaRPr lang="en-US" sz="1400" b="0" strike="noStrike" spc="-1">
              <a:solidFill>
                <a:srgbClr val="EEEEEE"/>
              </a:solidFill>
              <a:latin typeface="Arial"/>
            </a:endParaRPr>
          </a:p>
        </p:txBody>
      </p:sp>
      <p:sp>
        <p:nvSpPr>
          <p:cNvPr id="138" name="CustomShape 3"/>
          <p:cNvSpPr/>
          <p:nvPr/>
        </p:nvSpPr>
        <p:spPr>
          <a:xfrm rot="19925400">
            <a:off x="3263040" y="2117160"/>
            <a:ext cx="1061640" cy="142560"/>
          </a:xfrm>
          <a:custGeom>
            <a:avLst/>
            <a:gdLst/>
            <a:ahLst/>
            <a:cxnLst/>
            <a:rect l="l" t="t" r="r" b="b"/>
            <a:pathLst>
              <a:path w="2954" h="402">
                <a:moveTo>
                  <a:pt x="0" y="100"/>
                </a:moveTo>
                <a:lnTo>
                  <a:pt x="2215" y="99"/>
                </a:lnTo>
                <a:lnTo>
                  <a:pt x="2215" y="0"/>
                </a:lnTo>
                <a:lnTo>
                  <a:pt x="2953" y="199"/>
                </a:lnTo>
                <a:lnTo>
                  <a:pt x="2215" y="401"/>
                </a:lnTo>
                <a:lnTo>
                  <a:pt x="2215" y="300"/>
                </a:lnTo>
                <a:lnTo>
                  <a:pt x="0" y="301"/>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39" name="CustomShape 4"/>
          <p:cNvSpPr/>
          <p:nvPr/>
        </p:nvSpPr>
        <p:spPr>
          <a:xfrm rot="19740600">
            <a:off x="3418920" y="1836000"/>
            <a:ext cx="64656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下单</a:t>
            </a:r>
            <a:endParaRPr lang="en-US" sz="1050" b="0" strike="noStrike" spc="-1">
              <a:solidFill>
                <a:srgbClr val="EEEEEE"/>
              </a:solidFill>
              <a:latin typeface="Arial"/>
            </a:endParaRPr>
          </a:p>
        </p:txBody>
      </p:sp>
      <p:sp>
        <p:nvSpPr>
          <p:cNvPr id="140" name="CustomShape 5"/>
          <p:cNvSpPr/>
          <p:nvPr/>
        </p:nvSpPr>
        <p:spPr>
          <a:xfrm>
            <a:off x="5616000" y="1904040"/>
            <a:ext cx="1114560" cy="142560"/>
          </a:xfrm>
          <a:custGeom>
            <a:avLst/>
            <a:gdLst/>
            <a:ahLst/>
            <a:cxnLst/>
            <a:rect l="l" t="t" r="r" b="b"/>
            <a:pathLst>
              <a:path w="3102" h="402">
                <a:moveTo>
                  <a:pt x="0" y="100"/>
                </a:moveTo>
                <a:lnTo>
                  <a:pt x="2325" y="100"/>
                </a:lnTo>
                <a:lnTo>
                  <a:pt x="2325" y="0"/>
                </a:lnTo>
                <a:lnTo>
                  <a:pt x="3101" y="200"/>
                </a:lnTo>
                <a:lnTo>
                  <a:pt x="2325" y="401"/>
                </a:lnTo>
                <a:lnTo>
                  <a:pt x="2325" y="300"/>
                </a:lnTo>
                <a:lnTo>
                  <a:pt x="0" y="300"/>
                </a:lnTo>
                <a:lnTo>
                  <a:pt x="0"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41" name="CustomShape 6"/>
          <p:cNvSpPr/>
          <p:nvPr/>
        </p:nvSpPr>
        <p:spPr>
          <a:xfrm>
            <a:off x="5760000" y="1652040"/>
            <a:ext cx="64656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接单</a:t>
            </a:r>
            <a:endParaRPr lang="en-US" sz="1050" b="0" strike="noStrike" spc="-1">
              <a:solidFill>
                <a:srgbClr val="EEEEEE"/>
              </a:solidFill>
              <a:latin typeface="Arial"/>
            </a:endParaRPr>
          </a:p>
        </p:txBody>
      </p:sp>
      <p:sp>
        <p:nvSpPr>
          <p:cNvPr id="142" name="CustomShape 7"/>
          <p:cNvSpPr/>
          <p:nvPr/>
        </p:nvSpPr>
        <p:spPr>
          <a:xfrm>
            <a:off x="4824000" y="2520000"/>
            <a:ext cx="142560" cy="1150560"/>
          </a:xfrm>
          <a:custGeom>
            <a:avLst/>
            <a:gdLst/>
            <a:ahLst/>
            <a:cxnLst/>
            <a:rect l="l" t="t" r="r" b="b"/>
            <a:pathLst>
              <a:path w="402" h="3202">
                <a:moveTo>
                  <a:pt x="100" y="0"/>
                </a:moveTo>
                <a:lnTo>
                  <a:pt x="100" y="2400"/>
                </a:lnTo>
                <a:lnTo>
                  <a:pt x="0" y="2400"/>
                </a:lnTo>
                <a:lnTo>
                  <a:pt x="200" y="3201"/>
                </a:lnTo>
                <a:lnTo>
                  <a:pt x="401" y="2400"/>
                </a:lnTo>
                <a:lnTo>
                  <a:pt x="300" y="2400"/>
                </a:lnTo>
                <a:lnTo>
                  <a:pt x="300" y="0"/>
                </a:lnTo>
                <a:lnTo>
                  <a:pt x="100" y="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43" name="CustomShape 8"/>
          <p:cNvSpPr/>
          <p:nvPr/>
        </p:nvSpPr>
        <p:spPr>
          <a:xfrm>
            <a:off x="4572000" y="2708275"/>
            <a:ext cx="252730" cy="4121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50" b="0" strike="noStrike" spc="-1">
                <a:solidFill>
                  <a:srgbClr val="000000"/>
                </a:solidFill>
                <a:latin typeface="Arial"/>
                <a:ea typeface="宋体" charset="0"/>
              </a:rPr>
              <a:t>制作</a:t>
            </a:r>
            <a:endParaRPr lang="en-US" sz="1050" b="0" strike="noStrike" spc="-1">
              <a:solidFill>
                <a:srgbClr val="EEEEEE"/>
              </a:solidFill>
              <a:latin typeface="Arial"/>
            </a:endParaRPr>
          </a:p>
        </p:txBody>
      </p:sp>
      <p:sp>
        <p:nvSpPr>
          <p:cNvPr id="144" name="CustomShape 9"/>
          <p:cNvSpPr/>
          <p:nvPr/>
        </p:nvSpPr>
        <p:spPr>
          <a:xfrm>
            <a:off x="7596000" y="2520000"/>
            <a:ext cx="142560" cy="1142280"/>
          </a:xfrm>
          <a:custGeom>
            <a:avLst/>
            <a:gdLst/>
            <a:ahLst/>
            <a:cxnLst/>
            <a:rect l="l" t="t" r="r" b="b"/>
            <a:pathLst>
              <a:path w="402" h="3179">
                <a:moveTo>
                  <a:pt x="100" y="0"/>
                </a:moveTo>
                <a:lnTo>
                  <a:pt x="100" y="2383"/>
                </a:lnTo>
                <a:lnTo>
                  <a:pt x="0" y="2383"/>
                </a:lnTo>
                <a:lnTo>
                  <a:pt x="200" y="3178"/>
                </a:lnTo>
                <a:lnTo>
                  <a:pt x="401" y="2383"/>
                </a:lnTo>
                <a:lnTo>
                  <a:pt x="300" y="2383"/>
                </a:lnTo>
                <a:lnTo>
                  <a:pt x="300" y="0"/>
                </a:lnTo>
                <a:lnTo>
                  <a:pt x="100" y="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45" name="CustomShape 10"/>
          <p:cNvSpPr/>
          <p:nvPr/>
        </p:nvSpPr>
        <p:spPr>
          <a:xfrm>
            <a:off x="7344000" y="2700000"/>
            <a:ext cx="358560" cy="564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派单</a:t>
            </a:r>
            <a:endParaRPr lang="en-US" sz="1050" b="0" strike="noStrike" spc="-1">
              <a:solidFill>
                <a:srgbClr val="EEEEEE"/>
              </a:solidFill>
              <a:latin typeface="Arial"/>
            </a:endParaRPr>
          </a:p>
        </p:txBody>
      </p:sp>
      <p:sp>
        <p:nvSpPr>
          <p:cNvPr id="146" name="CustomShape 11"/>
          <p:cNvSpPr/>
          <p:nvPr/>
        </p:nvSpPr>
        <p:spPr>
          <a:xfrm>
            <a:off x="4572000" y="3924000"/>
            <a:ext cx="646560" cy="646560"/>
          </a:xfrm>
          <a:prstGeom prst="ellipse">
            <a:avLst/>
          </a:pr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47" name="CustomShape 12"/>
          <p:cNvSpPr/>
          <p:nvPr/>
        </p:nvSpPr>
        <p:spPr>
          <a:xfrm>
            <a:off x="4680000" y="4104000"/>
            <a:ext cx="574560" cy="326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50" b="0" strike="noStrike" spc="-1">
                <a:solidFill>
                  <a:srgbClr val="000000"/>
                </a:solidFill>
                <a:latin typeface="Arial"/>
                <a:ea typeface="宋体" charset="0"/>
              </a:rPr>
              <a:t>商品</a:t>
            </a:r>
            <a:endParaRPr lang="en-US" sz="1050" b="0" strike="noStrike" spc="-1">
              <a:solidFill>
                <a:srgbClr val="EEEEEE"/>
              </a:solidFill>
              <a:latin typeface="Arial"/>
            </a:endParaRPr>
          </a:p>
        </p:txBody>
      </p:sp>
      <p:sp>
        <p:nvSpPr>
          <p:cNvPr id="148" name="CustomShape 13"/>
          <p:cNvSpPr/>
          <p:nvPr/>
        </p:nvSpPr>
        <p:spPr>
          <a:xfrm>
            <a:off x="7272000" y="3996000"/>
            <a:ext cx="790560" cy="430560"/>
          </a:xfrm>
          <a:prstGeom prst="rect">
            <a:avLst/>
          </a:prstGeom>
          <a:solidFill>
            <a:srgbClr val="CFE7F5"/>
          </a:solidFill>
          <a:ln>
            <a:solidFill>
              <a:srgbClr val="808080"/>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300" b="0" strike="noStrike" spc="-1">
                <a:solidFill>
                  <a:srgbClr val="000000"/>
                </a:solidFill>
                <a:latin typeface="Arial"/>
                <a:ea typeface="DejaVu Sans" panose="020B0603030804020204"/>
              </a:rPr>
              <a:t>骑手</a:t>
            </a:r>
            <a:endParaRPr lang="en-US" sz="1300" b="0" strike="noStrike" spc="-1">
              <a:solidFill>
                <a:srgbClr val="EEEEEE"/>
              </a:solidFill>
              <a:latin typeface="Arial"/>
            </a:endParaRPr>
          </a:p>
        </p:txBody>
      </p:sp>
      <p:sp>
        <p:nvSpPr>
          <p:cNvPr id="149" name="CustomShape 14"/>
          <p:cNvSpPr/>
          <p:nvPr/>
        </p:nvSpPr>
        <p:spPr>
          <a:xfrm>
            <a:off x="5580000" y="4212000"/>
            <a:ext cx="1150560" cy="142560"/>
          </a:xfrm>
          <a:custGeom>
            <a:avLst/>
            <a:gdLst/>
            <a:ahLst/>
            <a:cxnLst/>
            <a:rect l="l" t="t" r="r" b="b"/>
            <a:pathLst>
              <a:path w="3202" h="402">
                <a:moveTo>
                  <a:pt x="3201" y="100"/>
                </a:moveTo>
                <a:lnTo>
                  <a:pt x="801" y="100"/>
                </a:lnTo>
                <a:lnTo>
                  <a:pt x="801" y="0"/>
                </a:lnTo>
                <a:lnTo>
                  <a:pt x="0" y="200"/>
                </a:lnTo>
                <a:lnTo>
                  <a:pt x="801" y="401"/>
                </a:lnTo>
                <a:lnTo>
                  <a:pt x="801" y="300"/>
                </a:lnTo>
                <a:lnTo>
                  <a:pt x="3201" y="300"/>
                </a:lnTo>
                <a:lnTo>
                  <a:pt x="3201"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50" name="CustomShape 15"/>
          <p:cNvSpPr/>
          <p:nvPr/>
        </p:nvSpPr>
        <p:spPr>
          <a:xfrm>
            <a:off x="5868000" y="3960000"/>
            <a:ext cx="64656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50" b="0" strike="noStrike" spc="-1">
                <a:solidFill>
                  <a:srgbClr val="000000"/>
                </a:solidFill>
                <a:latin typeface="Arial"/>
                <a:ea typeface="宋体" charset="0"/>
              </a:rPr>
              <a:t>取货</a:t>
            </a:r>
            <a:endParaRPr lang="en-US" sz="1050" b="0" strike="noStrike" spc="-1">
              <a:solidFill>
                <a:srgbClr val="EEEEEE"/>
              </a:solidFill>
              <a:latin typeface="Arial"/>
            </a:endParaRPr>
          </a:p>
        </p:txBody>
      </p:sp>
      <p:sp>
        <p:nvSpPr>
          <p:cNvPr id="151" name="CustomShape 16"/>
          <p:cNvSpPr/>
          <p:nvPr/>
        </p:nvSpPr>
        <p:spPr>
          <a:xfrm rot="1794000">
            <a:off x="3678120" y="3681115"/>
            <a:ext cx="758880" cy="434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50" b="0" strike="noStrike" spc="-1">
                <a:solidFill>
                  <a:srgbClr val="000000"/>
                </a:solidFill>
                <a:latin typeface="Arial"/>
                <a:ea typeface="DejaVu Sans" panose="020B0603030804020204"/>
              </a:rPr>
              <a:t>送</a:t>
            </a:r>
            <a:r>
              <a:rPr lang="zh-CN" altLang="en-US" sz="1050" b="0" strike="noStrike" spc="-1">
                <a:solidFill>
                  <a:srgbClr val="000000"/>
                </a:solidFill>
                <a:latin typeface="Arial"/>
                <a:ea typeface="宋体" charset="0"/>
              </a:rPr>
              <a:t>货</a:t>
            </a:r>
            <a:endParaRPr lang="zh-CN" altLang="en-US" sz="1050" b="0" strike="noStrike" spc="-1">
              <a:solidFill>
                <a:srgbClr val="000000"/>
              </a:solidFill>
              <a:latin typeface="Arial"/>
              <a:ea typeface="宋体" charset="0"/>
            </a:endParaRPr>
          </a:p>
        </p:txBody>
      </p:sp>
      <p:sp>
        <p:nvSpPr>
          <p:cNvPr id="152" name="CustomShape 17"/>
          <p:cNvSpPr/>
          <p:nvPr/>
        </p:nvSpPr>
        <p:spPr>
          <a:xfrm rot="1674600">
            <a:off x="3282840" y="3789720"/>
            <a:ext cx="1061640" cy="142200"/>
          </a:xfrm>
          <a:custGeom>
            <a:avLst/>
            <a:gdLst/>
            <a:ahLst/>
            <a:cxnLst/>
            <a:rect l="l" t="t" r="r" b="b"/>
            <a:pathLst>
              <a:path w="2954" h="400">
                <a:moveTo>
                  <a:pt x="2953" y="100"/>
                </a:moveTo>
                <a:lnTo>
                  <a:pt x="738" y="99"/>
                </a:lnTo>
                <a:lnTo>
                  <a:pt x="738" y="0"/>
                </a:lnTo>
                <a:lnTo>
                  <a:pt x="0" y="199"/>
                </a:lnTo>
                <a:lnTo>
                  <a:pt x="738" y="399"/>
                </a:lnTo>
                <a:lnTo>
                  <a:pt x="738" y="299"/>
                </a:lnTo>
                <a:lnTo>
                  <a:pt x="2953" y="300"/>
                </a:lnTo>
                <a:lnTo>
                  <a:pt x="2953" y="100"/>
                </a:lnTo>
              </a:path>
            </a:pathLst>
          </a:custGeom>
          <a:solidFill>
            <a:srgbClr val="CFE7F5"/>
          </a:solidFill>
          <a:ln>
            <a:solidFill>
              <a:srgbClr val="808080"/>
            </a:solidFill>
          </a:ln>
        </p:spPr>
        <p:style>
          <a:lnRef idx="0">
            <a:srgbClr val="FFFFFF"/>
          </a:lnRef>
          <a:fillRef idx="0">
            <a:srgbClr val="FFFFFF"/>
          </a:fillRef>
          <a:effectRef idx="0">
            <a:srgbClr val="FFFFFF"/>
          </a:effectRef>
          <a:fontRef idx="minor"/>
        </p:style>
      </p:sp>
      <p:sp>
        <p:nvSpPr>
          <p:cNvPr id="153" name="CustomShape 18"/>
          <p:cNvSpPr/>
          <p:nvPr/>
        </p:nvSpPr>
        <p:spPr>
          <a:xfrm>
            <a:off x="5508000" y="2916000"/>
            <a:ext cx="179640" cy="420120"/>
          </a:xfrm>
          <a:prstGeom prst="rect">
            <a:avLst/>
          </a:prstGeom>
          <a:noFill/>
          <a:ln>
            <a:noFill/>
          </a:ln>
        </p:spPr>
        <p:style>
          <a:lnRef idx="0">
            <a:srgbClr val="FFFFFF"/>
          </a:lnRef>
          <a:fillRef idx="0">
            <a:srgbClr val="FFFFFF"/>
          </a:fillRef>
          <a:effectRef idx="0">
            <a:srgbClr val="FFFFFF"/>
          </a:effectRef>
          <a:fontRef idx="minor"/>
        </p:style>
      </p:sp>
      <p:sp>
        <p:nvSpPr>
          <p:cNvPr id="154" name="CustomShape 19"/>
          <p:cNvSpPr/>
          <p:nvPr/>
        </p:nvSpPr>
        <p:spPr>
          <a:xfrm>
            <a:off x="7128000" y="1440000"/>
            <a:ext cx="1006920" cy="93492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CFE7F5"/>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050" b="0" strike="noStrike" spc="-1">
                <a:solidFill>
                  <a:srgbClr val="000000"/>
                </a:solidFill>
                <a:latin typeface="Arial"/>
                <a:ea typeface="DejaVu Sans" panose="020B0603030804020204"/>
              </a:rPr>
              <a:t>外卖系统</a:t>
            </a:r>
            <a:endParaRPr lang="en-US" sz="1050" b="0" strike="noStrike" spc="-1">
              <a:solidFill>
                <a:srgbClr val="EEEEEE"/>
              </a:solidFill>
              <a:latin typeface="Arial"/>
            </a:endParaRPr>
          </a:p>
        </p:txBody>
      </p:sp>
      <p:pic>
        <p:nvPicPr>
          <p:cNvPr id="135" name="图片 134"/>
          <p:cNvPicPr/>
          <p:nvPr/>
        </p:nvPicPr>
        <p:blipFill>
          <a:blip r:embed="rId1" cstate="print"/>
          <a:stretch>
            <a:fillRect/>
          </a:stretch>
        </p:blipFill>
        <p:spPr>
          <a:xfrm>
            <a:off x="1656000" y="60120"/>
            <a:ext cx="936000" cy="1091880"/>
          </a:xfrm>
          <a:prstGeom prst="rect">
            <a:avLst/>
          </a:prstGeom>
          <a:ln>
            <a:noFill/>
          </a:ln>
        </p:spPr>
      </p:pic>
      <p:sp>
        <p:nvSpPr>
          <p:cNvPr id="2" name="矩形标注 1"/>
          <p:cNvSpPr/>
          <p:nvPr/>
        </p:nvSpPr>
        <p:spPr>
          <a:xfrm>
            <a:off x="2953385" y="245745"/>
            <a:ext cx="2050415"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简单点</a:t>
            </a:r>
            <a:r>
              <a:rPr lang="zh-CN" altLang="en-US" sz="1400" dirty="0" smtClean="0">
                <a:solidFill>
                  <a:schemeClr val="tx1"/>
                </a:solidFill>
              </a:rPr>
              <a:t>说：</a:t>
            </a:r>
            <a:endParaRPr lang="zh-CN" altLang="en-US" sz="1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656080" y="1049655"/>
            <a:ext cx="7028815" cy="434530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157" name="CustomShape 2"/>
          <p:cNvSpPr/>
          <p:nvPr/>
        </p:nvSpPr>
        <p:spPr>
          <a:xfrm>
            <a:off x="1900555" y="2229485"/>
            <a:ext cx="1976400" cy="264960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158" name="CustomShape 3"/>
          <p:cNvSpPr/>
          <p:nvPr/>
        </p:nvSpPr>
        <p:spPr>
          <a:xfrm>
            <a:off x="2052955" y="2409825"/>
            <a:ext cx="1704975" cy="21463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100" b="0" strike="noStrike" spc="-1">
                <a:solidFill>
                  <a:srgbClr val="000000"/>
                </a:solidFill>
                <a:latin typeface="Arial"/>
                <a:ea typeface="DejaVu Sans" panose="020B0603030804020204"/>
              </a:rPr>
              <a:t>数据</a:t>
            </a:r>
            <a:endParaRPr lang="en-US" sz="1100" b="0" strike="noStrike" spc="-1">
              <a:solidFill>
                <a:srgbClr val="EEEEEE"/>
              </a:solidFill>
              <a:latin typeface="Arial"/>
            </a:endParaRPr>
          </a:p>
        </p:txBody>
      </p:sp>
      <p:sp>
        <p:nvSpPr>
          <p:cNvPr id="159" name="CustomShape 4"/>
          <p:cNvSpPr/>
          <p:nvPr/>
        </p:nvSpPr>
        <p:spPr>
          <a:xfrm>
            <a:off x="2052955" y="3669665"/>
            <a:ext cx="1704340" cy="21463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100" b="0" strike="noStrike" spc="-1">
                <a:solidFill>
                  <a:srgbClr val="000000"/>
                </a:solidFill>
                <a:latin typeface="Arial"/>
                <a:ea typeface="DejaVu Sans" panose="020B0603030804020204"/>
              </a:rPr>
              <a:t>行为</a:t>
            </a:r>
            <a:endParaRPr lang="en-US" sz="1100" b="0" strike="noStrike" spc="-1">
              <a:solidFill>
                <a:srgbClr val="EEEEEE"/>
              </a:solidFill>
              <a:latin typeface="Arial"/>
            </a:endParaRPr>
          </a:p>
        </p:txBody>
      </p:sp>
      <p:sp>
        <p:nvSpPr>
          <p:cNvPr id="161" name="CustomShape 6"/>
          <p:cNvSpPr/>
          <p:nvPr/>
        </p:nvSpPr>
        <p:spPr>
          <a:xfrm>
            <a:off x="1980735" y="2661550"/>
            <a:ext cx="201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用户基本信息</a:t>
            </a:r>
            <a:endParaRPr lang="en-US" sz="1000" b="0" strike="noStrike" spc="-1">
              <a:solidFill>
                <a:srgbClr val="EEEEEE"/>
              </a:solidFill>
              <a:latin typeface="Arial"/>
            </a:endParaRPr>
          </a:p>
        </p:txBody>
      </p:sp>
      <p:sp>
        <p:nvSpPr>
          <p:cNvPr id="162" name="CustomShape 7"/>
          <p:cNvSpPr/>
          <p:nvPr/>
        </p:nvSpPr>
        <p:spPr>
          <a:xfrm>
            <a:off x="1980735" y="3897430"/>
            <a:ext cx="1078920" cy="289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Noto Sans CJK SC" panose="020B0600000000000000" charset="-122"/>
              </a:rPr>
              <a:t>基本信息管理</a:t>
            </a:r>
            <a:endParaRPr lang="en-US" sz="1000" b="0" strike="noStrike" spc="-1">
              <a:solidFill>
                <a:srgbClr val="EEEEEE"/>
              </a:solidFill>
              <a:latin typeface="Arial"/>
            </a:endParaRPr>
          </a:p>
        </p:txBody>
      </p:sp>
      <p:sp>
        <p:nvSpPr>
          <p:cNvPr id="163" name="CustomShape 8"/>
          <p:cNvSpPr/>
          <p:nvPr/>
        </p:nvSpPr>
        <p:spPr>
          <a:xfrm>
            <a:off x="1980735" y="4332310"/>
            <a:ext cx="862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订单管理</a:t>
            </a:r>
            <a:endParaRPr lang="en-US" sz="1000" b="0" strike="noStrike" spc="-1">
              <a:solidFill>
                <a:srgbClr val="EEEEEE"/>
              </a:solidFill>
              <a:latin typeface="Arial"/>
            </a:endParaRPr>
          </a:p>
        </p:txBody>
      </p:sp>
      <p:sp>
        <p:nvSpPr>
          <p:cNvPr id="164" name="CustomShape 9"/>
          <p:cNvSpPr/>
          <p:nvPr/>
        </p:nvSpPr>
        <p:spPr>
          <a:xfrm>
            <a:off x="1980735" y="4116310"/>
            <a:ext cx="88020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地址管理</a:t>
            </a:r>
            <a:endParaRPr lang="en-US" sz="1000" b="0" strike="noStrike" spc="-1">
              <a:solidFill>
                <a:srgbClr val="EEEEEE"/>
              </a:solidFill>
              <a:latin typeface="Arial"/>
            </a:endParaRPr>
          </a:p>
        </p:txBody>
      </p:sp>
      <p:sp>
        <p:nvSpPr>
          <p:cNvPr id="165" name="CustomShape 10"/>
          <p:cNvSpPr/>
          <p:nvPr/>
        </p:nvSpPr>
        <p:spPr>
          <a:xfrm>
            <a:off x="1980735" y="4569550"/>
            <a:ext cx="1042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Noto Sans CJK SC" panose="020B0600000000000000" charset="-122"/>
              </a:rPr>
              <a:t>购物车管理...</a:t>
            </a:r>
            <a:endParaRPr lang="en-US" sz="1000" b="0" strike="noStrike" spc="-1">
              <a:solidFill>
                <a:srgbClr val="EEEEEE"/>
              </a:solidFill>
              <a:latin typeface="Arial"/>
            </a:endParaRPr>
          </a:p>
        </p:txBody>
      </p:sp>
      <p:sp>
        <p:nvSpPr>
          <p:cNvPr id="166" name="CustomShape 11"/>
          <p:cNvSpPr/>
          <p:nvPr/>
        </p:nvSpPr>
        <p:spPr>
          <a:xfrm>
            <a:off x="4200525" y="2230755"/>
            <a:ext cx="1940560" cy="264922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167" name="CustomShape 12"/>
          <p:cNvSpPr/>
          <p:nvPr/>
        </p:nvSpPr>
        <p:spPr>
          <a:xfrm>
            <a:off x="4352290" y="2410460"/>
            <a:ext cx="1655445" cy="21463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100" b="0" strike="noStrike" spc="-1">
                <a:solidFill>
                  <a:srgbClr val="000000"/>
                </a:solidFill>
                <a:latin typeface="Arial"/>
                <a:ea typeface="DejaVu Sans" panose="020B0603030804020204"/>
              </a:rPr>
              <a:t>数据</a:t>
            </a:r>
            <a:endParaRPr lang="en-US" sz="1100" b="0" strike="noStrike" spc="-1">
              <a:solidFill>
                <a:srgbClr val="EEEEEE"/>
              </a:solidFill>
              <a:latin typeface="Arial"/>
            </a:endParaRPr>
          </a:p>
        </p:txBody>
      </p:sp>
      <p:sp>
        <p:nvSpPr>
          <p:cNvPr id="168" name="CustomShape 13"/>
          <p:cNvSpPr/>
          <p:nvPr/>
        </p:nvSpPr>
        <p:spPr>
          <a:xfrm>
            <a:off x="4352290" y="3670935"/>
            <a:ext cx="1623695" cy="21463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100" b="0" strike="noStrike" spc="-1">
                <a:solidFill>
                  <a:srgbClr val="000000"/>
                </a:solidFill>
                <a:latin typeface="Arial"/>
                <a:ea typeface="DejaVu Sans" panose="020B0603030804020204"/>
              </a:rPr>
              <a:t>行为</a:t>
            </a:r>
            <a:endParaRPr lang="en-US" sz="1100" b="0" strike="noStrike" spc="-1">
              <a:solidFill>
                <a:srgbClr val="EEEEEE"/>
              </a:solidFill>
              <a:latin typeface="Arial"/>
            </a:endParaRPr>
          </a:p>
        </p:txBody>
      </p:sp>
      <p:sp>
        <p:nvSpPr>
          <p:cNvPr id="170" name="CustomShape 15"/>
          <p:cNvSpPr/>
          <p:nvPr/>
        </p:nvSpPr>
        <p:spPr>
          <a:xfrm>
            <a:off x="4244560" y="2662740"/>
            <a:ext cx="21283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门店基本信息(电话营业时间...)</a:t>
            </a:r>
            <a:endParaRPr lang="en-US" sz="1000" b="0" strike="noStrike" spc="-1">
              <a:solidFill>
                <a:srgbClr val="EEEEEE"/>
              </a:solidFill>
              <a:latin typeface="Arial"/>
            </a:endParaRPr>
          </a:p>
        </p:txBody>
      </p:sp>
      <p:sp>
        <p:nvSpPr>
          <p:cNvPr id="171" name="CustomShape 16"/>
          <p:cNvSpPr/>
          <p:nvPr/>
        </p:nvSpPr>
        <p:spPr>
          <a:xfrm>
            <a:off x="4285960" y="4389550"/>
            <a:ext cx="129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订单管理...</a:t>
            </a:r>
            <a:endParaRPr lang="en-US" sz="1000" b="0" strike="noStrike" spc="-1">
              <a:solidFill>
                <a:srgbClr val="EEEEEE"/>
              </a:solidFill>
              <a:latin typeface="Arial"/>
            </a:endParaRPr>
          </a:p>
        </p:txBody>
      </p:sp>
      <p:sp>
        <p:nvSpPr>
          <p:cNvPr id="172" name="CustomShape 17"/>
          <p:cNvSpPr/>
          <p:nvPr/>
        </p:nvSpPr>
        <p:spPr>
          <a:xfrm>
            <a:off x="4285960" y="3905460"/>
            <a:ext cx="1942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门店基本信息管理</a:t>
            </a:r>
            <a:endParaRPr lang="en-US" sz="1000" b="0" strike="noStrike" spc="-1">
              <a:solidFill>
                <a:srgbClr val="EEEEEE"/>
              </a:solidFill>
              <a:latin typeface="Arial"/>
            </a:endParaRPr>
          </a:p>
        </p:txBody>
      </p:sp>
      <p:sp>
        <p:nvSpPr>
          <p:cNvPr id="173" name="CustomShape 18"/>
          <p:cNvSpPr/>
          <p:nvPr/>
        </p:nvSpPr>
        <p:spPr>
          <a:xfrm>
            <a:off x="4285960" y="4159510"/>
            <a:ext cx="17215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Noto Sans CJK SC" panose="020B0600000000000000" charset="-122"/>
              </a:rPr>
              <a:t>商品管理</a:t>
            </a:r>
            <a:endParaRPr lang="en-US" sz="1000" b="0" strike="noStrike" spc="-1">
              <a:solidFill>
                <a:srgbClr val="EEEEEE"/>
              </a:solidFill>
              <a:latin typeface="Arial"/>
            </a:endParaRPr>
          </a:p>
        </p:txBody>
      </p:sp>
      <p:sp>
        <p:nvSpPr>
          <p:cNvPr id="174" name="CustomShape 19"/>
          <p:cNvSpPr/>
          <p:nvPr/>
        </p:nvSpPr>
        <p:spPr>
          <a:xfrm>
            <a:off x="6447155" y="2229485"/>
            <a:ext cx="1976400" cy="264960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175" name="CustomShape 20"/>
          <p:cNvSpPr/>
          <p:nvPr/>
        </p:nvSpPr>
        <p:spPr>
          <a:xfrm>
            <a:off x="6591300" y="2409825"/>
            <a:ext cx="1671955" cy="21463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100" b="0" strike="noStrike" spc="-1">
                <a:solidFill>
                  <a:srgbClr val="000000"/>
                </a:solidFill>
                <a:latin typeface="Arial"/>
                <a:ea typeface="DejaVu Sans" panose="020B0603030804020204"/>
              </a:rPr>
              <a:t>数据</a:t>
            </a:r>
            <a:endParaRPr lang="en-US" sz="1100" b="0" strike="noStrike" spc="-1">
              <a:solidFill>
                <a:srgbClr val="EEEEEE"/>
              </a:solidFill>
              <a:latin typeface="Arial"/>
            </a:endParaRPr>
          </a:p>
        </p:txBody>
      </p:sp>
      <p:sp>
        <p:nvSpPr>
          <p:cNvPr id="176" name="CustomShape 21"/>
          <p:cNvSpPr/>
          <p:nvPr/>
        </p:nvSpPr>
        <p:spPr>
          <a:xfrm>
            <a:off x="6591300" y="3669665"/>
            <a:ext cx="1671320" cy="21463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100" b="0" strike="noStrike" spc="-1">
                <a:solidFill>
                  <a:srgbClr val="000000"/>
                </a:solidFill>
                <a:latin typeface="Arial"/>
                <a:ea typeface="DejaVu Sans" panose="020B0603030804020204"/>
              </a:rPr>
              <a:t>行为</a:t>
            </a:r>
            <a:endParaRPr lang="en-US" sz="1100" b="0" strike="noStrike" spc="-1">
              <a:solidFill>
                <a:srgbClr val="EEEEEE"/>
              </a:solidFill>
              <a:latin typeface="Arial"/>
            </a:endParaRPr>
          </a:p>
        </p:txBody>
      </p:sp>
      <p:sp>
        <p:nvSpPr>
          <p:cNvPr id="178" name="CustomShape 23"/>
          <p:cNvSpPr/>
          <p:nvPr/>
        </p:nvSpPr>
        <p:spPr>
          <a:xfrm>
            <a:off x="6519185" y="2661550"/>
            <a:ext cx="1870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订单信息</a:t>
            </a:r>
            <a:endParaRPr lang="en-US" sz="1000" b="0" strike="noStrike" spc="-1">
              <a:solidFill>
                <a:srgbClr val="EEEEEE"/>
              </a:solidFill>
              <a:latin typeface="Arial"/>
            </a:endParaRPr>
          </a:p>
        </p:txBody>
      </p:sp>
      <p:sp>
        <p:nvSpPr>
          <p:cNvPr id="179" name="CustomShape 24"/>
          <p:cNvSpPr/>
          <p:nvPr/>
        </p:nvSpPr>
        <p:spPr>
          <a:xfrm>
            <a:off x="4249960" y="2883420"/>
            <a:ext cx="1258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商品列表信息</a:t>
            </a:r>
            <a:endParaRPr lang="en-US" sz="1000" b="0" strike="noStrike" spc="-1">
              <a:solidFill>
                <a:srgbClr val="EEEEEE"/>
              </a:solidFill>
              <a:latin typeface="Arial"/>
            </a:endParaRPr>
          </a:p>
        </p:txBody>
      </p:sp>
      <p:sp>
        <p:nvSpPr>
          <p:cNvPr id="180" name="CustomShape 25"/>
          <p:cNvSpPr/>
          <p:nvPr/>
        </p:nvSpPr>
        <p:spPr>
          <a:xfrm>
            <a:off x="1982175" y="2877550"/>
            <a:ext cx="201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dirty="0" err="1">
                <a:solidFill>
                  <a:srgbClr val="000000"/>
                </a:solidFill>
                <a:latin typeface="Arial"/>
                <a:ea typeface="DejaVu Sans" panose="020B0603030804020204"/>
              </a:rPr>
              <a:t>收获地址信息</a:t>
            </a:r>
            <a:endParaRPr lang="en-US" sz="1000" b="0" strike="noStrike" spc="-1" dirty="0">
              <a:solidFill>
                <a:srgbClr val="EEEEEE"/>
              </a:solidFill>
              <a:latin typeface="Arial"/>
            </a:endParaRPr>
          </a:p>
        </p:txBody>
      </p:sp>
      <p:sp>
        <p:nvSpPr>
          <p:cNvPr id="181" name="CustomShape 26"/>
          <p:cNvSpPr/>
          <p:nvPr/>
        </p:nvSpPr>
        <p:spPr>
          <a:xfrm>
            <a:off x="1980735" y="3345550"/>
            <a:ext cx="201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订单列表信息...</a:t>
            </a:r>
            <a:endParaRPr lang="en-US" sz="1000" b="0" strike="noStrike" spc="-1">
              <a:solidFill>
                <a:srgbClr val="EEEEEE"/>
              </a:solidFill>
              <a:latin typeface="Arial"/>
            </a:endParaRPr>
          </a:p>
        </p:txBody>
      </p:sp>
      <p:sp>
        <p:nvSpPr>
          <p:cNvPr id="182" name="CustomShape 27"/>
          <p:cNvSpPr/>
          <p:nvPr/>
        </p:nvSpPr>
        <p:spPr>
          <a:xfrm>
            <a:off x="1980735" y="3114790"/>
            <a:ext cx="201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购物车信息</a:t>
            </a:r>
            <a:endParaRPr lang="en-US" sz="1000" b="0" strike="noStrike" spc="-1">
              <a:solidFill>
                <a:srgbClr val="EEEEEE"/>
              </a:solidFill>
              <a:latin typeface="Arial"/>
            </a:endParaRPr>
          </a:p>
        </p:txBody>
      </p:sp>
      <p:sp>
        <p:nvSpPr>
          <p:cNvPr id="183" name="CustomShape 28"/>
          <p:cNvSpPr/>
          <p:nvPr/>
        </p:nvSpPr>
        <p:spPr>
          <a:xfrm>
            <a:off x="4234120" y="3125340"/>
            <a:ext cx="201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订单列表信息...</a:t>
            </a:r>
            <a:endParaRPr lang="en-US" sz="1000" b="0" strike="noStrike" spc="-1">
              <a:solidFill>
                <a:srgbClr val="EEEEEE"/>
              </a:solidFill>
              <a:latin typeface="Arial"/>
            </a:endParaRPr>
          </a:p>
        </p:txBody>
      </p:sp>
      <p:sp>
        <p:nvSpPr>
          <p:cNvPr id="184" name="CustomShape 29"/>
          <p:cNvSpPr/>
          <p:nvPr/>
        </p:nvSpPr>
        <p:spPr>
          <a:xfrm>
            <a:off x="6555185" y="3936310"/>
            <a:ext cx="129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订单管理</a:t>
            </a:r>
            <a:endParaRPr lang="en-US" sz="1000" b="0" strike="noStrike" spc="-1">
              <a:solidFill>
                <a:srgbClr val="EEEEEE"/>
              </a:solidFill>
              <a:latin typeface="Arial"/>
            </a:endParaRPr>
          </a:p>
        </p:txBody>
      </p:sp>
      <p:sp>
        <p:nvSpPr>
          <p:cNvPr id="185" name="CustomShape 30"/>
          <p:cNvSpPr/>
          <p:nvPr/>
        </p:nvSpPr>
        <p:spPr>
          <a:xfrm>
            <a:off x="6519185" y="2877550"/>
            <a:ext cx="1870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位置信息</a:t>
            </a:r>
            <a:endParaRPr lang="en-US" sz="1000" b="0" strike="noStrike" spc="-1">
              <a:solidFill>
                <a:srgbClr val="EEEEEE"/>
              </a:solidFill>
              <a:latin typeface="Arial"/>
            </a:endParaRPr>
          </a:p>
        </p:txBody>
      </p:sp>
      <p:sp>
        <p:nvSpPr>
          <p:cNvPr id="186" name="CustomShape 31"/>
          <p:cNvSpPr/>
          <p:nvPr/>
        </p:nvSpPr>
        <p:spPr>
          <a:xfrm>
            <a:off x="6555185" y="4173550"/>
            <a:ext cx="1294920" cy="272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panose="020B0603030804020204"/>
              </a:rPr>
              <a:t>导航管理...</a:t>
            </a:r>
            <a:endParaRPr lang="en-US" sz="1000" b="0" strike="noStrike" spc="-1">
              <a:solidFill>
                <a:srgbClr val="EEEEEE"/>
              </a:solidFill>
              <a:latin typeface="Arial"/>
            </a:endParaRPr>
          </a:p>
        </p:txBody>
      </p:sp>
      <p:sp>
        <p:nvSpPr>
          <p:cNvPr id="188" name="CustomShape 33"/>
          <p:cNvSpPr/>
          <p:nvPr/>
        </p:nvSpPr>
        <p:spPr>
          <a:xfrm>
            <a:off x="4817705" y="1818540"/>
            <a:ext cx="791280" cy="36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500" b="0" strike="noStrike" spc="-1">
                <a:solidFill>
                  <a:srgbClr val="999999"/>
                </a:solidFill>
                <a:latin typeface="Arial"/>
                <a:ea typeface="DejaVu Sans" panose="020B0603030804020204"/>
              </a:rPr>
              <a:t>商家版</a:t>
            </a:r>
            <a:endParaRPr lang="en-US" sz="1500" b="0" strike="noStrike" spc="-1">
              <a:solidFill>
                <a:srgbClr val="EEEEEE"/>
              </a:solidFill>
              <a:latin typeface="Arial"/>
            </a:endParaRPr>
          </a:p>
        </p:txBody>
      </p:sp>
      <p:sp>
        <p:nvSpPr>
          <p:cNvPr id="189" name="CustomShape 34"/>
          <p:cNvSpPr/>
          <p:nvPr/>
        </p:nvSpPr>
        <p:spPr>
          <a:xfrm>
            <a:off x="6979175" y="1833550"/>
            <a:ext cx="791280" cy="36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500" b="0" strike="noStrike" spc="-1">
                <a:solidFill>
                  <a:srgbClr val="999999"/>
                </a:solidFill>
                <a:latin typeface="Arial"/>
                <a:ea typeface="DejaVu Sans" panose="020B0603030804020204"/>
              </a:rPr>
              <a:t>骑手版</a:t>
            </a:r>
            <a:endParaRPr lang="en-US" sz="1500" b="0" strike="noStrike" spc="-1">
              <a:solidFill>
                <a:srgbClr val="EEEEEE"/>
              </a:solidFill>
              <a:latin typeface="Arial"/>
            </a:endParaRPr>
          </a:p>
        </p:txBody>
      </p:sp>
      <p:sp>
        <p:nvSpPr>
          <p:cNvPr id="8" name="CustomShape 3"/>
          <p:cNvSpPr/>
          <p:nvPr/>
        </p:nvSpPr>
        <p:spPr>
          <a:xfrm>
            <a:off x="1900555" y="1221105"/>
            <a:ext cx="6522720"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en-US" sz="1600" spc="-1">
                <a:solidFill>
                  <a:srgbClr val="999999"/>
                </a:solidFill>
                <a:latin typeface="Arial"/>
                <a:sym typeface="+mn-ea"/>
              </a:rPr>
              <a:t>外卖平台</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4548505" y="182245"/>
            <a:ext cx="3894455"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面向对象：关注对象（类），而非具体过程</a:t>
            </a:r>
            <a:endParaRPr lang="zh-CN" altLang="en-US" sz="1400">
              <a:solidFill>
                <a:schemeClr val="tx1"/>
              </a:solidFill>
            </a:endParaRPr>
          </a:p>
        </p:txBody>
      </p:sp>
      <p:sp>
        <p:nvSpPr>
          <p:cNvPr id="11" name="CustomShape 32"/>
          <p:cNvSpPr/>
          <p:nvPr/>
        </p:nvSpPr>
        <p:spPr>
          <a:xfrm>
            <a:off x="2225040" y="1833245"/>
            <a:ext cx="1437005" cy="3651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500" b="0" strike="noStrike" spc="-1">
                <a:solidFill>
                  <a:srgbClr val="999999"/>
                </a:solidFill>
                <a:latin typeface="Arial"/>
                <a:ea typeface="宋体" charset="0"/>
              </a:rPr>
              <a:t>普通</a:t>
            </a:r>
            <a:r>
              <a:rPr lang="en-US" sz="1500" b="0" strike="noStrike" spc="-1">
                <a:solidFill>
                  <a:srgbClr val="999999"/>
                </a:solidFill>
                <a:latin typeface="Arial"/>
                <a:ea typeface="DejaVu Sans" panose="020B0603030804020204"/>
              </a:rPr>
              <a:t>用户版</a:t>
            </a:r>
            <a:endParaRPr lang="en-US" sz="1500" b="0" strike="noStrike" spc="-1">
              <a:solidFill>
                <a:srgbClr val="EEEEEE"/>
              </a:solidFill>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封装</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979920" y="182245"/>
            <a:ext cx="146304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如何理解封装？</a:t>
            </a:r>
            <a:endParaRPr lang="zh-CN" altLang="en-US" sz="1400">
              <a:solidFill>
                <a:schemeClr val="tx1"/>
              </a:solidFill>
            </a:endParaRPr>
          </a:p>
        </p:txBody>
      </p:sp>
      <p:sp>
        <p:nvSpPr>
          <p:cNvPr id="2" name="CustomShape 2"/>
          <p:cNvSpPr/>
          <p:nvPr/>
        </p:nvSpPr>
        <p:spPr>
          <a:xfrm>
            <a:off x="2032635" y="1624330"/>
            <a:ext cx="6554470" cy="383095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091055" y="314198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设计角度：</a:t>
            </a:r>
            <a:endParaRPr lang="zh-CN" altLang="en-US" sz="1000" b="0" strike="noStrike" spc="-1">
              <a:solidFill>
                <a:srgbClr val="000000"/>
              </a:solidFill>
              <a:latin typeface="Arial"/>
              <a:ea typeface="宋体" charset="0"/>
            </a:endParaRPr>
          </a:p>
        </p:txBody>
      </p:sp>
      <p:sp>
        <p:nvSpPr>
          <p:cNvPr id="5" name="CustomShape 6"/>
          <p:cNvSpPr/>
          <p:nvPr/>
        </p:nvSpPr>
        <p:spPr>
          <a:xfrm>
            <a:off x="3089275" y="3467100"/>
            <a:ext cx="5328285" cy="2711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根据目标群体不同的</a:t>
            </a:r>
            <a:r>
              <a:rPr lang="zh-CN" altLang="en-US" sz="1000" spc="-1" dirty="0">
                <a:solidFill>
                  <a:srgbClr val="000000"/>
                </a:solidFill>
                <a:latin typeface="Arial"/>
                <a:ea typeface="宋体" charset="0"/>
                <a:sym typeface="+mn-ea"/>
              </a:rPr>
              <a:t>需求</a:t>
            </a:r>
            <a:r>
              <a:rPr lang="zh-CN" altLang="en-US" sz="1000" b="0" strike="noStrike" spc="-1" dirty="0">
                <a:solidFill>
                  <a:srgbClr val="000000"/>
                </a:solidFill>
                <a:latin typeface="Arial"/>
                <a:ea typeface="宋体" charset="0"/>
              </a:rPr>
              <a:t>，使用者角色分为普通用户，商家和骑手。</a:t>
            </a:r>
            <a:endParaRPr lang="zh-CN" altLang="en-US" sz="1000" b="0" strike="noStrike" spc="-1" dirty="0">
              <a:solidFill>
                <a:srgbClr val="000000"/>
              </a:solidFill>
              <a:latin typeface="Arial"/>
              <a:ea typeface="宋体" charset="0"/>
            </a:endParaRPr>
          </a:p>
        </p:txBody>
      </p:sp>
      <p:sp>
        <p:nvSpPr>
          <p:cNvPr id="11" name="CustomShape 6"/>
          <p:cNvSpPr/>
          <p:nvPr/>
        </p:nvSpPr>
        <p:spPr>
          <a:xfrm>
            <a:off x="2082800" y="277368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行为角度：</a:t>
            </a:r>
            <a:endParaRPr lang="zh-CN" altLang="en-US" sz="1000" b="0" strike="noStrike" spc="-1">
              <a:solidFill>
                <a:srgbClr val="000000"/>
              </a:solidFill>
              <a:latin typeface="Arial"/>
              <a:ea typeface="宋体" charset="0"/>
            </a:endParaRPr>
          </a:p>
        </p:txBody>
      </p:sp>
      <p:sp>
        <p:nvSpPr>
          <p:cNvPr id="12" name="CustomShape 6"/>
          <p:cNvSpPr/>
          <p:nvPr/>
        </p:nvSpPr>
        <p:spPr>
          <a:xfrm>
            <a:off x="2721610" y="2773045"/>
            <a:ext cx="4685665"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普通用户下单购买商品，商家接单制作</a:t>
            </a:r>
            <a:r>
              <a:rPr lang="en-US" altLang="zh-CN" sz="1000" b="0" strike="noStrike" spc="-1">
                <a:solidFill>
                  <a:srgbClr val="000000"/>
                </a:solidFill>
                <a:latin typeface="Arial"/>
                <a:ea typeface="宋体" charset="0"/>
              </a:rPr>
              <a:t>(</a:t>
            </a:r>
            <a:r>
              <a:rPr lang="zh-CN" altLang="en-US" sz="1000" b="0" strike="noStrike" spc="-1">
                <a:solidFill>
                  <a:srgbClr val="000000"/>
                </a:solidFill>
                <a:latin typeface="Arial"/>
                <a:ea typeface="宋体" charset="0"/>
              </a:rPr>
              <a:t>准备</a:t>
            </a:r>
            <a:r>
              <a:rPr lang="en-US" altLang="zh-CN" sz="1000" b="0" strike="noStrike" spc="-1">
                <a:solidFill>
                  <a:srgbClr val="000000"/>
                </a:solidFill>
                <a:latin typeface="Arial"/>
                <a:ea typeface="宋体" charset="0"/>
              </a:rPr>
              <a:t>)</a:t>
            </a:r>
            <a:r>
              <a:rPr lang="zh-CN" altLang="en-US" sz="1000" b="0" strike="noStrike" spc="-1">
                <a:solidFill>
                  <a:srgbClr val="000000"/>
                </a:solidFill>
                <a:latin typeface="Arial"/>
                <a:ea typeface="宋体" charset="0"/>
              </a:rPr>
              <a:t>商品，骑手接单配送商品</a:t>
            </a:r>
            <a:endParaRPr lang="zh-CN" altLang="en-US" sz="1000" b="0" strike="noStrike" spc="-1">
              <a:solidFill>
                <a:srgbClr val="000000"/>
              </a:solidFill>
              <a:latin typeface="Arial"/>
              <a:ea typeface="宋体" charset="0"/>
            </a:endParaRPr>
          </a:p>
        </p:txBody>
      </p:sp>
      <p:sp>
        <p:nvSpPr>
          <p:cNvPr id="13" name="CustomShape 6"/>
          <p:cNvSpPr/>
          <p:nvPr/>
        </p:nvSpPr>
        <p:spPr>
          <a:xfrm>
            <a:off x="2449830" y="346646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FF0000"/>
                </a:solidFill>
                <a:latin typeface="Arial"/>
                <a:ea typeface="宋体" charset="0"/>
              </a:rPr>
              <a:t>分而治之：</a:t>
            </a:r>
            <a:endParaRPr lang="zh-CN" altLang="en-US" sz="1000" b="0" strike="noStrike" spc="-1">
              <a:solidFill>
                <a:srgbClr val="FF0000"/>
              </a:solidFill>
              <a:latin typeface="Arial"/>
              <a:ea typeface="宋体" charset="0"/>
            </a:endParaRPr>
          </a:p>
        </p:txBody>
      </p:sp>
      <p:sp>
        <p:nvSpPr>
          <p:cNvPr id="21" name="CustomShape 6"/>
          <p:cNvSpPr/>
          <p:nvPr/>
        </p:nvSpPr>
        <p:spPr>
          <a:xfrm>
            <a:off x="3081020" y="2564765"/>
            <a:ext cx="3324860" cy="39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22" name="CustomShape 6"/>
          <p:cNvSpPr/>
          <p:nvPr/>
        </p:nvSpPr>
        <p:spPr>
          <a:xfrm>
            <a:off x="2450465" y="3783965"/>
            <a:ext cx="737235"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FF0000"/>
                </a:solidFill>
                <a:latin typeface="Arial"/>
                <a:ea typeface="宋体" charset="0"/>
              </a:rPr>
              <a:t>变</a:t>
            </a:r>
            <a:r>
              <a:rPr lang="zh-CN" altLang="en-US" sz="1000" b="0" strike="noStrike" spc="-1" dirty="0" smtClean="0">
                <a:solidFill>
                  <a:srgbClr val="FF0000"/>
                </a:solidFill>
                <a:latin typeface="Arial"/>
                <a:ea typeface="宋体" charset="0"/>
              </a:rPr>
              <a:t>则疏之</a:t>
            </a:r>
            <a:r>
              <a:rPr lang="zh-CN" altLang="en-US" sz="1000" b="0" strike="noStrike" spc="-1" dirty="0">
                <a:solidFill>
                  <a:srgbClr val="FF0000"/>
                </a:solidFill>
                <a:latin typeface="Arial"/>
                <a:ea typeface="宋体" charset="0"/>
              </a:rPr>
              <a:t>：</a:t>
            </a:r>
            <a:endParaRPr lang="zh-CN" altLang="en-US" sz="1000" b="0" strike="noStrike" spc="-1" dirty="0">
              <a:solidFill>
                <a:srgbClr val="FF0000"/>
              </a:solidFill>
              <a:latin typeface="Arial"/>
              <a:ea typeface="宋体" charset="0"/>
            </a:endParaRPr>
          </a:p>
        </p:txBody>
      </p:sp>
      <p:sp>
        <p:nvSpPr>
          <p:cNvPr id="23" name="CustomShape 32"/>
          <p:cNvSpPr/>
          <p:nvPr/>
        </p:nvSpPr>
        <p:spPr>
          <a:xfrm>
            <a:off x="3851910" y="1433830"/>
            <a:ext cx="662940" cy="3651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500" b="0" strike="noStrike" spc="-1">
              <a:ln>
                <a:solidFill>
                  <a:srgbClr val="0070C0"/>
                </a:solidFill>
              </a:ln>
              <a:solidFill>
                <a:srgbClr val="CFE7F5"/>
              </a:solidFill>
              <a:latin typeface="Arial"/>
              <a:ea typeface="宋体" charset="0"/>
            </a:endParaRPr>
          </a:p>
        </p:txBody>
      </p:sp>
      <p:sp>
        <p:nvSpPr>
          <p:cNvPr id="24" name="CustomShape 6"/>
          <p:cNvSpPr/>
          <p:nvPr/>
        </p:nvSpPr>
        <p:spPr>
          <a:xfrm>
            <a:off x="3089275" y="3792220"/>
            <a:ext cx="5328285" cy="328939"/>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使用者可能同时有多种角色。无论是哪种角色，打开软件都希望可以满足自身需求</a:t>
            </a:r>
            <a:r>
              <a:rPr lang="zh-CN" altLang="en-US" sz="1000" spc="-1" dirty="0" smtClean="0">
                <a:solidFill>
                  <a:srgbClr val="000000"/>
                </a:solidFill>
                <a:latin typeface="Arial"/>
                <a:ea typeface="宋体" charset="0"/>
              </a:rPr>
              <a:t>。如果将所有三类角色功能糅合在一个大而全的软件里，大部分时候使用者仅仅只需要其</a:t>
            </a:r>
            <a:r>
              <a:rPr lang="en-US" altLang="zh-CN" sz="1000" spc="-1" dirty="0" smtClean="0">
                <a:solidFill>
                  <a:srgbClr val="000000"/>
                </a:solidFill>
                <a:latin typeface="Arial"/>
                <a:ea typeface="宋体" charset="0"/>
              </a:rPr>
              <a:t>1/3</a:t>
            </a:r>
            <a:r>
              <a:rPr lang="zh-CN" altLang="en-US" sz="1000" spc="-1" dirty="0" smtClean="0">
                <a:solidFill>
                  <a:srgbClr val="000000"/>
                </a:solidFill>
                <a:latin typeface="Arial"/>
                <a:ea typeface="宋体" charset="0"/>
              </a:rPr>
              <a:t>的功能，其他功能都会成为冗余，当商家系统增加一个新的功能，系统推送更新，所有的用户软件都会被更新，然而对于普通用户和骑手，这自然是没有必要的，因而将各角色所需的功能抽离出来封装成一个独立的软件，则能够应对这种情况。这个环节也是在</a:t>
            </a:r>
            <a:r>
              <a:rPr lang="zh-CN" altLang="en-US" sz="1000" b="0" strike="noStrike" spc="-1" dirty="0" smtClean="0">
                <a:solidFill>
                  <a:srgbClr val="000000"/>
                </a:solidFill>
                <a:latin typeface="Arial"/>
                <a:ea typeface="宋体" charset="0"/>
              </a:rPr>
              <a:t>找寻变化点，为继承和多态做准备。</a:t>
            </a:r>
            <a:endParaRPr lang="zh-CN" altLang="en-US" sz="1000" b="0" strike="noStrike" spc="-1" dirty="0">
              <a:solidFill>
                <a:srgbClr val="000000"/>
              </a:solidFill>
              <a:latin typeface="Arial"/>
              <a:ea typeface="宋体" charset="0"/>
            </a:endParaRPr>
          </a:p>
        </p:txBody>
      </p:sp>
      <p:sp>
        <p:nvSpPr>
          <p:cNvPr id="31" name="CustomShape 6"/>
          <p:cNvSpPr/>
          <p:nvPr/>
        </p:nvSpPr>
        <p:spPr>
          <a:xfrm>
            <a:off x="2442845" y="4721860"/>
            <a:ext cx="73660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FF0000"/>
                </a:solidFill>
                <a:latin typeface="Arial"/>
                <a:ea typeface="宋体" charset="0"/>
              </a:rPr>
              <a:t>高 内  聚：</a:t>
            </a:r>
            <a:endParaRPr lang="zh-CN" altLang="en-US" sz="1000" b="0" strike="noStrike" spc="-1">
              <a:solidFill>
                <a:srgbClr val="FF0000"/>
              </a:solidFill>
              <a:latin typeface="Arial"/>
              <a:ea typeface="宋体" charset="0"/>
            </a:endParaRPr>
          </a:p>
        </p:txBody>
      </p:sp>
      <p:sp>
        <p:nvSpPr>
          <p:cNvPr id="32" name="CustomShape 6"/>
          <p:cNvSpPr/>
          <p:nvPr/>
        </p:nvSpPr>
        <p:spPr>
          <a:xfrm>
            <a:off x="3072765" y="4730115"/>
            <a:ext cx="5328920" cy="2622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sz="1000" b="0" strike="noStrike" spc="-1" dirty="0">
                <a:solidFill>
                  <a:srgbClr val="000000"/>
                </a:solidFill>
                <a:latin typeface="Arial"/>
                <a:ea typeface="宋体" charset="0"/>
              </a:rPr>
              <a:t>三大版本软件的功能分别仅面向三个角色。</a:t>
            </a:r>
            <a:endParaRPr lang="en-US" altLang="zh-CN" sz="1000" b="0" strike="noStrike" spc="-1" dirty="0">
              <a:solidFill>
                <a:srgbClr val="000000"/>
              </a:solidFill>
              <a:latin typeface="Arial"/>
              <a:ea typeface="宋体" charset="0"/>
            </a:endParaRPr>
          </a:p>
        </p:txBody>
      </p:sp>
      <p:sp>
        <p:nvSpPr>
          <p:cNvPr id="50" name="CustomShape 6"/>
          <p:cNvSpPr/>
          <p:nvPr/>
        </p:nvSpPr>
        <p:spPr>
          <a:xfrm>
            <a:off x="2426335" y="5064125"/>
            <a:ext cx="75311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FF0000"/>
                </a:solidFill>
                <a:latin typeface="Arial"/>
                <a:ea typeface="宋体" charset="0"/>
              </a:rPr>
              <a:t>低 耦  合：</a:t>
            </a:r>
            <a:endParaRPr lang="zh-CN" altLang="en-US" sz="1000" b="0" strike="noStrike" spc="-1">
              <a:solidFill>
                <a:srgbClr val="FF0000"/>
              </a:solidFill>
              <a:latin typeface="Arial"/>
              <a:ea typeface="宋体" charset="0"/>
            </a:endParaRPr>
          </a:p>
        </p:txBody>
      </p:sp>
      <p:sp>
        <p:nvSpPr>
          <p:cNvPr id="51" name="CustomShape 6"/>
          <p:cNvSpPr/>
          <p:nvPr/>
        </p:nvSpPr>
        <p:spPr>
          <a:xfrm>
            <a:off x="3009900" y="5072380"/>
            <a:ext cx="5568950" cy="2647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altLang="zh-CN" sz="1000" b="0" strike="noStrike" spc="-1" dirty="0">
                <a:solidFill>
                  <a:srgbClr val="000000"/>
                </a:solidFill>
                <a:latin typeface="Arial"/>
                <a:ea typeface="宋体" charset="0"/>
              </a:rPr>
              <a:t> </a:t>
            </a:r>
            <a:r>
              <a:rPr lang="zh-CN" altLang="en-US" sz="1000" b="0" strike="noStrike" spc="-1" dirty="0">
                <a:solidFill>
                  <a:srgbClr val="000000"/>
                </a:solidFill>
                <a:latin typeface="Arial"/>
                <a:ea typeface="宋体" charset="0"/>
              </a:rPr>
              <a:t>普通用户不需要关注商家的商品如何制备，商家也不用关注骑手乘坐什么交通工具过来取货，各司其职。</a:t>
            </a:r>
            <a:endParaRPr lang="zh-CN" altLang="en-US" sz="1000" b="0" strike="noStrike" spc="-1" dirty="0">
              <a:solidFill>
                <a:srgbClr val="000000"/>
              </a:solidFill>
              <a:latin typeface="Arial"/>
              <a:ea typeface="宋体" charset="0"/>
            </a:endParaRPr>
          </a:p>
        </p:txBody>
      </p:sp>
      <p:sp>
        <p:nvSpPr>
          <p:cNvPr id="52" name="CustomShape 6"/>
          <p:cNvSpPr/>
          <p:nvPr/>
        </p:nvSpPr>
        <p:spPr>
          <a:xfrm>
            <a:off x="2084705" y="223012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数据角度：</a:t>
            </a:r>
            <a:endParaRPr lang="zh-CN" altLang="en-US" sz="1000" b="0" strike="noStrike" spc="-1">
              <a:solidFill>
                <a:srgbClr val="000000"/>
              </a:solidFill>
              <a:latin typeface="Arial"/>
              <a:ea typeface="宋体" charset="0"/>
            </a:endParaRPr>
          </a:p>
        </p:txBody>
      </p:sp>
      <p:sp>
        <p:nvSpPr>
          <p:cNvPr id="53" name="CustomShape 6"/>
          <p:cNvSpPr/>
          <p:nvPr/>
        </p:nvSpPr>
        <p:spPr>
          <a:xfrm>
            <a:off x="2723515" y="2229485"/>
            <a:ext cx="5808980" cy="399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考虑到同一个人可以拥有多种角色，对于每种角色，所需显示的数据</a:t>
            </a:r>
            <a:r>
              <a:rPr lang="zh-CN" altLang="en-US" sz="1000" b="0" strike="noStrike" spc="-1" smtClean="0">
                <a:solidFill>
                  <a:srgbClr val="000000"/>
                </a:solidFill>
                <a:latin typeface="Arial"/>
                <a:ea typeface="宋体" charset="0"/>
              </a:rPr>
              <a:t>和操作</a:t>
            </a:r>
            <a:r>
              <a:rPr lang="zh-CN" altLang="en-US" sz="1000" b="0" strike="noStrike" spc="-1">
                <a:solidFill>
                  <a:srgbClr val="000000"/>
                </a:solidFill>
                <a:latin typeface="Arial"/>
                <a:ea typeface="宋体" charset="0"/>
              </a:rPr>
              <a:t>不同。将每种角色的数据和对数据的操作封装在对应的版本里，功能更加</a:t>
            </a:r>
            <a:r>
              <a:rPr lang="zh-CN" altLang="en-US" sz="1000" b="0" strike="noStrike" spc="-1" smtClean="0">
                <a:solidFill>
                  <a:srgbClr val="000000"/>
                </a:solidFill>
                <a:latin typeface="Arial"/>
                <a:ea typeface="宋体" charset="0"/>
              </a:rPr>
              <a:t>清晰明确少冗余，</a:t>
            </a:r>
            <a:r>
              <a:rPr lang="zh-CN" altLang="en-US" sz="1000" b="0" strike="noStrike" spc="-1">
                <a:solidFill>
                  <a:srgbClr val="000000"/>
                </a:solidFill>
                <a:latin typeface="Arial"/>
                <a:ea typeface="宋体" charset="0"/>
              </a:rPr>
              <a:t>对使用者更加友好。</a:t>
            </a:r>
            <a:endParaRPr lang="zh-CN" altLang="en-US" sz="1000" b="0" strike="noStrike" spc="-1">
              <a:solidFill>
                <a:srgbClr val="000000"/>
              </a:solidFill>
              <a:latin typeface="Arial"/>
              <a:ea typeface="宋体" charset="0"/>
            </a:endParaRPr>
          </a:p>
        </p:txBody>
      </p:sp>
      <p:sp>
        <p:nvSpPr>
          <p:cNvPr id="28" name="CustomShape 6"/>
          <p:cNvSpPr/>
          <p:nvPr/>
        </p:nvSpPr>
        <p:spPr>
          <a:xfrm>
            <a:off x="2803525" y="1802765"/>
            <a:ext cx="5808980" cy="264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从数据、行为、设计角度将一个大而全的，拆分成小而精的类进行管理</a:t>
            </a:r>
            <a:endParaRPr lang="zh-CN" altLang="en-US" sz="1000" b="0" strike="noStrike" spc="-1">
              <a:solidFill>
                <a:srgbClr val="000000"/>
              </a:solidFill>
              <a:latin typeface="Arial"/>
              <a:ea typeface="宋体" charset="0"/>
            </a:endParaRPr>
          </a:p>
        </p:txBody>
      </p:sp>
      <p:sp>
        <p:nvSpPr>
          <p:cNvPr id="33" name="CustomShape 6"/>
          <p:cNvSpPr/>
          <p:nvPr/>
        </p:nvSpPr>
        <p:spPr>
          <a:xfrm>
            <a:off x="2091055" y="179451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继承</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979920" y="182245"/>
            <a:ext cx="146304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如何理解继承？</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99847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设计角度：</a:t>
            </a:r>
            <a:endParaRPr lang="zh-CN" altLang="en-US" sz="1000" b="0" strike="noStrike" spc="-1">
              <a:solidFill>
                <a:srgbClr val="000000"/>
              </a:solidFill>
              <a:latin typeface="Arial"/>
              <a:ea typeface="宋体" charset="0"/>
            </a:endParaRPr>
          </a:p>
        </p:txBody>
      </p:sp>
      <p:sp>
        <p:nvSpPr>
          <p:cNvPr id="11" name="CustomShape 6"/>
          <p:cNvSpPr/>
          <p:nvPr/>
        </p:nvSpPr>
        <p:spPr>
          <a:xfrm>
            <a:off x="2154555" y="24149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数据角度：</a:t>
            </a:r>
            <a:endParaRPr lang="zh-CN" altLang="en-US" sz="1000" b="0" strike="noStrike" spc="-1">
              <a:solidFill>
                <a:srgbClr val="000000"/>
              </a:solidFill>
              <a:latin typeface="Arial"/>
              <a:ea typeface="宋体" charset="0"/>
            </a:endParaRPr>
          </a:p>
        </p:txBody>
      </p:sp>
      <p:sp>
        <p:nvSpPr>
          <p:cNvPr id="12" name="CustomShape 6"/>
          <p:cNvSpPr/>
          <p:nvPr/>
        </p:nvSpPr>
        <p:spPr>
          <a:xfrm>
            <a:off x="2793365" y="2414270"/>
            <a:ext cx="5387340" cy="4000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我们点了一份青椒土豆丝，是哪个厨师在为</a:t>
            </a:r>
            <a:r>
              <a:rPr lang="zh-CN" altLang="en-US" sz="1000" b="0" strike="noStrike" spc="-1" dirty="0" smtClean="0">
                <a:solidFill>
                  <a:srgbClr val="000000"/>
                </a:solidFill>
                <a:latin typeface="Arial"/>
                <a:ea typeface="宋体" charset="0"/>
              </a:rPr>
              <a:t>我做</a:t>
            </a:r>
            <a:r>
              <a:rPr lang="zh-CN" altLang="en-US" sz="1000" b="0" strike="noStrike" spc="-1" dirty="0">
                <a:solidFill>
                  <a:srgbClr val="000000"/>
                </a:solidFill>
                <a:latin typeface="Arial"/>
                <a:ea typeface="宋体" charset="0"/>
              </a:rPr>
              <a:t>这道菜呢？可能是小王，也可能是</a:t>
            </a:r>
            <a:r>
              <a:rPr lang="zh-CN" altLang="en-US" sz="1000" b="0" strike="noStrike" spc="-1" dirty="0" smtClean="0">
                <a:solidFill>
                  <a:srgbClr val="000000"/>
                </a:solidFill>
                <a:latin typeface="Arial"/>
                <a:ea typeface="宋体" charset="0"/>
              </a:rPr>
              <a:t>小李</a:t>
            </a:r>
            <a:r>
              <a:rPr lang="zh-CN" altLang="en-US" sz="1000" spc="-1" dirty="0" smtClean="0">
                <a:solidFill>
                  <a:srgbClr val="000000"/>
                </a:solidFill>
                <a:latin typeface="Arial"/>
                <a:ea typeface="宋体" charset="0"/>
              </a:rPr>
              <a:t>，</a:t>
            </a:r>
            <a:r>
              <a:rPr lang="zh-CN" altLang="en-US" sz="1000" b="0" strike="noStrike" spc="-1" dirty="0" smtClean="0">
                <a:solidFill>
                  <a:srgbClr val="000000"/>
                </a:solidFill>
                <a:latin typeface="Arial"/>
                <a:ea typeface="宋体" charset="0"/>
              </a:rPr>
              <a:t>至于</a:t>
            </a:r>
            <a:r>
              <a:rPr lang="zh-CN" altLang="en-US" sz="1000" b="0" strike="noStrike" spc="-1" dirty="0">
                <a:solidFill>
                  <a:srgbClr val="000000"/>
                </a:solidFill>
                <a:latin typeface="Arial"/>
                <a:ea typeface="宋体" charset="0"/>
              </a:rPr>
              <a:t>是哪个</a:t>
            </a:r>
            <a:r>
              <a:rPr lang="zh-CN" altLang="en-US" sz="1000" b="0" strike="noStrike" spc="-1" dirty="0" smtClean="0">
                <a:solidFill>
                  <a:srgbClr val="000000"/>
                </a:solidFill>
                <a:latin typeface="Arial"/>
                <a:ea typeface="宋体" charset="0"/>
              </a:rPr>
              <a:t>厨师，</a:t>
            </a:r>
            <a:r>
              <a:rPr lang="zh-CN" altLang="en-US" sz="1000" b="0" strike="noStrike" spc="-1" dirty="0">
                <a:solidFill>
                  <a:srgbClr val="000000"/>
                </a:solidFill>
                <a:latin typeface="Arial"/>
                <a:ea typeface="宋体" charset="0"/>
              </a:rPr>
              <a:t>交给</a:t>
            </a:r>
            <a:r>
              <a:rPr lang="zh-CN" altLang="en-US" sz="1000" b="0" strike="noStrike" spc="-1" dirty="0" smtClean="0">
                <a:solidFill>
                  <a:srgbClr val="000000"/>
                </a:solidFill>
                <a:latin typeface="Arial"/>
                <a:ea typeface="宋体" charset="0"/>
              </a:rPr>
              <a:t>商家统筹安排。</a:t>
            </a:r>
            <a:endParaRPr lang="zh-CN" altLang="en-US" sz="1000" b="0" strike="noStrike" spc="-1" dirty="0">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我们点了一份青椒土豆丝，用什么做，怎么去做，如果都需要我们亲力亲为，我们为何还要去点外卖呢？把事情交给商家去做，安心等着不就好了吗？</a:t>
            </a:r>
            <a:endParaRPr lang="zh-CN" altLang="en-US" sz="1000" b="0" strike="noStrike" spc="-1">
              <a:solidFill>
                <a:srgbClr val="000000"/>
              </a:solidFill>
              <a:latin typeface="Arial"/>
              <a:ea typeface="宋体" charset="0"/>
            </a:endParaRPr>
          </a:p>
        </p:txBody>
      </p:sp>
      <p:sp>
        <p:nvSpPr>
          <p:cNvPr id="3" name="CustomShape 6"/>
          <p:cNvSpPr/>
          <p:nvPr/>
        </p:nvSpPr>
        <p:spPr>
          <a:xfrm>
            <a:off x="2867660" y="3585845"/>
            <a:ext cx="5182235" cy="3829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altLang="zh-CN" sz="1000" b="0" strike="noStrike" spc="-1" dirty="0">
                <a:solidFill>
                  <a:srgbClr val="FF0000"/>
                </a:solidFill>
                <a:latin typeface="Arial"/>
                <a:ea typeface="宋体" charset="0"/>
              </a:rPr>
              <a:t>1</a:t>
            </a:r>
            <a:r>
              <a:rPr lang="zh-CN" altLang="en-US" sz="1000" b="0" strike="noStrike" spc="-1" dirty="0">
                <a:solidFill>
                  <a:srgbClr val="FF0000"/>
                </a:solidFill>
                <a:latin typeface="Arial"/>
                <a:ea typeface="宋体" charset="0"/>
              </a:rPr>
              <a:t>、</a:t>
            </a:r>
            <a:r>
              <a:rPr lang="zh-CN" altLang="en-US" sz="1000" spc="-1" dirty="0">
                <a:solidFill>
                  <a:srgbClr val="FF0000"/>
                </a:solidFill>
                <a:latin typeface="Arial"/>
                <a:ea typeface="宋体" charset="0"/>
                <a:sym typeface="+mn-ea"/>
              </a:rPr>
              <a:t>继承主要用于隔离变化点，统一可变行为；</a:t>
            </a:r>
            <a:endParaRPr lang="zh-CN" altLang="en-US" sz="1000" spc="-1" dirty="0">
              <a:solidFill>
                <a:srgbClr val="FF0000"/>
              </a:solidFill>
              <a:latin typeface="Arial"/>
              <a:ea typeface="宋体" charset="0"/>
              <a:sym typeface="+mn-ea"/>
            </a:endParaRPr>
          </a:p>
          <a:p>
            <a:pPr>
              <a:lnSpc>
                <a:spcPct val="100000"/>
              </a:lnSpc>
            </a:pPr>
            <a:r>
              <a:rPr lang="en-US" altLang="zh-CN" sz="1000" spc="-1" dirty="0">
                <a:solidFill>
                  <a:srgbClr val="FF0000"/>
                </a:solidFill>
                <a:latin typeface="Arial"/>
                <a:ea typeface="宋体" charset="0"/>
                <a:sym typeface="+mn-ea"/>
              </a:rPr>
              <a:t>2</a:t>
            </a:r>
            <a:r>
              <a:rPr lang="zh-CN" altLang="en-US" sz="1000" spc="-1" dirty="0">
                <a:solidFill>
                  <a:srgbClr val="FF0000"/>
                </a:solidFill>
                <a:latin typeface="Arial"/>
                <a:ea typeface="宋体" charset="0"/>
                <a:sym typeface="+mn-ea"/>
              </a:rPr>
              <a:t>、如果仅仅是为了复用，推荐组合复用的方式</a:t>
            </a:r>
            <a:r>
              <a:rPr lang="zh-CN" altLang="en-US" sz="1000" b="0" strike="noStrike" spc="-1" dirty="0" smtClean="0">
                <a:solidFill>
                  <a:srgbClr val="FF0000"/>
                </a:solidFill>
                <a:latin typeface="Arial"/>
                <a:ea typeface="宋体" charset="0"/>
              </a:rPr>
              <a:t>。</a:t>
            </a:r>
            <a:r>
              <a:rPr lang="en-US" altLang="zh-CN" sz="1000" b="0" strike="noStrike" spc="-1" dirty="0" smtClean="0">
                <a:solidFill>
                  <a:srgbClr val="FF0000"/>
                </a:solidFill>
                <a:latin typeface="Arial"/>
                <a:ea typeface="宋体" charset="0"/>
              </a:rPr>
              <a:t>(</a:t>
            </a:r>
            <a:r>
              <a:rPr lang="zh-CN" altLang="en-US" sz="1000" b="0" strike="noStrike" spc="-1" dirty="0" smtClean="0">
                <a:solidFill>
                  <a:srgbClr val="FF0000"/>
                </a:solidFill>
                <a:latin typeface="Arial"/>
                <a:ea typeface="宋体" charset="0"/>
              </a:rPr>
              <a:t>组合复用处会举例对比</a:t>
            </a:r>
            <a:r>
              <a:rPr lang="en-US" altLang="zh-CN" sz="1000" b="0" strike="noStrike" spc="-1" dirty="0" smtClean="0">
                <a:solidFill>
                  <a:srgbClr val="FF0000"/>
                </a:solidFill>
                <a:latin typeface="Arial"/>
                <a:ea typeface="宋体" charset="0"/>
              </a:rPr>
              <a:t>)</a:t>
            </a:r>
            <a:endParaRPr lang="zh-CN" altLang="en-US" sz="1000" b="0" strike="noStrike" spc="-1" dirty="0">
              <a:solidFill>
                <a:srgbClr val="FF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4000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将相关类的共性进行抽象，统一概念，隔离变化。</a:t>
            </a:r>
            <a:endParaRPr lang="zh-CN" altLang="en-US" sz="1000" b="0" strike="noStrike" spc="-1">
              <a:solidFill>
                <a:srgbClr val="000000"/>
              </a:solidFill>
              <a:latin typeface="Arial"/>
              <a:ea typeface="宋体" charset="0"/>
            </a:endParaRPr>
          </a:p>
        </p:txBody>
      </p:sp>
      <p:sp>
        <p:nvSpPr>
          <p:cNvPr id="44" name="CustomShape 6"/>
          <p:cNvSpPr/>
          <p:nvPr/>
        </p:nvSpPr>
        <p:spPr>
          <a:xfrm>
            <a:off x="2155190" y="359473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FF0000"/>
                </a:solidFill>
                <a:latin typeface="Arial"/>
                <a:ea typeface="宋体" charset="0"/>
              </a:rPr>
              <a:t>补      充：</a:t>
            </a:r>
            <a:endParaRPr lang="zh-CN" altLang="en-US" sz="1000" b="0" strike="noStrike" spc="-1">
              <a:solidFill>
                <a:srgbClr val="FF0000"/>
              </a:solidFill>
              <a:latin typeface="Arial"/>
              <a:ea typeface="宋体"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多态</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979920" y="182245"/>
            <a:ext cx="146304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如何理解多态？</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99847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设计角度：</a:t>
            </a:r>
            <a:endParaRPr lang="zh-CN" altLang="en-US" sz="1000" b="0" strike="noStrike" spc="-1">
              <a:solidFill>
                <a:srgbClr val="000000"/>
              </a:solidFill>
              <a:latin typeface="Arial"/>
              <a:ea typeface="宋体" charset="0"/>
            </a:endParaRPr>
          </a:p>
        </p:txBody>
      </p:sp>
      <p:sp>
        <p:nvSpPr>
          <p:cNvPr id="11" name="CustomShape 6"/>
          <p:cNvSpPr/>
          <p:nvPr/>
        </p:nvSpPr>
        <p:spPr>
          <a:xfrm>
            <a:off x="2154555" y="24149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数据角度：</a:t>
            </a:r>
            <a:endParaRPr lang="zh-CN" altLang="en-US" sz="1000" b="0" strike="noStrike" spc="-1">
              <a:solidFill>
                <a:srgbClr val="000000"/>
              </a:solidFill>
              <a:latin typeface="Arial"/>
              <a:ea typeface="宋体" charset="0"/>
            </a:endParaRPr>
          </a:p>
        </p:txBody>
      </p:sp>
      <p:sp>
        <p:nvSpPr>
          <p:cNvPr id="12" name="CustomShape 6"/>
          <p:cNvSpPr/>
          <p:nvPr/>
        </p:nvSpPr>
        <p:spPr>
          <a:xfrm>
            <a:off x="2793365" y="2414270"/>
            <a:ext cx="5387340" cy="4000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000000"/>
                </a:solidFill>
                <a:latin typeface="Arial"/>
                <a:ea typeface="宋体" charset="0"/>
              </a:rPr>
              <a:t>最近爱吃青椒土豆丝，连续吃了</a:t>
            </a:r>
            <a:r>
              <a:rPr lang="zh-CN" altLang="en-US" sz="1000" b="0" strike="noStrike" spc="-1" dirty="0" smtClean="0">
                <a:solidFill>
                  <a:srgbClr val="000000"/>
                </a:solidFill>
                <a:latin typeface="Arial"/>
                <a:ea typeface="宋体" charset="0"/>
              </a:rPr>
              <a:t>三天。</a:t>
            </a:r>
            <a:r>
              <a:rPr lang="zh-CN" altLang="en-US" sz="1000" b="0" strike="noStrike" spc="-1" dirty="0">
                <a:solidFill>
                  <a:srgbClr val="000000"/>
                </a:solidFill>
                <a:latin typeface="Arial"/>
                <a:ea typeface="宋体" charset="0"/>
              </a:rPr>
              <a:t>前天</a:t>
            </a:r>
            <a:r>
              <a:rPr lang="en-US" altLang="zh-CN" sz="1000" b="0" strike="noStrike" spc="-1" dirty="0">
                <a:solidFill>
                  <a:srgbClr val="000000"/>
                </a:solidFill>
                <a:latin typeface="Arial"/>
                <a:ea typeface="宋体" charset="0"/>
              </a:rPr>
              <a:t>35</a:t>
            </a:r>
            <a:r>
              <a:rPr lang="zh-CN" altLang="en-US" sz="1000" b="0" strike="noStrike" spc="-1" dirty="0" smtClean="0">
                <a:solidFill>
                  <a:srgbClr val="000000"/>
                </a:solidFill>
                <a:latin typeface="Arial"/>
                <a:ea typeface="宋体" charset="0"/>
              </a:rPr>
              <a:t>岁老李骑着小毛驴送到楼下，昨天老赵爬了</a:t>
            </a:r>
            <a:r>
              <a:rPr lang="en-US" altLang="zh-CN" sz="1000" b="0" strike="noStrike" spc="-1" dirty="0" smtClean="0">
                <a:solidFill>
                  <a:srgbClr val="000000"/>
                </a:solidFill>
                <a:latin typeface="Arial"/>
                <a:ea typeface="宋体" charset="0"/>
              </a:rPr>
              <a:t>5</a:t>
            </a:r>
            <a:r>
              <a:rPr lang="zh-CN" altLang="en-US" sz="1000" b="0" strike="noStrike" spc="-1" dirty="0" smtClean="0">
                <a:solidFill>
                  <a:srgbClr val="000000"/>
                </a:solidFill>
                <a:latin typeface="Arial"/>
                <a:ea typeface="宋体" charset="0"/>
              </a:rPr>
              <a:t>层楼送到了门口，</a:t>
            </a:r>
            <a:r>
              <a:rPr lang="zh-CN" altLang="en-US" sz="1000" b="0" strike="noStrike" spc="-1" dirty="0">
                <a:solidFill>
                  <a:srgbClr val="000000"/>
                </a:solidFill>
                <a:latin typeface="Arial"/>
                <a:ea typeface="宋体" charset="0"/>
              </a:rPr>
              <a:t>今天是谁呢？</a:t>
            </a:r>
            <a:endParaRPr lang="zh-CN" altLang="en-US" sz="1000" b="0" strike="noStrike" spc="-1" dirty="0">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3238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父类的同一种动作或者行为，在不同的子类上有不同的实现</a:t>
            </a:r>
            <a:endParaRPr lang="zh-CN" altLang="en-US" sz="1000" b="0" strike="noStrike" spc="-1">
              <a:solidFill>
                <a:srgbClr val="000000"/>
              </a:solidFill>
              <a:latin typeface="Arial"/>
              <a:ea typeface="宋体" charset="0"/>
            </a:endParaRPr>
          </a:p>
        </p:txBody>
      </p:sp>
      <p:sp>
        <p:nvSpPr>
          <p:cNvPr id="5" name="CustomShape 6"/>
          <p:cNvSpPr/>
          <p:nvPr/>
        </p:nvSpPr>
        <p:spPr>
          <a:xfrm>
            <a:off x="2794000" y="2998470"/>
            <a:ext cx="5387340" cy="6642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altLang="zh-CN" sz="1000" b="0" strike="noStrike" spc="-1" dirty="0">
                <a:solidFill>
                  <a:srgbClr val="000000"/>
                </a:solidFill>
                <a:latin typeface="Arial"/>
                <a:ea typeface="宋体" charset="0"/>
              </a:rPr>
              <a:t>1</a:t>
            </a:r>
            <a:r>
              <a:rPr lang="zh-CN" altLang="en-US" sz="1000" b="0" strike="noStrike" spc="-1" dirty="0">
                <a:solidFill>
                  <a:srgbClr val="000000"/>
                </a:solidFill>
                <a:latin typeface="Arial"/>
                <a:ea typeface="宋体" charset="0"/>
              </a:rPr>
              <a:t>、当我的青椒土豆丝下单成功后系统便开始着手安排配送人员；</a:t>
            </a:r>
            <a:endParaRPr lang="zh-CN" altLang="en-US" sz="1000" b="0" strike="noStrike" spc="-1" dirty="0">
              <a:solidFill>
                <a:srgbClr val="000000"/>
              </a:solidFill>
              <a:latin typeface="Arial"/>
              <a:ea typeface="宋体" charset="0"/>
            </a:endParaRPr>
          </a:p>
          <a:p>
            <a:pPr>
              <a:lnSpc>
                <a:spcPct val="100000"/>
              </a:lnSpc>
            </a:pPr>
            <a:r>
              <a:rPr lang="en-US" altLang="zh-CN" sz="1000" b="0" strike="noStrike" spc="-1" dirty="0">
                <a:solidFill>
                  <a:srgbClr val="000000"/>
                </a:solidFill>
                <a:latin typeface="Arial"/>
                <a:ea typeface="宋体" charset="0"/>
              </a:rPr>
              <a:t>2</a:t>
            </a:r>
            <a:r>
              <a:rPr lang="zh-CN" altLang="en-US" sz="1000" spc="-1" dirty="0" smtClean="0">
                <a:solidFill>
                  <a:srgbClr val="000000"/>
                </a:solidFill>
                <a:ea typeface="宋体" charset="0"/>
              </a:rPr>
              <a:t>、可能是老李骑着小毛驴，也可能是老赵坐</a:t>
            </a:r>
            <a:r>
              <a:rPr lang="en-US" altLang="zh-CN" sz="1000" spc="-1" dirty="0" smtClean="0">
                <a:solidFill>
                  <a:srgbClr val="000000"/>
                </a:solidFill>
                <a:ea typeface="宋体" charset="0"/>
              </a:rPr>
              <a:t>11</a:t>
            </a:r>
            <a:r>
              <a:rPr lang="zh-CN" altLang="en-US" sz="1000" spc="-1" dirty="0" smtClean="0">
                <a:solidFill>
                  <a:srgbClr val="000000"/>
                </a:solidFill>
                <a:ea typeface="宋体" charset="0"/>
              </a:rPr>
              <a:t>路过来，无论是谁无论怎么来，他总得先去商家带着我的青椒土豆丝过来；</a:t>
            </a:r>
            <a:endParaRPr lang="zh-CN" altLang="en-US" sz="1000" b="0" strike="noStrike" spc="-1" dirty="0">
              <a:solidFill>
                <a:srgbClr val="000000"/>
              </a:solidFill>
              <a:latin typeface="Arial"/>
              <a:ea typeface="宋体" charset="0"/>
            </a:endParaRPr>
          </a:p>
          <a:p>
            <a:pPr>
              <a:lnSpc>
                <a:spcPct val="100000"/>
              </a:lnSpc>
            </a:pPr>
            <a:r>
              <a:rPr lang="en-US" altLang="zh-CN" sz="1000" b="0" strike="noStrike" spc="-1" dirty="0">
                <a:solidFill>
                  <a:srgbClr val="000000"/>
                </a:solidFill>
                <a:latin typeface="Arial"/>
                <a:ea typeface="宋体" charset="0"/>
              </a:rPr>
              <a:t>3</a:t>
            </a:r>
            <a:r>
              <a:rPr lang="zh-CN" altLang="en-US" sz="1000" b="0" strike="noStrike" spc="-1" dirty="0">
                <a:solidFill>
                  <a:srgbClr val="000000"/>
                </a:solidFill>
                <a:latin typeface="Arial"/>
                <a:ea typeface="宋体" charset="0"/>
              </a:rPr>
              <a:t>、系统这时候显示老李在</a:t>
            </a:r>
            <a:r>
              <a:rPr lang="zh-CN" altLang="en-US" sz="1000" b="0" strike="noStrike" spc="-1" dirty="0" smtClean="0">
                <a:solidFill>
                  <a:srgbClr val="000000"/>
                </a:solidFill>
                <a:latin typeface="Arial"/>
                <a:ea typeface="宋体" charset="0"/>
              </a:rPr>
              <a:t>配送。</a:t>
            </a:r>
            <a:endParaRPr lang="zh-CN" altLang="en-US" sz="1000" b="0" strike="noStrike" spc="-1" dirty="0">
              <a:solidFill>
                <a:srgbClr val="000000"/>
              </a:solidFill>
              <a:latin typeface="Arial"/>
              <a:ea typeface="宋体" charset="0"/>
            </a:endParaRPr>
          </a:p>
        </p:txBody>
      </p:sp>
      <p:sp>
        <p:nvSpPr>
          <p:cNvPr id="6" name="CustomShape 6"/>
          <p:cNvSpPr/>
          <p:nvPr/>
        </p:nvSpPr>
        <p:spPr>
          <a:xfrm>
            <a:off x="2167255" y="387794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FF0000"/>
                </a:solidFill>
                <a:latin typeface="Arial"/>
                <a:ea typeface="宋体" charset="0"/>
              </a:rPr>
              <a:t>补充：</a:t>
            </a:r>
            <a:endParaRPr lang="zh-CN" altLang="en-US" sz="1000" b="0" strike="noStrike" spc="-1">
              <a:solidFill>
                <a:srgbClr val="FF0000"/>
              </a:solidFill>
              <a:latin typeface="Arial"/>
              <a:ea typeface="宋体" charset="0"/>
            </a:endParaRPr>
          </a:p>
        </p:txBody>
      </p:sp>
      <p:sp>
        <p:nvSpPr>
          <p:cNvPr id="7" name="CustomShape 6"/>
          <p:cNvSpPr/>
          <p:nvPr/>
        </p:nvSpPr>
        <p:spPr>
          <a:xfrm>
            <a:off x="2806700" y="3877945"/>
            <a:ext cx="5387340" cy="6642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dirty="0">
                <a:solidFill>
                  <a:srgbClr val="FF0000"/>
                </a:solidFill>
                <a:latin typeface="Arial"/>
                <a:ea typeface="宋体" charset="0"/>
              </a:rPr>
              <a:t>开发中多态的实现步骤：</a:t>
            </a:r>
            <a:endParaRPr lang="zh-CN" altLang="en-US" sz="1000" b="0" strike="noStrike" spc="-1" dirty="0">
              <a:solidFill>
                <a:srgbClr val="FF0000"/>
              </a:solidFill>
              <a:latin typeface="Arial"/>
              <a:ea typeface="宋体" charset="0"/>
            </a:endParaRPr>
          </a:p>
          <a:p>
            <a:pPr>
              <a:lnSpc>
                <a:spcPct val="100000"/>
              </a:lnSpc>
            </a:pPr>
            <a:r>
              <a:rPr lang="en-US" altLang="zh-CN" sz="1000" b="0" strike="noStrike" spc="-1" dirty="0">
                <a:solidFill>
                  <a:srgbClr val="FF0000"/>
                </a:solidFill>
                <a:latin typeface="Arial"/>
                <a:ea typeface="宋体" charset="0"/>
              </a:rPr>
              <a:t>1</a:t>
            </a:r>
            <a:r>
              <a:rPr lang="zh-CN" altLang="en-US" sz="1000" b="0" strike="noStrike" spc="-1" dirty="0">
                <a:solidFill>
                  <a:srgbClr val="FF0000"/>
                </a:solidFill>
                <a:latin typeface="Arial"/>
                <a:ea typeface="宋体" charset="0"/>
              </a:rPr>
              <a:t>、调用父类（用于隔离具体变化</a:t>
            </a:r>
            <a:r>
              <a:rPr lang="zh-CN" altLang="en-US" sz="1000" b="0" strike="noStrike" spc="-1" dirty="0" smtClean="0">
                <a:solidFill>
                  <a:srgbClr val="FF0000"/>
                </a:solidFill>
                <a:latin typeface="Arial"/>
                <a:ea typeface="宋体" charset="0"/>
              </a:rPr>
              <a:t>）</a:t>
            </a:r>
            <a:r>
              <a:rPr lang="en-US" altLang="zh-CN" sz="1000" b="0" strike="noStrike" spc="-1" dirty="0" smtClean="0">
                <a:solidFill>
                  <a:srgbClr val="FF0000"/>
                </a:solidFill>
                <a:latin typeface="Arial"/>
                <a:ea typeface="宋体" charset="0"/>
              </a:rPr>
              <a:t>=&gt;</a:t>
            </a:r>
            <a:r>
              <a:rPr lang="zh-CN" altLang="en-US" sz="1000" b="0" strike="noStrike" spc="-1" dirty="0" smtClean="0">
                <a:solidFill>
                  <a:srgbClr val="FF0000"/>
                </a:solidFill>
                <a:latin typeface="Arial"/>
                <a:ea typeface="宋体" charset="0"/>
              </a:rPr>
              <a:t>告诉系统该安排骑手配送了</a:t>
            </a:r>
            <a:endParaRPr lang="zh-CN" altLang="en-US" sz="1000" b="0" strike="noStrike" spc="-1" dirty="0">
              <a:solidFill>
                <a:srgbClr val="FF0000"/>
              </a:solidFill>
              <a:latin typeface="Arial"/>
              <a:ea typeface="宋体" charset="0"/>
            </a:endParaRPr>
          </a:p>
          <a:p>
            <a:pPr>
              <a:lnSpc>
                <a:spcPct val="100000"/>
              </a:lnSpc>
            </a:pPr>
            <a:r>
              <a:rPr lang="en-US" altLang="zh-CN" sz="1000" b="0" strike="noStrike" spc="-1" dirty="0">
                <a:solidFill>
                  <a:srgbClr val="FF0000"/>
                </a:solidFill>
                <a:latin typeface="Arial"/>
                <a:ea typeface="宋体" charset="0"/>
              </a:rPr>
              <a:t>2</a:t>
            </a:r>
            <a:r>
              <a:rPr lang="zh-CN" altLang="en-US" sz="1000" b="0" strike="noStrike" spc="-1" dirty="0">
                <a:solidFill>
                  <a:srgbClr val="FF0000"/>
                </a:solidFill>
                <a:latin typeface="Arial"/>
                <a:ea typeface="宋体" charset="0"/>
              </a:rPr>
              <a:t>、重写子类</a:t>
            </a:r>
            <a:r>
              <a:rPr lang="zh-CN" altLang="en-US" sz="1000" b="0" strike="noStrike" spc="-1" dirty="0" smtClean="0">
                <a:solidFill>
                  <a:srgbClr val="FF0000"/>
                </a:solidFill>
                <a:latin typeface="Arial"/>
                <a:ea typeface="宋体" charset="0"/>
              </a:rPr>
              <a:t>方法                             </a:t>
            </a:r>
            <a:r>
              <a:rPr lang="en-US" altLang="zh-CN" sz="1000" b="0" strike="noStrike" spc="-1" dirty="0" smtClean="0">
                <a:solidFill>
                  <a:srgbClr val="FF0000"/>
                </a:solidFill>
                <a:latin typeface="Arial"/>
                <a:ea typeface="宋体" charset="0"/>
              </a:rPr>
              <a:t>=&gt;</a:t>
            </a:r>
            <a:r>
              <a:rPr lang="zh-CN" altLang="en-US" sz="1000" spc="-1" dirty="0" smtClean="0">
                <a:solidFill>
                  <a:srgbClr val="FF0000"/>
                </a:solidFill>
                <a:latin typeface="Arial"/>
                <a:ea typeface="宋体" charset="0"/>
              </a:rPr>
              <a:t>不同骑手不同的配送方式</a:t>
            </a:r>
            <a:endParaRPr lang="zh-CN" altLang="en-US" sz="1000" b="0" strike="noStrike" spc="-1" dirty="0">
              <a:solidFill>
                <a:srgbClr val="FF0000"/>
              </a:solidFill>
              <a:latin typeface="Arial"/>
              <a:ea typeface="宋体" charset="0"/>
            </a:endParaRPr>
          </a:p>
          <a:p>
            <a:pPr>
              <a:lnSpc>
                <a:spcPct val="100000"/>
              </a:lnSpc>
            </a:pPr>
            <a:r>
              <a:rPr lang="en-US" altLang="zh-CN" sz="1000" b="0" strike="noStrike" spc="-1" dirty="0">
                <a:solidFill>
                  <a:srgbClr val="FF0000"/>
                </a:solidFill>
                <a:latin typeface="Arial"/>
                <a:ea typeface="宋体" charset="0"/>
              </a:rPr>
              <a:t>3</a:t>
            </a:r>
            <a:r>
              <a:rPr lang="zh-CN" altLang="en-US" sz="1000" b="0" strike="noStrike" spc="-1" dirty="0">
                <a:solidFill>
                  <a:srgbClr val="FF0000"/>
                </a:solidFill>
                <a:latin typeface="Arial"/>
                <a:ea typeface="宋体" charset="0"/>
              </a:rPr>
              <a:t>、添加新的具体子类</a:t>
            </a:r>
            <a:r>
              <a:rPr lang="zh-CN" altLang="en-US" sz="1000" b="0" strike="noStrike" spc="-1" dirty="0" smtClean="0">
                <a:solidFill>
                  <a:srgbClr val="FF0000"/>
                </a:solidFill>
                <a:latin typeface="Arial"/>
                <a:ea typeface="宋体" charset="0"/>
              </a:rPr>
              <a:t>对象              </a:t>
            </a:r>
            <a:r>
              <a:rPr lang="en-US" altLang="zh-CN" sz="1000" b="0" strike="noStrike" spc="-1" dirty="0" smtClean="0">
                <a:solidFill>
                  <a:srgbClr val="FF0000"/>
                </a:solidFill>
                <a:latin typeface="Arial"/>
                <a:ea typeface="宋体" charset="0"/>
              </a:rPr>
              <a:t>=&gt;</a:t>
            </a:r>
            <a:r>
              <a:rPr lang="zh-CN" altLang="en-US" sz="1000" b="0" strike="noStrike" spc="-1" dirty="0" smtClean="0">
                <a:solidFill>
                  <a:srgbClr val="FF0000"/>
                </a:solidFill>
                <a:latin typeface="Arial"/>
                <a:ea typeface="宋体" charset="0"/>
              </a:rPr>
              <a:t>系统安排了具体的骑手</a:t>
            </a:r>
            <a:endParaRPr lang="zh-CN" altLang="en-US" sz="1000" b="0" strike="noStrike" spc="-1" dirty="0">
              <a:solidFill>
                <a:srgbClr val="FF0000"/>
              </a:solidFill>
              <a:latin typeface="Arial"/>
              <a:ea typeface="宋体"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p:cNvSpPr/>
          <p:nvPr/>
        </p:nvSpPr>
        <p:spPr>
          <a:xfrm>
            <a:off x="2044065" y="862330"/>
            <a:ext cx="6489065" cy="434340"/>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txBody>
          <a:bodyPr wrap="none" lIns="90000" tIns="45000" rIns="90000" bIns="45000" anchor="ctr"/>
          <a:lstStyle/>
          <a:p>
            <a:pPr algn="ctr">
              <a:lnSpc>
                <a:spcPct val="100000"/>
              </a:lnSpc>
            </a:pPr>
            <a:r>
              <a:rPr lang="zh-CN" altLang="en-US" sz="1600" spc="-1">
                <a:ln>
                  <a:solidFill>
                    <a:srgbClr val="0070C0"/>
                  </a:solidFill>
                </a:ln>
                <a:solidFill>
                  <a:srgbClr val="CFE7F5"/>
                </a:solidFill>
                <a:latin typeface="Arial"/>
                <a:ea typeface="宋体" charset="0"/>
                <a:sym typeface="+mn-ea"/>
              </a:rPr>
              <a:t>开闭原则</a:t>
            </a:r>
            <a:endParaRPr lang="en-US" sz="1600" b="0" strike="noStrike" spc="-1">
              <a:solidFill>
                <a:srgbClr val="999999"/>
              </a:solidFill>
              <a:latin typeface="Arial"/>
              <a:sym typeface="+mn-ea"/>
            </a:endParaRPr>
          </a:p>
        </p:txBody>
      </p:sp>
      <p:pic>
        <p:nvPicPr>
          <p:cNvPr id="9" name="图片 8" descr="001-1"/>
          <p:cNvPicPr>
            <a:picLocks noChangeAspect="1"/>
          </p:cNvPicPr>
          <p:nvPr/>
        </p:nvPicPr>
        <p:blipFill>
          <a:blip r:embed="rId1" cstate="print"/>
          <a:stretch>
            <a:fillRect/>
          </a:stretch>
        </p:blipFill>
        <p:spPr>
          <a:xfrm>
            <a:off x="8921115" y="11430"/>
            <a:ext cx="1109980" cy="1579880"/>
          </a:xfrm>
          <a:prstGeom prst="rect">
            <a:avLst/>
          </a:prstGeom>
        </p:spPr>
      </p:pic>
      <p:sp>
        <p:nvSpPr>
          <p:cNvPr id="10" name="矩形标注 9"/>
          <p:cNvSpPr/>
          <p:nvPr/>
        </p:nvSpPr>
        <p:spPr>
          <a:xfrm flipH="1">
            <a:off x="6489700" y="182245"/>
            <a:ext cx="1953260" cy="516890"/>
          </a:xfrm>
          <a:prstGeom prst="wedgeRectCallout">
            <a:avLst>
              <a:gd name="adj1" fmla="val -60288"/>
              <a:gd name="adj2" fmla="val -4409"/>
            </a:avLst>
          </a:prstGeom>
          <a:solidFill>
            <a:srgbClr val="CFE7F5"/>
          </a:solidFill>
          <a:ln>
            <a:solidFill>
              <a:srgbClr val="C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如何理解开闭原则？</a:t>
            </a:r>
            <a:endParaRPr lang="zh-CN" altLang="en-US" sz="1400">
              <a:solidFill>
                <a:schemeClr val="tx1"/>
              </a:solidFill>
            </a:endParaRPr>
          </a:p>
        </p:txBody>
      </p:sp>
      <p:sp>
        <p:nvSpPr>
          <p:cNvPr id="2" name="CustomShape 2"/>
          <p:cNvSpPr/>
          <p:nvPr/>
        </p:nvSpPr>
        <p:spPr>
          <a:xfrm>
            <a:off x="2032635" y="1624330"/>
            <a:ext cx="6554470" cy="3349625"/>
          </a:xfrm>
          <a:prstGeom prst="rect">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 name="CustomShape 6"/>
          <p:cNvSpPr/>
          <p:nvPr/>
        </p:nvSpPr>
        <p:spPr>
          <a:xfrm>
            <a:off x="2154555" y="2998470"/>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举     例：</a:t>
            </a:r>
            <a:endParaRPr lang="zh-CN" altLang="en-US" sz="1000" b="0" strike="noStrike" spc="-1">
              <a:solidFill>
                <a:srgbClr val="000000"/>
              </a:solidFill>
              <a:latin typeface="Arial"/>
              <a:ea typeface="宋体" charset="0"/>
            </a:endParaRPr>
          </a:p>
        </p:txBody>
      </p:sp>
      <p:sp>
        <p:nvSpPr>
          <p:cNvPr id="11" name="CustomShape 6"/>
          <p:cNvSpPr/>
          <p:nvPr/>
        </p:nvSpPr>
        <p:spPr>
          <a:xfrm>
            <a:off x="2154555" y="24149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释     义：</a:t>
            </a:r>
            <a:endParaRPr lang="zh-CN" altLang="en-US" sz="1000" b="0" strike="noStrike" spc="-1">
              <a:solidFill>
                <a:srgbClr val="000000"/>
              </a:solidFill>
              <a:latin typeface="Arial"/>
              <a:ea typeface="宋体" charset="0"/>
            </a:endParaRPr>
          </a:p>
        </p:txBody>
      </p:sp>
      <p:sp>
        <p:nvSpPr>
          <p:cNvPr id="12" name="CustomShape 6"/>
          <p:cNvSpPr/>
          <p:nvPr/>
        </p:nvSpPr>
        <p:spPr>
          <a:xfrm>
            <a:off x="2793365" y="2414270"/>
            <a:ext cx="5387340" cy="2730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sz="1000" b="0" strike="noStrike" spc="-1">
                <a:solidFill>
                  <a:srgbClr val="000000"/>
                </a:solidFill>
                <a:latin typeface="Arial"/>
                <a:ea typeface="宋体" charset="0"/>
              </a:rPr>
              <a:t>增加新功能，不改变原有代码。</a:t>
            </a:r>
            <a:endParaRPr sz="1000" b="0" strike="noStrike" spc="-1">
              <a:solidFill>
                <a:srgbClr val="000000"/>
              </a:solidFill>
              <a:latin typeface="Arial"/>
              <a:ea typeface="宋体" charset="0"/>
            </a:endParaRPr>
          </a:p>
        </p:txBody>
      </p:sp>
      <p:sp>
        <p:nvSpPr>
          <p:cNvPr id="24" name="CustomShape 6"/>
          <p:cNvSpPr/>
          <p:nvPr/>
        </p:nvSpPr>
        <p:spPr>
          <a:xfrm>
            <a:off x="2794000" y="3002915"/>
            <a:ext cx="5328285" cy="5829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1000" b="0" strike="noStrike" spc="-1">
              <a:solidFill>
                <a:srgbClr val="000000"/>
              </a:solidFill>
              <a:latin typeface="Arial"/>
              <a:ea typeface="宋体" charset="0"/>
            </a:endParaRPr>
          </a:p>
        </p:txBody>
      </p:sp>
      <p:sp>
        <p:nvSpPr>
          <p:cNvPr id="36" name="CustomShape 6"/>
          <p:cNvSpPr/>
          <p:nvPr/>
        </p:nvSpPr>
        <p:spPr>
          <a:xfrm>
            <a:off x="2155190" y="1957705"/>
            <a:ext cx="712470" cy="2724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b="0" strike="noStrike" spc="-1">
                <a:solidFill>
                  <a:srgbClr val="000000"/>
                </a:solidFill>
                <a:latin typeface="Arial"/>
                <a:ea typeface="宋体" charset="0"/>
              </a:rPr>
              <a:t>定     义：</a:t>
            </a:r>
            <a:endParaRPr lang="zh-CN" altLang="en-US" sz="1000" b="0" strike="noStrike" spc="-1">
              <a:solidFill>
                <a:srgbClr val="000000"/>
              </a:solidFill>
              <a:latin typeface="Arial"/>
              <a:ea typeface="宋体" charset="0"/>
            </a:endParaRPr>
          </a:p>
        </p:txBody>
      </p:sp>
      <p:sp>
        <p:nvSpPr>
          <p:cNvPr id="37" name="CustomShape 6"/>
          <p:cNvSpPr/>
          <p:nvPr/>
        </p:nvSpPr>
        <p:spPr>
          <a:xfrm>
            <a:off x="2794000" y="1957070"/>
            <a:ext cx="5387340" cy="3238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zh-CN" altLang="en-US" sz="1000" spc="-1" dirty="0">
                <a:solidFill>
                  <a:srgbClr val="000000"/>
                </a:solidFill>
                <a:latin typeface="Arial"/>
                <a:ea typeface="宋体" charset="0"/>
              </a:rPr>
              <a:t>对</a:t>
            </a:r>
            <a:r>
              <a:rPr lang="zh-CN" altLang="en-US" sz="1000" b="0" strike="noStrike" spc="-1" dirty="0" smtClean="0">
                <a:solidFill>
                  <a:srgbClr val="000000"/>
                </a:solidFill>
                <a:latin typeface="Arial"/>
                <a:ea typeface="宋体" charset="0"/>
              </a:rPr>
              <a:t>扩展</a:t>
            </a:r>
            <a:r>
              <a:rPr lang="zh-CN" altLang="en-US" sz="1000" b="0" strike="noStrike" spc="-1" dirty="0">
                <a:solidFill>
                  <a:srgbClr val="000000"/>
                </a:solidFill>
                <a:latin typeface="Arial"/>
                <a:ea typeface="宋体" charset="0"/>
              </a:rPr>
              <a:t>开放，对修改关闭</a:t>
            </a:r>
            <a:endParaRPr lang="zh-CN" altLang="en-US" sz="1000" b="0" strike="noStrike" spc="-1" dirty="0">
              <a:solidFill>
                <a:srgbClr val="000000"/>
              </a:solidFill>
              <a:latin typeface="Arial"/>
              <a:ea typeface="宋体" charset="0"/>
            </a:endParaRPr>
          </a:p>
        </p:txBody>
      </p:sp>
      <p:sp>
        <p:nvSpPr>
          <p:cNvPr id="5" name="CustomShape 6"/>
          <p:cNvSpPr/>
          <p:nvPr/>
        </p:nvSpPr>
        <p:spPr>
          <a:xfrm>
            <a:off x="2794000" y="2998470"/>
            <a:ext cx="5387340" cy="6642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altLang="zh-CN" sz="1000" b="0" strike="noStrike" spc="-1" dirty="0">
                <a:solidFill>
                  <a:srgbClr val="000000"/>
                </a:solidFill>
                <a:latin typeface="Arial"/>
                <a:ea typeface="宋体" charset="0"/>
              </a:rPr>
              <a:t>1</a:t>
            </a:r>
            <a:r>
              <a:rPr lang="zh-CN" altLang="en-US" sz="1000" b="0" strike="noStrike" spc="-1" dirty="0">
                <a:solidFill>
                  <a:srgbClr val="000000"/>
                </a:solidFill>
                <a:latin typeface="Arial"/>
                <a:ea typeface="宋体" charset="0"/>
              </a:rPr>
              <a:t>、昨天新来了一个骑手，整个系统不会因为他一个人的到来而有结构性的改变。</a:t>
            </a:r>
            <a:endParaRPr lang="zh-CN" altLang="en-US" sz="1000" b="0" strike="noStrike" spc="-1" dirty="0">
              <a:solidFill>
                <a:srgbClr val="000000"/>
              </a:solidFill>
              <a:latin typeface="Arial"/>
              <a:ea typeface="宋体" charset="0"/>
            </a:endParaRPr>
          </a:p>
          <a:p>
            <a:pPr>
              <a:lnSpc>
                <a:spcPct val="100000"/>
              </a:lnSpc>
            </a:pPr>
            <a:r>
              <a:rPr lang="en-US" altLang="zh-CN" sz="1000" b="0" strike="noStrike" spc="-1" dirty="0">
                <a:solidFill>
                  <a:srgbClr val="000000"/>
                </a:solidFill>
                <a:latin typeface="Arial"/>
                <a:ea typeface="宋体" charset="0"/>
              </a:rPr>
              <a:t>2</a:t>
            </a:r>
            <a:r>
              <a:rPr lang="zh-CN" altLang="en-US" sz="1000" b="0" strike="noStrike" spc="-1" dirty="0">
                <a:solidFill>
                  <a:srgbClr val="000000"/>
                </a:solidFill>
                <a:latin typeface="Arial"/>
                <a:ea typeface="宋体" charset="0"/>
              </a:rPr>
              <a:t>、今天新入驻一个商家</a:t>
            </a:r>
            <a:r>
              <a:rPr lang="zh-CN" altLang="en-US" sz="1000" b="0" strike="noStrike" spc="-1" dirty="0" smtClean="0">
                <a:solidFill>
                  <a:srgbClr val="000000"/>
                </a:solidFill>
                <a:latin typeface="Arial"/>
                <a:ea typeface="宋体" charset="0"/>
              </a:rPr>
              <a:t>，用户一如往常的挑选</a:t>
            </a:r>
            <a:r>
              <a:rPr lang="zh-CN" altLang="en-US" sz="1000" b="0" strike="noStrike" spc="-1" dirty="0">
                <a:solidFill>
                  <a:srgbClr val="000000"/>
                </a:solidFill>
                <a:latin typeface="Arial"/>
                <a:ea typeface="宋体" charset="0"/>
              </a:rPr>
              <a:t>购买商品</a:t>
            </a:r>
            <a:r>
              <a:rPr lang="zh-CN" altLang="en-US" sz="1000" b="0" strike="noStrike" spc="-1" dirty="0" smtClean="0">
                <a:solidFill>
                  <a:srgbClr val="000000"/>
                </a:solidFill>
                <a:latin typeface="Arial"/>
                <a:ea typeface="宋体" charset="0"/>
              </a:rPr>
              <a:t>，骑手依旧穿行在大街小巷。</a:t>
            </a:r>
            <a:endParaRPr lang="zh-CN" altLang="en-US" sz="1000" b="0" strike="noStrike" spc="-1" dirty="0">
              <a:solidFill>
                <a:srgbClr val="000000"/>
              </a:solidFill>
              <a:latin typeface="Arial"/>
              <a:ea typeface="宋体" charset="0"/>
            </a:endParaRPr>
          </a:p>
          <a:p>
            <a:pPr>
              <a:lnSpc>
                <a:spcPct val="100000"/>
              </a:lnSpc>
            </a:pPr>
            <a:r>
              <a:rPr lang="en-US" altLang="zh-CN" sz="1000" b="0" strike="noStrike" spc="-1" dirty="0">
                <a:solidFill>
                  <a:srgbClr val="000000"/>
                </a:solidFill>
                <a:latin typeface="Arial"/>
                <a:ea typeface="宋体" charset="0"/>
              </a:rPr>
              <a:t>3</a:t>
            </a:r>
            <a:r>
              <a:rPr lang="zh-CN" altLang="en-US" sz="1000" b="0" strike="noStrike" spc="-1" dirty="0">
                <a:solidFill>
                  <a:srgbClr val="000000"/>
                </a:solidFill>
                <a:latin typeface="Arial"/>
                <a:ea typeface="宋体" charset="0"/>
              </a:rPr>
              <a:t>、明天我要开始自己做饭了，</a:t>
            </a:r>
            <a:r>
              <a:rPr lang="zh-CN" altLang="en-US" sz="1000" b="0" strike="noStrike" spc="-1" dirty="0" smtClean="0">
                <a:solidFill>
                  <a:srgbClr val="000000"/>
                </a:solidFill>
                <a:latin typeface="Arial"/>
                <a:ea typeface="宋体" charset="0"/>
              </a:rPr>
              <a:t>商家和</a:t>
            </a:r>
            <a:r>
              <a:rPr lang="zh-CN" altLang="en-US" sz="1000" b="0" strike="noStrike" spc="-1" dirty="0">
                <a:solidFill>
                  <a:srgbClr val="000000"/>
                </a:solidFill>
                <a:latin typeface="Arial"/>
                <a:ea typeface="宋体" charset="0"/>
              </a:rPr>
              <a:t>骑手不会因为我不来下单而选择罢工吧？</a:t>
            </a:r>
            <a:endParaRPr lang="zh-CN" altLang="en-US" sz="1000" b="0" strike="noStrike" spc="-1" dirty="0">
              <a:solidFill>
                <a:srgbClr val="000000"/>
              </a:solidFill>
              <a:latin typeface="Arial"/>
              <a:ea typeface="宋体"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3615</Words>
  <Application>WPS 演示</Application>
  <PresentationFormat>自定义</PresentationFormat>
  <Paragraphs>377</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16</vt:i4>
      </vt:variant>
    </vt:vector>
  </HeadingPairs>
  <TitlesOfParts>
    <vt:vector size="32" baseType="lpstr">
      <vt:lpstr>Arial</vt:lpstr>
      <vt:lpstr>宋体</vt:lpstr>
      <vt:lpstr>Wingdings</vt:lpstr>
      <vt:lpstr>Arial</vt:lpstr>
      <vt:lpstr>DejaVu Sans</vt:lpstr>
      <vt:lpstr>Symbol</vt:lpstr>
      <vt:lpstr>宋体</vt:lpstr>
      <vt:lpstr>DejaVu Sans</vt:lpstr>
      <vt:lpstr>Noto Sans CJK SC</vt:lpstr>
      <vt:lpstr>文泉驿微米黑</vt:lpstr>
      <vt:lpstr>微软雅黑</vt:lpstr>
      <vt:lpstr>Arial Unicode MS</vt:lpstr>
      <vt:lpstr>MT Extra</vt:lpstr>
      <vt:lpstr>Calibri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dc:title>
  <dc:creator/>
  <cp:lastModifiedBy>tarena</cp:lastModifiedBy>
  <cp:revision>95</cp:revision>
  <dcterms:created xsi:type="dcterms:W3CDTF">2020-01-19T05:41:23Z</dcterms:created>
  <dcterms:modified xsi:type="dcterms:W3CDTF">2020-01-19T05:41:23Z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