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691" r:id="rId3"/>
    <p:sldId id="677" r:id="rId4"/>
    <p:sldId id="692" r:id="rId5"/>
    <p:sldId id="693" r:id="rId6"/>
    <p:sldId id="694" r:id="rId7"/>
    <p:sldId id="695" r:id="rId8"/>
    <p:sldId id="699" r:id="rId9"/>
    <p:sldId id="696" r:id="rId10"/>
    <p:sldId id="700" r:id="rId11"/>
    <p:sldId id="701" r:id="rId12"/>
    <p:sldId id="702" r:id="rId13"/>
    <p:sldId id="707" r:id="rId14"/>
    <p:sldId id="703" r:id="rId15"/>
    <p:sldId id="704" r:id="rId16"/>
    <p:sldId id="690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9F9F9"/>
    <a:srgbClr val="F6F6F6"/>
    <a:srgbClr val="D9D9D9"/>
    <a:srgbClr val="F2F2F2"/>
    <a:srgbClr val="E6E6E6"/>
    <a:srgbClr val="831824"/>
    <a:srgbClr val="7F7F7F"/>
    <a:srgbClr val="C7455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424" autoAdjust="0"/>
  </p:normalViewPr>
  <p:slideViewPr>
    <p:cSldViewPr snapToGrid="0" showGuides="1">
      <p:cViewPr>
        <p:scale>
          <a:sx n="66" d="100"/>
          <a:sy n="66" d="100"/>
        </p:scale>
        <p:origin x="144" y="-1374"/>
      </p:cViewPr>
      <p:guideLst>
        <p:guide orient="horz" pos="2999"/>
        <p:guide orient="horz" pos="4133"/>
        <p:guide orient="horz" pos="1010"/>
        <p:guide orient="horz" pos="3566"/>
        <p:guide pos="5876"/>
        <p:guide pos="6834"/>
        <p:guide pos="483"/>
        <p:guide pos="3852"/>
        <p:guide pos="3595"/>
        <p:guide pos="4105"/>
        <p:guide pos="2748"/>
        <p:guide pos="4361"/>
        <p:guide pos="6372"/>
        <p:guide pos="31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-10363" y="6414868"/>
            <a:ext cx="12202363" cy="435195"/>
          </a:xfrm>
          <a:custGeom>
            <a:avLst/>
            <a:gdLst>
              <a:gd name="connsiteX0" fmla="*/ 6442848 w 12885696"/>
              <a:gd name="connsiteY0" fmla="*/ 0 h 677930"/>
              <a:gd name="connsiteX1" fmla="*/ 12818477 w 12885696"/>
              <a:gd name="connsiteY1" fmla="*/ 656546 h 677930"/>
              <a:gd name="connsiteX2" fmla="*/ 12885696 w 12885696"/>
              <a:gd name="connsiteY2" fmla="*/ 677930 h 677930"/>
              <a:gd name="connsiteX3" fmla="*/ 0 w 12885696"/>
              <a:gd name="connsiteY3" fmla="*/ 677930 h 677930"/>
              <a:gd name="connsiteX4" fmla="*/ 67219 w 12885696"/>
              <a:gd name="connsiteY4" fmla="*/ 656546 h 677930"/>
              <a:gd name="connsiteX5" fmla="*/ 6442848 w 12885696"/>
              <a:gd name="connsiteY5" fmla="*/ 0 h 67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85696" h="677930">
                <a:moveTo>
                  <a:pt x="6442848" y="0"/>
                </a:moveTo>
                <a:cubicBezTo>
                  <a:pt x="9144779" y="0"/>
                  <a:pt x="11510983" y="262931"/>
                  <a:pt x="12818477" y="656546"/>
                </a:cubicBezTo>
                <a:lnTo>
                  <a:pt x="12885696" y="677930"/>
                </a:lnTo>
                <a:lnTo>
                  <a:pt x="0" y="677930"/>
                </a:lnTo>
                <a:lnTo>
                  <a:pt x="67219" y="656546"/>
                </a:lnTo>
                <a:cubicBezTo>
                  <a:pt x="1374713" y="262931"/>
                  <a:pt x="3740917" y="0"/>
                  <a:pt x="64428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 userDrawn="1"/>
        </p:nvSpPr>
        <p:spPr>
          <a:xfrm>
            <a:off x="11707676" y="6479202"/>
            <a:ext cx="396009" cy="284675"/>
          </a:xfrm>
          <a:prstGeom prst="rect">
            <a:avLst/>
          </a:prstGeom>
          <a:noFill/>
        </p:spPr>
        <p:txBody>
          <a:bodyPr wrap="square" lIns="68562" tIns="34281" rIns="68562" bIns="34281" rtlCol="0" anchor="ctr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任意多边形 4"/>
          <p:cNvSpPr/>
          <p:nvPr userDrawn="1"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11707674" y="6449058"/>
            <a:ext cx="396009" cy="343781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-1" fmla="*/ 877819 w 2463662"/>
              <a:gd name="connsiteY0-2" fmla="*/ 1105159 h 1478645"/>
              <a:gd name="connsiteX1-3" fmla="*/ 2463662 w 2463662"/>
              <a:gd name="connsiteY1-4" fmla="*/ 1105159 h 1478645"/>
              <a:gd name="connsiteX2-5" fmla="*/ 2463662 w 2463662"/>
              <a:gd name="connsiteY2-6" fmla="*/ 1478645 h 1478645"/>
              <a:gd name="connsiteX3-7" fmla="*/ 0 w 2463662"/>
              <a:gd name="connsiteY3-8" fmla="*/ 1478645 h 1478645"/>
              <a:gd name="connsiteX4-9" fmla="*/ 0 w 2463662"/>
              <a:gd name="connsiteY4-10" fmla="*/ 0 h 1478645"/>
              <a:gd name="connsiteX5-11" fmla="*/ 877819 w 2463662"/>
              <a:gd name="connsiteY5-12" fmla="*/ 0 h 1478645"/>
              <a:gd name="connsiteX6-13" fmla="*/ 969259 w 2463662"/>
              <a:gd name="connsiteY6-14" fmla="*/ 1196599 h 1478645"/>
              <a:gd name="connsiteX0-15" fmla="*/ 877819 w 2463662"/>
              <a:gd name="connsiteY0-16" fmla="*/ 1105159 h 1478645"/>
              <a:gd name="connsiteX1-17" fmla="*/ 2463662 w 2463662"/>
              <a:gd name="connsiteY1-18" fmla="*/ 1105159 h 1478645"/>
              <a:gd name="connsiteX2-19" fmla="*/ 2463662 w 2463662"/>
              <a:gd name="connsiteY2-20" fmla="*/ 1478645 h 1478645"/>
              <a:gd name="connsiteX3-21" fmla="*/ 0 w 2463662"/>
              <a:gd name="connsiteY3-22" fmla="*/ 1478645 h 1478645"/>
              <a:gd name="connsiteX4-23" fmla="*/ 0 w 2463662"/>
              <a:gd name="connsiteY4-24" fmla="*/ 0 h 1478645"/>
              <a:gd name="connsiteX5-25" fmla="*/ 877819 w 2463662"/>
              <a:gd name="connsiteY5-26" fmla="*/ 0 h 1478645"/>
              <a:gd name="connsiteX0-27" fmla="*/ 2463662 w 2463662"/>
              <a:gd name="connsiteY0-28" fmla="*/ 1105159 h 1478645"/>
              <a:gd name="connsiteX1-29" fmla="*/ 2463662 w 2463662"/>
              <a:gd name="connsiteY1-30" fmla="*/ 1478645 h 1478645"/>
              <a:gd name="connsiteX2-31" fmla="*/ 0 w 2463662"/>
              <a:gd name="connsiteY2-32" fmla="*/ 1478645 h 1478645"/>
              <a:gd name="connsiteX3-33" fmla="*/ 0 w 2463662"/>
              <a:gd name="connsiteY3-34" fmla="*/ 0 h 1478645"/>
              <a:gd name="connsiteX4-35" fmla="*/ 877819 w 2463662"/>
              <a:gd name="connsiteY4-36" fmla="*/ 0 h 14786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876760" y="64293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BFBFB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8" rIns="68576" bIns="34288"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4DA96E64-783D-463C-BA44-F5AF67B46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4363233" y="2068863"/>
            <a:ext cx="3506539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6517213" y="1604209"/>
            <a:ext cx="2253807" cy="140346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5"/>
          <p:cNvSpPr txBox="1"/>
          <p:nvPr/>
        </p:nvSpPr>
        <p:spPr>
          <a:xfrm>
            <a:off x="1296670" y="2405380"/>
            <a:ext cx="6363335" cy="15684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9600" b="1" dirty="0">
                <a:solidFill>
                  <a:schemeClr val="accent1"/>
                </a:solidFill>
                <a:latin typeface="字魂20号-石头体" panose="00000500000000000000" charset="-122"/>
                <a:ea typeface="字魂20号-石头体" panose="00000500000000000000" charset="-122"/>
                <a:cs typeface="Ebrima" panose="02000000000000000000" pitchFamily="2" charset="0"/>
              </a:rPr>
              <a:t>面向对象</a:t>
            </a:r>
            <a:endParaRPr lang="zh-CN" altLang="en-US" sz="9600" b="1" dirty="0">
              <a:solidFill>
                <a:schemeClr val="accent1"/>
              </a:solidFill>
              <a:latin typeface="字魂20号-石头体" panose="00000500000000000000" charset="-122"/>
              <a:ea typeface="字魂20号-石头体" panose="00000500000000000000" charset="-122"/>
              <a:cs typeface="Ebrima" panose="02000000000000000000" pitchFamily="2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38830" y="4936490"/>
            <a:ext cx="551497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广州海珠广场中心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张名帅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2020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63230" y="3357245"/>
            <a:ext cx="31635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4400">
                <a:solidFill>
                  <a:schemeClr val="accent4"/>
                </a:solidFill>
                <a:effectLst/>
                <a:latin typeface="字魂20号-石头体" panose="00000500000000000000" charset="-122"/>
                <a:ea typeface="字魂20号-石头体" panose="00000500000000000000" charset="-122"/>
              </a:rPr>
              <a:t>走亲访友</a:t>
            </a:r>
            <a:endParaRPr lang="zh-CN" altLang="en-US" sz="4400">
              <a:solidFill>
                <a:schemeClr val="accent4"/>
              </a:solidFill>
              <a:effectLst/>
              <a:latin typeface="字魂20号-石头体" panose="00000500000000000000" charset="-122"/>
              <a:ea typeface="字魂20号-石头体" panose="00000500000000000000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1375" y="783590"/>
            <a:ext cx="1076388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六大原则：</a:t>
            </a:r>
            <a:endParaRPr lang="zh-CN" sz="3200"/>
          </a:p>
          <a:p>
            <a:r>
              <a:rPr lang="zh-CN" sz="3200"/>
              <a:t>开闭：增加新的具体熟人类，拜访者类不改变</a:t>
            </a:r>
            <a:endParaRPr lang="en-US" altLang="zh-CN" sz="3200"/>
          </a:p>
          <a:p>
            <a:r>
              <a:rPr lang="zh-CN" altLang="en-US" sz="3200"/>
              <a:t>单一：</a:t>
            </a:r>
            <a:r>
              <a:rPr lang="en-US" altLang="zh-CN" sz="3200"/>
              <a:t>	</a:t>
            </a:r>
            <a:r>
              <a:rPr lang="zh-CN" altLang="en-US" sz="3200"/>
              <a:t>拜访者类</a:t>
            </a:r>
            <a:r>
              <a:rPr lang="en-US" altLang="zh-CN" sz="3200"/>
              <a:t>-&gt;</a:t>
            </a:r>
            <a:r>
              <a:rPr lang="zh-CN" altLang="en-US" sz="3200"/>
              <a:t>拜访熟人</a:t>
            </a:r>
            <a:endParaRPr lang="zh-CN" altLang="en-US" sz="3200"/>
          </a:p>
          <a:p>
            <a:r>
              <a:rPr lang="en-US" altLang="zh-CN" sz="3200"/>
              <a:t>		</a:t>
            </a:r>
            <a:r>
              <a:rPr lang="zh-CN" altLang="en-US" sz="3200"/>
              <a:t>亲戚类</a:t>
            </a:r>
            <a:r>
              <a:rPr lang="en-US" altLang="zh-CN" sz="3200"/>
              <a:t>-&gt;</a:t>
            </a:r>
            <a:r>
              <a:rPr lang="zh-CN" altLang="en-US" sz="3200"/>
              <a:t>发</a:t>
            </a:r>
            <a:r>
              <a:rPr lang="en-US" altLang="zh-CN" sz="3200"/>
              <a:t>5</a:t>
            </a:r>
            <a:r>
              <a:rPr lang="zh-CN" altLang="en-US" sz="3200"/>
              <a:t>元的红包</a:t>
            </a:r>
            <a:r>
              <a:rPr lang="en-US" altLang="zh-CN" sz="3200"/>
              <a:t>+</a:t>
            </a:r>
            <a:r>
              <a:rPr lang="zh-CN" altLang="en-US" sz="3200"/>
              <a:t>一只老母鸡</a:t>
            </a:r>
            <a:endParaRPr lang="zh-CN" altLang="en-US" sz="3200"/>
          </a:p>
          <a:p>
            <a:r>
              <a:rPr lang="en-US" altLang="zh-CN" sz="3200"/>
              <a:t>		</a:t>
            </a:r>
            <a:r>
              <a:rPr lang="zh-CN" altLang="en-US" sz="3200"/>
              <a:t>朋友类</a:t>
            </a:r>
            <a:r>
              <a:rPr lang="en-US" altLang="zh-CN" sz="3200"/>
              <a:t>-&gt;</a:t>
            </a:r>
            <a:r>
              <a:rPr lang="zh-CN" altLang="en-US" sz="3200"/>
              <a:t>发</a:t>
            </a:r>
            <a:r>
              <a:rPr lang="en-US" altLang="zh-CN" sz="3200"/>
              <a:t>5</a:t>
            </a:r>
            <a:r>
              <a:rPr lang="zh-CN" altLang="en-US" sz="3200"/>
              <a:t>元的红包</a:t>
            </a:r>
            <a:r>
              <a:rPr lang="en-US" altLang="zh-CN" sz="3200"/>
              <a:t>+</a:t>
            </a:r>
            <a:r>
              <a:rPr lang="zh-CN" altLang="en-US" sz="3200"/>
              <a:t>一口中华</a:t>
            </a:r>
            <a:endParaRPr lang="zh-CN" altLang="en-US" sz="3200"/>
          </a:p>
          <a:p>
            <a:r>
              <a:rPr lang="zh-CN" altLang="en-US" sz="3200"/>
              <a:t>依赖倒置：拜访者类调用熟人类，不直接调用亲戚，朋友</a:t>
            </a:r>
            <a:endParaRPr lang="zh-CN" altLang="en-US" sz="3200"/>
          </a:p>
          <a:p>
            <a:r>
              <a:rPr lang="zh-CN" altLang="en-US" sz="3200"/>
              <a:t>组合复用：拜访者通过组合关系，调用熟人类发红包方法</a:t>
            </a:r>
            <a:endParaRPr lang="zh-CN" altLang="en-US" sz="3200"/>
          </a:p>
          <a:p>
            <a:r>
              <a:rPr lang="zh-CN" altLang="en-US" sz="3200"/>
              <a:t>里氏替换：看见父</a:t>
            </a:r>
            <a:r>
              <a:rPr lang="en-US" altLang="zh-CN" sz="3200"/>
              <a:t>(</a:t>
            </a:r>
            <a:r>
              <a:rPr lang="zh-CN" altLang="en-US" sz="3200"/>
              <a:t>熟人类</a:t>
            </a:r>
            <a:r>
              <a:rPr lang="en-US" altLang="zh-CN" sz="3200"/>
              <a:t>)</a:t>
            </a:r>
            <a:r>
              <a:rPr lang="zh-CN" altLang="en-US" sz="3200"/>
              <a:t>，传子</a:t>
            </a:r>
            <a:r>
              <a:rPr lang="en-US" altLang="zh-CN" sz="3200"/>
              <a:t>(</a:t>
            </a:r>
            <a:r>
              <a:rPr lang="zh-CN" altLang="en-US" sz="3200"/>
              <a:t>亲戚类，朋友类</a:t>
            </a:r>
            <a:r>
              <a:rPr lang="en-US" altLang="zh-CN" sz="3200"/>
              <a:t>...</a:t>
            </a:r>
            <a:r>
              <a:rPr lang="en-US" altLang="zh-CN" sz="3200"/>
              <a:t>)</a:t>
            </a:r>
            <a:endParaRPr lang="en-US" altLang="zh-CN" sz="3200"/>
          </a:p>
          <a:p>
            <a:r>
              <a:rPr lang="en-US" altLang="zh-CN" sz="3200"/>
              <a:t>		  </a:t>
            </a:r>
            <a:r>
              <a:rPr lang="zh-CN" altLang="en-US" sz="3200"/>
              <a:t>重写父类发红包方法</a:t>
            </a:r>
            <a:r>
              <a:rPr lang="en-US" altLang="zh-CN" sz="3200"/>
              <a:t>(</a:t>
            </a:r>
            <a:r>
              <a:rPr lang="zh-CN" altLang="en-US" sz="3200"/>
              <a:t>附加贺品</a:t>
            </a:r>
            <a:r>
              <a:rPr lang="en-US" altLang="zh-CN" sz="3200"/>
              <a:t>)</a:t>
            </a:r>
            <a:endParaRPr lang="zh-CN" altLang="en-US" sz="3200"/>
          </a:p>
          <a:p>
            <a:r>
              <a:rPr lang="zh-CN" altLang="en-US" sz="3200"/>
              <a:t>迪米特：</a:t>
            </a:r>
            <a:r>
              <a:rPr lang="en-US" altLang="zh-CN" sz="3200"/>
              <a:t>	</a:t>
            </a:r>
            <a:r>
              <a:rPr lang="zh-CN" altLang="en-US" sz="3200"/>
              <a:t>具体熟人类之间都是低耦合</a:t>
            </a:r>
            <a:endParaRPr lang="zh-CN" altLang="en-US" sz="3200"/>
          </a:p>
          <a:p>
            <a:r>
              <a:rPr lang="en-US" altLang="zh-CN" sz="3200"/>
              <a:t>		</a:t>
            </a:r>
            <a:r>
              <a:rPr lang="zh-CN" altLang="en-US" sz="3200"/>
              <a:t>具体熟人类与拜访者都是低耦合</a:t>
            </a:r>
            <a:endParaRPr lang="zh-CN" altLang="en-US" sz="320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18765" y="2393315"/>
            <a:ext cx="58654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面向对象，老王不用改变自己，只需要拜访熟人，就可以让更多不同的熟人发红包、送贺品</a:t>
            </a:r>
            <a:endParaRPr lang="zh-CN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3455" y="2393315"/>
            <a:ext cx="1487805" cy="156781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3570" y="2393315"/>
            <a:ext cx="58654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领悟真理的老王，疯狂地去拜访熟人</a:t>
            </a:r>
            <a:r>
              <a:rPr lang="en-US" altLang="zh-CN" sz="3200"/>
              <a:t>...</a:t>
            </a:r>
            <a:endParaRPr lang="en-US" altLang="zh-CN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9435" y="3183890"/>
            <a:ext cx="1796415" cy="189293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3570" y="1936115"/>
            <a:ext cx="58654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老王现在正在拜访你的路上，准备好了吗？？？</a:t>
            </a:r>
            <a:endParaRPr lang="zh-CN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8670" y="2922905"/>
            <a:ext cx="2154555" cy="213804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9710" y="1767205"/>
            <a:ext cx="921258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200"/>
              <a:t>老王提前祝各位</a:t>
            </a:r>
            <a:endParaRPr lang="zh-CN" sz="7200"/>
          </a:p>
          <a:p>
            <a:pPr algn="r"/>
            <a:r>
              <a:rPr lang="zh-CN" sz="13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20号-石头体" panose="00000500000000000000" charset="-122"/>
                <a:ea typeface="字魂20号-石头体" panose="00000500000000000000" charset="-122"/>
              </a:rPr>
              <a:t>鼠年行大运</a:t>
            </a:r>
            <a:endParaRPr lang="zh-CN" sz="7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5745" y="4975225"/>
            <a:ext cx="1540510" cy="1565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6255" y="4975225"/>
            <a:ext cx="1540510" cy="1565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6765" y="4975225"/>
            <a:ext cx="1540510" cy="1565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7275" y="4975225"/>
            <a:ext cx="1540510" cy="1565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4975225"/>
            <a:ext cx="1540510" cy="156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725" y="4975225"/>
            <a:ext cx="1540510" cy="1565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5235" y="4975225"/>
            <a:ext cx="1540510" cy="1565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5745" y="161290"/>
            <a:ext cx="1540510" cy="1565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6255" y="161290"/>
            <a:ext cx="1540510" cy="1565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6765" y="161290"/>
            <a:ext cx="1540510" cy="1565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7275" y="161290"/>
            <a:ext cx="1540510" cy="15652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61290"/>
            <a:ext cx="1540510" cy="15652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725" y="161290"/>
            <a:ext cx="1540510" cy="15652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5235" y="161290"/>
            <a:ext cx="1540510" cy="15652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" y="1767205"/>
            <a:ext cx="1482725" cy="14827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" y="3249930"/>
            <a:ext cx="1482725" cy="14827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0" y="1833245"/>
            <a:ext cx="1482725" cy="14827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0" y="3315970"/>
            <a:ext cx="1482725" cy="14827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30" y="5003800"/>
            <a:ext cx="1482725" cy="14827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189865"/>
            <a:ext cx="1482725" cy="148272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4363233" y="2068863"/>
            <a:ext cx="3506539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6517213" y="1604209"/>
            <a:ext cx="2253807" cy="140346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5"/>
          <p:cNvSpPr txBox="1"/>
          <p:nvPr/>
        </p:nvSpPr>
        <p:spPr>
          <a:xfrm>
            <a:off x="3111380" y="2442644"/>
            <a:ext cx="4548778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1"/>
                </a:solidFill>
                <a:latin typeface="字魂20号-石头体" panose="00000500000000000000" charset="-122"/>
                <a:ea typeface="字魂20号-石头体" panose="00000500000000000000" charset="-122"/>
                <a:cs typeface="Ebrima" panose="02000000000000000000" pitchFamily="2" charset="0"/>
              </a:rPr>
              <a:t>谢谢欣赏</a:t>
            </a:r>
            <a:endParaRPr lang="zh-CN" altLang="en-US" sz="8000" b="1" dirty="0">
              <a:solidFill>
                <a:schemeClr val="accent1"/>
              </a:solidFill>
              <a:latin typeface="字魂20号-石头体" panose="00000500000000000000" charset="-122"/>
              <a:ea typeface="字魂20号-石头体" panose="00000500000000000000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3570" y="2221865"/>
            <a:ext cx="586549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大年初一，刚满</a:t>
            </a:r>
            <a:r>
              <a:rPr lang="en-US" altLang="zh-CN" sz="3200"/>
              <a:t>18</a:t>
            </a:r>
            <a:r>
              <a:rPr lang="zh-CN" altLang="en-US" sz="3200"/>
              <a:t>岁的程序员老王去大姑家拜访，离开的时候，大姑发给老王一个</a:t>
            </a:r>
            <a:r>
              <a:rPr lang="en-US" altLang="zh-CN" sz="3200"/>
              <a:t>5</a:t>
            </a:r>
            <a:r>
              <a:rPr lang="zh-CN" altLang="en-US" sz="3200"/>
              <a:t>元</a:t>
            </a:r>
            <a:r>
              <a:rPr lang="zh-CN" altLang="en-US" sz="3200"/>
              <a:t>钱的</a:t>
            </a:r>
            <a:r>
              <a:rPr lang="zh-CN" altLang="en-US" sz="3200"/>
              <a:t>红包和一只老母鸡</a:t>
            </a:r>
            <a:endParaRPr lang="en-US" altLang="zh-CN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0855" y="3991610"/>
            <a:ext cx="1678940" cy="143065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3570" y="2221865"/>
            <a:ext cx="58654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面向过程：</a:t>
            </a:r>
            <a:endParaRPr lang="zh-CN" sz="3200"/>
          </a:p>
          <a:p>
            <a:r>
              <a:rPr lang="zh-CN" sz="3200"/>
              <a:t>老王拜访 大姑家；</a:t>
            </a:r>
            <a:endParaRPr lang="zh-CN" sz="3200"/>
          </a:p>
          <a:p>
            <a:r>
              <a:rPr lang="zh-CN" sz="3200"/>
              <a:t>大姑 发红包 </a:t>
            </a:r>
            <a:r>
              <a:rPr lang="en-US" altLang="zh-CN" sz="3200"/>
              <a:t>5</a:t>
            </a:r>
            <a:r>
              <a:rPr lang="zh-CN" altLang="en-US" sz="3200"/>
              <a:t>元</a:t>
            </a:r>
            <a:r>
              <a:rPr lang="en-US" altLang="zh-CN" sz="3200"/>
              <a:t>+</a:t>
            </a:r>
            <a:r>
              <a:rPr lang="zh-CN" altLang="en-US" sz="3200"/>
              <a:t>一只</a:t>
            </a:r>
            <a:r>
              <a:rPr lang="zh-CN" altLang="en-US" sz="3200"/>
              <a:t>老母鸡</a:t>
            </a:r>
            <a:r>
              <a:rPr lang="zh-CN" sz="3200"/>
              <a:t>；</a:t>
            </a:r>
            <a:endParaRPr lang="zh-CN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280" y="2221865"/>
            <a:ext cx="1648460" cy="167322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63570" y="2221865"/>
            <a:ext cx="58654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年初二，老王全家又去了同学老李家，离开的时候，老李给他发了</a:t>
            </a:r>
            <a:r>
              <a:rPr lang="en-US" altLang="zh-CN" sz="3200"/>
              <a:t>5</a:t>
            </a:r>
            <a:r>
              <a:rPr lang="zh-CN" altLang="en-US" sz="3200"/>
              <a:t>元钱的</a:t>
            </a:r>
            <a:r>
              <a:rPr lang="zh-CN" sz="3200"/>
              <a:t>红包</a:t>
            </a:r>
            <a:r>
              <a:rPr lang="en-US" altLang="zh-CN" sz="3200"/>
              <a:t>+</a:t>
            </a:r>
            <a:r>
              <a:rPr lang="zh-CN" altLang="en-US" sz="3200"/>
              <a:t>一口中华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845" y="3891280"/>
            <a:ext cx="2654300" cy="2205990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3570" y="2221865"/>
            <a:ext cx="58654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面向过程：</a:t>
            </a:r>
            <a:endParaRPr lang="zh-CN" sz="3200"/>
          </a:p>
          <a:p>
            <a:r>
              <a:rPr lang="zh-CN" sz="3200"/>
              <a:t>老王拜访 老李家；</a:t>
            </a:r>
            <a:endParaRPr lang="zh-CN" sz="3200"/>
          </a:p>
          <a:p>
            <a:r>
              <a:rPr lang="zh-CN" sz="3200"/>
              <a:t>老李 发红包 </a:t>
            </a:r>
            <a:r>
              <a:rPr lang="en-US" altLang="zh-CN" sz="3200"/>
              <a:t>5</a:t>
            </a:r>
            <a:r>
              <a:rPr lang="zh-CN" altLang="en-US" sz="3200"/>
              <a:t>元</a:t>
            </a:r>
            <a:r>
              <a:rPr lang="en-US" altLang="zh-CN" sz="3200"/>
              <a:t>+</a:t>
            </a:r>
            <a:r>
              <a:rPr lang="zh-CN" altLang="en-US" sz="3200"/>
              <a:t>一口中华</a:t>
            </a:r>
            <a:r>
              <a:rPr lang="zh-CN" sz="3200"/>
              <a:t>；</a:t>
            </a:r>
            <a:endParaRPr lang="zh-CN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640" y="2221865"/>
            <a:ext cx="1648460" cy="167322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3570" y="2221865"/>
            <a:ext cx="58654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于是老王发现，他只要拜访熟人，就可以拿到红包，还有别的贺品</a:t>
            </a:r>
            <a:endParaRPr lang="zh-CN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3754" r="4739"/>
          <a:stretch>
            <a:fillRect/>
          </a:stretch>
        </p:blipFill>
        <p:spPr>
          <a:xfrm>
            <a:off x="5024120" y="3869690"/>
            <a:ext cx="2004060" cy="203517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2935" y="1846580"/>
            <a:ext cx="58654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基于以上对比发现，程序员老王马上就领悟到了与生俱来的方法：</a:t>
            </a:r>
            <a:endParaRPr lang="zh-CN" sz="3200"/>
          </a:p>
        </p:txBody>
      </p:sp>
      <p:sp>
        <p:nvSpPr>
          <p:cNvPr id="2" name="文本框 1"/>
          <p:cNvSpPr txBox="1"/>
          <p:nvPr/>
        </p:nvSpPr>
        <p:spPr>
          <a:xfrm>
            <a:off x="2753995" y="3377565"/>
            <a:ext cx="58654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3" algn="l"/>
            <a:r>
              <a:rPr lang="en-US" altLang="zh-CN" sz="3200"/>
              <a:t>def </a:t>
            </a:r>
            <a:r>
              <a:rPr lang="zh-CN" sz="3200"/>
              <a:t>拜访</a:t>
            </a:r>
            <a:r>
              <a:rPr lang="en-US" altLang="zh-CN" sz="3200"/>
              <a:t>(</a:t>
            </a:r>
            <a:r>
              <a:rPr lang="zh-CN" sz="3200"/>
              <a:t>熟人</a:t>
            </a:r>
            <a:r>
              <a:rPr lang="en-US" altLang="zh-CN" sz="3200"/>
              <a:t>)</a:t>
            </a:r>
            <a:r>
              <a:rPr lang="en-US" altLang="zh-CN" sz="3200"/>
              <a:t>:</a:t>
            </a:r>
            <a:endParaRPr lang="zh-CN" sz="3200"/>
          </a:p>
          <a:p>
            <a:pPr lvl="3" algn="l"/>
            <a:r>
              <a:rPr lang="en-US" altLang="zh-CN" sz="3200"/>
              <a:t>	  </a:t>
            </a:r>
            <a:r>
              <a:rPr lang="zh-CN" sz="3200"/>
              <a:t>熟人</a:t>
            </a:r>
            <a:r>
              <a:rPr lang="en-US" altLang="zh-CN" sz="3200"/>
              <a:t>.</a:t>
            </a:r>
            <a:r>
              <a:rPr lang="zh-CN" sz="3200"/>
              <a:t>发红包 </a:t>
            </a:r>
            <a:r>
              <a:rPr lang="en-US" altLang="zh-CN" sz="3200"/>
              <a:t>()</a:t>
            </a:r>
            <a:endParaRPr lang="en-US" altLang="zh-CN" sz="320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691130" y="942340"/>
            <a:ext cx="8748395" cy="4972050"/>
            <a:chOff x="1746" y="1485"/>
            <a:chExt cx="13777" cy="7830"/>
          </a:xfrm>
        </p:grpSpPr>
        <p:grpSp>
          <p:nvGrpSpPr>
            <p:cNvPr id="27" name="组合 26"/>
            <p:cNvGrpSpPr/>
            <p:nvPr/>
          </p:nvGrpSpPr>
          <p:grpSpPr>
            <a:xfrm>
              <a:off x="3677" y="1485"/>
              <a:ext cx="11846" cy="7831"/>
              <a:chOff x="6156" y="1485"/>
              <a:chExt cx="11846" cy="783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156" y="1485"/>
                <a:ext cx="11846" cy="78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6746" y="2437"/>
                <a:ext cx="4157" cy="20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0073" y="6870"/>
                <a:ext cx="2924" cy="140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3263" y="6840"/>
                <a:ext cx="2857" cy="143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6383" y="6811"/>
                <a:ext cx="1405" cy="143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849" y="2437"/>
                <a:ext cx="1750" cy="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老王</a:t>
                </a: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 flipV="1">
                <a:off x="7003" y="3083"/>
                <a:ext cx="3341" cy="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7003" y="3269"/>
                <a:ext cx="3600" cy="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拜访</a:t>
                </a:r>
                <a:r>
                  <a:rPr lang="en-US" altLang="zh-CN"/>
                  <a:t>(</a:t>
                </a:r>
                <a:r>
                  <a:rPr lang="zh-CN" altLang="en-US"/>
                  <a:t>熟人</a:t>
                </a:r>
                <a:r>
                  <a:rPr lang="en-US" altLang="zh-CN"/>
                  <a:t>)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r>
                  <a:rPr lang="zh-CN" altLang="en-US"/>
                  <a:t>      熟人</a:t>
                </a:r>
                <a:r>
                  <a:rPr lang="en-US" altLang="zh-CN"/>
                  <a:t>.</a:t>
                </a:r>
                <a:r>
                  <a:rPr lang="zh-CN" altLang="en-US"/>
                  <a:t>发红包</a:t>
                </a:r>
                <a:r>
                  <a:rPr lang="en-US" altLang="zh-CN"/>
                  <a:t>()</a:t>
                </a:r>
                <a:endParaRPr lang="en-US" altLang="zh-CN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2997" y="2279"/>
                <a:ext cx="3385" cy="139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" name="右箭头 1"/>
              <p:cNvSpPr/>
              <p:nvPr/>
            </p:nvSpPr>
            <p:spPr>
              <a:xfrm rot="20580000">
                <a:off x="10359" y="3203"/>
                <a:ext cx="2682" cy="4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4095" y="2279"/>
                <a:ext cx="1549" cy="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熟人</a:t>
                </a:r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6" idx="1"/>
                <a:endCxn id="6" idx="3"/>
              </p:cNvCxnSpPr>
              <p:nvPr/>
            </p:nvCxnSpPr>
            <p:spPr>
              <a:xfrm>
                <a:off x="12997" y="2975"/>
                <a:ext cx="33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3198" y="3097"/>
                <a:ext cx="2481" cy="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def </a:t>
                </a:r>
                <a:r>
                  <a:rPr lang="zh-CN" altLang="en-US"/>
                  <a:t>发红包</a:t>
                </a:r>
                <a:r>
                  <a:rPr lang="en-US" altLang="zh-CN"/>
                  <a:t>()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0604" y="6953"/>
                <a:ext cx="1549" cy="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亲戚</a:t>
                </a:r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10274" y="7642"/>
                <a:ext cx="2209" cy="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10187" y="7671"/>
                <a:ext cx="2925" cy="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def </a:t>
                </a:r>
                <a:r>
                  <a:rPr lang="zh-CN" altLang="en-US"/>
                  <a:t>发红包</a:t>
                </a:r>
                <a:r>
                  <a:rPr lang="en-US" altLang="zh-CN"/>
                  <a:t>()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3807" y="6840"/>
                <a:ext cx="1549" cy="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同学</a:t>
                </a:r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3357" y="7642"/>
                <a:ext cx="3026" cy="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def </a:t>
                </a:r>
                <a:r>
                  <a:rPr lang="zh-CN" altLang="en-US"/>
                  <a:t>发红包</a:t>
                </a:r>
                <a:r>
                  <a:rPr lang="en-US" altLang="zh-CN"/>
                  <a:t>()</a:t>
                </a:r>
                <a:endParaRPr lang="en-US" altLang="zh-CN"/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13451" y="7557"/>
                <a:ext cx="24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16685" y="7196"/>
                <a:ext cx="906" cy="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  <p:sp>
            <p:nvSpPr>
              <p:cNvPr id="24" name="右箭头 23"/>
              <p:cNvSpPr/>
              <p:nvPr/>
            </p:nvSpPr>
            <p:spPr>
              <a:xfrm rot="7560000">
                <a:off x="10933" y="4996"/>
                <a:ext cx="3843" cy="4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右箭头 24"/>
              <p:cNvSpPr/>
              <p:nvPr/>
            </p:nvSpPr>
            <p:spPr>
              <a:xfrm rot="5400000">
                <a:off x="12834" y="4969"/>
                <a:ext cx="3210" cy="4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右箭头 25"/>
              <p:cNvSpPr/>
              <p:nvPr/>
            </p:nvSpPr>
            <p:spPr>
              <a:xfrm rot="4260000">
                <a:off x="14439" y="4955"/>
                <a:ext cx="3385" cy="4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 rot="2940000">
              <a:off x="7978" y="-1195"/>
              <a:ext cx="430" cy="12895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83540" y="2075180"/>
            <a:ext cx="31375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进一步思考，老王画出了右侧架构图</a:t>
            </a:r>
            <a:endParaRPr lang="zh-CN" sz="320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1375" y="1955165"/>
            <a:ext cx="107638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三大特征：</a:t>
            </a:r>
            <a:endParaRPr lang="zh-CN" sz="3200"/>
          </a:p>
          <a:p>
            <a:r>
              <a:rPr lang="zh-CN" sz="3200"/>
              <a:t>封装：根据现实情形，分为拜访者类，亲戚类，同学类</a:t>
            </a:r>
            <a:r>
              <a:rPr lang="en-US" altLang="zh-CN" sz="3200"/>
              <a:t>...</a:t>
            </a:r>
            <a:endParaRPr lang="en-US" altLang="zh-CN" sz="3200"/>
          </a:p>
          <a:p>
            <a:r>
              <a:rPr lang="zh-CN" altLang="en-US" sz="3200"/>
              <a:t>继承：使用熟人类隔离拜访者类和具体熟人类的关系</a:t>
            </a:r>
            <a:endParaRPr lang="zh-CN" altLang="en-US" sz="3200"/>
          </a:p>
          <a:p>
            <a:r>
              <a:rPr lang="zh-CN" altLang="en-US" sz="3200"/>
              <a:t>多态：拜访者类通过拜访方法调用熟人类的发红包方法，具体熟人重写发红包方法</a:t>
            </a:r>
            <a:r>
              <a:rPr lang="en-US" altLang="zh-CN" sz="3200"/>
              <a:t>(</a:t>
            </a:r>
            <a:r>
              <a:rPr lang="zh-CN" altLang="en-US" sz="3200"/>
              <a:t>金额、贺品</a:t>
            </a:r>
            <a:r>
              <a:rPr lang="en-US" altLang="zh-CN" sz="3200"/>
              <a:t>)</a:t>
            </a:r>
            <a:r>
              <a:rPr lang="zh-CN" altLang="en-US" sz="3200"/>
              <a:t>，创建大姑，老李等对象</a:t>
            </a:r>
            <a:r>
              <a:rPr lang="en-US" altLang="zh-CN" sz="3200"/>
              <a:t>...</a:t>
            </a:r>
            <a:endParaRPr lang="en-US" altLang="zh-CN" sz="320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PRESENTER" val="1cfe325ac88af4cb1e315171a86c19382325f4f"/>
</p:tagLst>
</file>

<file path=ppt/theme/theme1.xml><?xml version="1.0" encoding="utf-8"?>
<a:theme xmlns:a="http://schemas.openxmlformats.org/drawingml/2006/main" name="第一PPT，www.1ppt.com">
  <a:themeElements>
    <a:clrScheme name="自定义 121">
      <a:dk1>
        <a:srgbClr val="1F1F1F"/>
      </a:dk1>
      <a:lt1>
        <a:srgbClr val="FFFFFF"/>
      </a:lt1>
      <a:dk2>
        <a:srgbClr val="454545"/>
      </a:dk2>
      <a:lt2>
        <a:srgbClr val="D8D8D8"/>
      </a:lt2>
      <a:accent1>
        <a:srgbClr val="9B1E11"/>
      </a:accent1>
      <a:accent2>
        <a:srgbClr val="736666"/>
      </a:accent2>
      <a:accent3>
        <a:srgbClr val="C1D842"/>
      </a:accent3>
      <a:accent4>
        <a:srgbClr val="4BACC6"/>
      </a:accent4>
      <a:accent5>
        <a:srgbClr val="F4CE3F"/>
      </a:accent5>
      <a:accent6>
        <a:srgbClr val="3F3F3F"/>
      </a:accent6>
      <a:hlink>
        <a:srgbClr val="222A35"/>
      </a:hlink>
      <a:folHlink>
        <a:srgbClr val="7F6000"/>
      </a:folHlink>
    </a:clrScheme>
    <a:fontScheme name="Lizzysu-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10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11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12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13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14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15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2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3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4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5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6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7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8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9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WPS 演示</Application>
  <PresentationFormat>自定义</PresentationFormat>
  <Paragraphs>75</Paragraphs>
  <Slides>15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字魂20号-石头体</vt:lpstr>
      <vt:lpstr>Ebrima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极简工作汇报</dc:title>
  <dc:creator>第一PPT</dc:creator>
  <cp:keywords>www.1ppt.com</cp:keywords>
  <dc:description>www.1ppt.com</dc:description>
  <cp:lastModifiedBy>张名帅 Max Zhang</cp:lastModifiedBy>
  <cp:revision>2431</cp:revision>
  <dcterms:created xsi:type="dcterms:W3CDTF">2014-10-29T09:18:00Z</dcterms:created>
  <dcterms:modified xsi:type="dcterms:W3CDTF">2020-01-18T16:02:48Z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