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45" r:id="rId2"/>
  </p:sldMasterIdLst>
  <p:notesMasterIdLst>
    <p:notesMasterId r:id="rId75"/>
  </p:notesMasterIdLst>
  <p:handoutMasterIdLst>
    <p:handoutMasterId r:id="rId76"/>
  </p:handoutMasterIdLst>
  <p:sldIdLst>
    <p:sldId id="891" r:id="rId3"/>
    <p:sldId id="886" r:id="rId4"/>
    <p:sldId id="887" r:id="rId5"/>
    <p:sldId id="888" r:id="rId6"/>
    <p:sldId id="889" r:id="rId7"/>
    <p:sldId id="890" r:id="rId8"/>
    <p:sldId id="256" r:id="rId9"/>
    <p:sldId id="790" r:id="rId10"/>
    <p:sldId id="824" r:id="rId11"/>
    <p:sldId id="828" r:id="rId12"/>
    <p:sldId id="838" r:id="rId13"/>
    <p:sldId id="892" r:id="rId14"/>
    <p:sldId id="827" r:id="rId15"/>
    <p:sldId id="839" r:id="rId16"/>
    <p:sldId id="840" r:id="rId17"/>
    <p:sldId id="825" r:id="rId18"/>
    <p:sldId id="829" r:id="rId19"/>
    <p:sldId id="847" r:id="rId20"/>
    <p:sldId id="893" r:id="rId21"/>
    <p:sldId id="848" r:id="rId22"/>
    <p:sldId id="826" r:id="rId23"/>
    <p:sldId id="833" r:id="rId24"/>
    <p:sldId id="834" r:id="rId25"/>
    <p:sldId id="841" r:id="rId26"/>
    <p:sldId id="842" r:id="rId27"/>
    <p:sldId id="835" r:id="rId28"/>
    <p:sldId id="836" r:id="rId29"/>
    <p:sldId id="823" r:id="rId30"/>
    <p:sldId id="791" r:id="rId31"/>
    <p:sldId id="792" r:id="rId32"/>
    <p:sldId id="793" r:id="rId33"/>
    <p:sldId id="794" r:id="rId34"/>
    <p:sldId id="843" r:id="rId35"/>
    <p:sldId id="845" r:id="rId36"/>
    <p:sldId id="844" r:id="rId37"/>
    <p:sldId id="846" r:id="rId38"/>
    <p:sldId id="850" r:id="rId39"/>
    <p:sldId id="851" r:id="rId40"/>
    <p:sldId id="852" r:id="rId41"/>
    <p:sldId id="853" r:id="rId42"/>
    <p:sldId id="854" r:id="rId43"/>
    <p:sldId id="855" r:id="rId44"/>
    <p:sldId id="856" r:id="rId45"/>
    <p:sldId id="857" r:id="rId46"/>
    <p:sldId id="859" r:id="rId47"/>
    <p:sldId id="894" r:id="rId48"/>
    <p:sldId id="860" r:id="rId49"/>
    <p:sldId id="861" r:id="rId50"/>
    <p:sldId id="862" r:id="rId51"/>
    <p:sldId id="863" r:id="rId52"/>
    <p:sldId id="864" r:id="rId53"/>
    <p:sldId id="865" r:id="rId54"/>
    <p:sldId id="866" r:id="rId55"/>
    <p:sldId id="867" r:id="rId56"/>
    <p:sldId id="868" r:id="rId57"/>
    <p:sldId id="869" r:id="rId58"/>
    <p:sldId id="870" r:id="rId59"/>
    <p:sldId id="871" r:id="rId60"/>
    <p:sldId id="872" r:id="rId61"/>
    <p:sldId id="873" r:id="rId62"/>
    <p:sldId id="874" r:id="rId63"/>
    <p:sldId id="875" r:id="rId64"/>
    <p:sldId id="876" r:id="rId65"/>
    <p:sldId id="877" r:id="rId66"/>
    <p:sldId id="878" r:id="rId67"/>
    <p:sldId id="879" r:id="rId68"/>
    <p:sldId id="880" r:id="rId69"/>
    <p:sldId id="881" r:id="rId70"/>
    <p:sldId id="882" r:id="rId71"/>
    <p:sldId id="883" r:id="rId72"/>
    <p:sldId id="884" r:id="rId73"/>
    <p:sldId id="648" r:id="rId7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F26"/>
    <a:srgbClr val="2A56DB"/>
    <a:srgbClr val="4B7BBD"/>
    <a:srgbClr val="000099"/>
    <a:srgbClr val="009A46"/>
    <a:srgbClr val="AC328C"/>
    <a:srgbClr val="231F20"/>
    <a:srgbClr val="B4DD93"/>
    <a:srgbClr val="C5D8A0"/>
    <a:srgbClr val="827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3" autoAdjust="0"/>
    <p:restoredTop sz="88398" autoAdjust="0"/>
  </p:normalViewPr>
  <p:slideViewPr>
    <p:cSldViewPr>
      <p:cViewPr varScale="1">
        <p:scale>
          <a:sx n="104" d="100"/>
          <a:sy n="104" d="100"/>
        </p:scale>
        <p:origin x="514" y="7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1FDEB3B0-11C5-418B-90DF-F32A1D620F25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207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00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什么是操作系统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65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Linux</a:t>
            </a:r>
            <a:r>
              <a:rPr lang="zh-CN" altLang="en-US" sz="1200" dirty="0" smtClean="0"/>
              <a:t>操作系统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130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Linux</a:t>
            </a:r>
            <a:r>
              <a:rPr lang="zh-CN" altLang="en-US" sz="1200" dirty="0" smtClean="0"/>
              <a:t>操作系统（续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32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Linux</a:t>
            </a:r>
            <a:r>
              <a:rPr lang="zh-CN" altLang="en-US" sz="1200" dirty="0" smtClean="0"/>
              <a:t>操作系统（续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77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Linux</a:t>
            </a:r>
            <a:r>
              <a:rPr lang="zh-CN" altLang="en-US" sz="1200" dirty="0" smtClean="0"/>
              <a:t>操作系统特点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61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189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元组</a:t>
            </a:r>
            <a:r>
              <a:rPr lang="en-US" altLang="zh-CN" dirty="0" smtClean="0"/>
              <a:t>tuple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93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Linux</a:t>
            </a:r>
            <a:r>
              <a:rPr lang="zh-CN" altLang="en-US" sz="1200" dirty="0" smtClean="0"/>
              <a:t>系统结构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74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内核功能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63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Shell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709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394594ED-8B71-4741-9164-01752CE267CB}" type="slidenum">
              <a:rPr lang="en-US" altLang="zh-TW">
                <a:solidFill>
                  <a:prstClr val="black"/>
                </a:solidFill>
              </a:rPr>
              <a:pPr eaLnBrk="1" hangingPunct="1"/>
              <a:t>2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904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2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文件系统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88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11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Linux</a:t>
            </a:r>
            <a:r>
              <a:rPr lang="zh-CN" altLang="en-US" sz="1200" dirty="0" smtClean="0"/>
              <a:t>文件系统结构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63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主要目录功能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2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主要目录功能（续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03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主要目录功能（续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993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绝对路径和相对路径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30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75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1200" b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2047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5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775B6451-038A-4402-ACC7-1DC449956571}" type="slidenum">
              <a:rPr lang="en-US" altLang="zh-TW">
                <a:solidFill>
                  <a:prstClr val="black"/>
                </a:solidFill>
              </a:rPr>
              <a:pPr eaLnBrk="1" hangingPunct="1"/>
              <a:t>3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085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38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什么是</a:t>
            </a:r>
            <a:r>
              <a:rPr lang="en-US" altLang="zh-CN" sz="1200" dirty="0" smtClean="0"/>
              <a:t>Vi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12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Vi</a:t>
            </a:r>
            <a:r>
              <a:rPr lang="zh-CN" altLang="en-US" sz="1200" dirty="0" smtClean="0"/>
              <a:t>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126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Vi</a:t>
            </a:r>
            <a:r>
              <a:rPr lang="zh-CN" altLang="en-US" sz="1200" dirty="0" smtClean="0"/>
              <a:t>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126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Vi</a:t>
            </a:r>
            <a:r>
              <a:rPr lang="zh-CN" altLang="en-US" sz="1200" dirty="0" smtClean="0"/>
              <a:t>命令（续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315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Vi</a:t>
            </a:r>
            <a:r>
              <a:rPr lang="zh-CN" altLang="en-US" sz="1200" dirty="0" smtClean="0"/>
              <a:t>命令（续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892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Vi</a:t>
            </a:r>
            <a:r>
              <a:rPr lang="zh-CN" altLang="en-US" sz="1200" dirty="0" smtClean="0"/>
              <a:t>底行命令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2624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Vi</a:t>
            </a:r>
            <a:r>
              <a:rPr lang="zh-CN" altLang="en-US" sz="1200" dirty="0" smtClean="0"/>
              <a:t>底行命令（续）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037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56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命令（续）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0636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基础命令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24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3F9B26F9-640E-48E1-817C-C2356CFB1787}" type="slidenum">
              <a:rPr lang="en-US" altLang="zh-TW">
                <a:solidFill>
                  <a:prstClr val="black"/>
                </a:solidFill>
              </a:rPr>
              <a:pPr eaLnBrk="1" hangingPunct="1"/>
              <a:t>4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096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9571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Linux</a:t>
            </a:r>
            <a:r>
              <a:rPr lang="zh-CN" altLang="en-US" sz="1200" dirty="0" smtClean="0"/>
              <a:t>命令格式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446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终端操作命令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9606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终端操作命令（续）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985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文件目录操作命令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015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文件目录操作命令（续）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023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通配符使用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277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输出重定向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2887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展示查找命令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488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展示查找命令（续）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0667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命令管道使用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53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7927D3A7-3D62-4D1A-84A2-68BE12E1D701}" type="slidenum">
              <a:rPr lang="en-US" altLang="zh-TW">
                <a:solidFill>
                  <a:prstClr val="black"/>
                </a:solidFill>
              </a:rPr>
              <a:pPr eaLnBrk="1" hangingPunct="1"/>
              <a:t>5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090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709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文件权限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941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其他常用命令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297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压缩命令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457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zip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unzip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886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gzip</a:t>
            </a:r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gunzip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735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bzip2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bunzip2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361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tar</a:t>
            </a:r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</a:t>
            </a: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001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224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Linux</a:t>
            </a:r>
            <a:r>
              <a:rPr lang="zh-CN" altLang="en-US" sz="1200" dirty="0" smtClean="0"/>
              <a:t>软件包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7080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dpkg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13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AB83DDD2-F862-43BC-88EB-924CD3C1081D}" type="slidenum">
              <a:rPr lang="en-US" altLang="zh-TW">
                <a:solidFill>
                  <a:prstClr val="black"/>
                </a:solidFill>
              </a:rPr>
              <a:pPr eaLnBrk="1" hangingPunct="1"/>
              <a:t>6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105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1071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apt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760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2313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多用户系统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806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用户基本操作</a:t>
            </a: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764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dirty="0" smtClean="0"/>
              <a:t>用户基本操作（续）</a:t>
            </a: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305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SSH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706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SSH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2575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什么是</a:t>
            </a:r>
            <a:r>
              <a:rPr lang="en-US" altLang="zh-CN" sz="1200" dirty="0" smtClean="0"/>
              <a:t>SSH</a:t>
            </a:r>
            <a:r>
              <a:rPr lang="zh-CN" altLang="en-US" sz="1200" dirty="0" smtClean="0"/>
              <a:t>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539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远程登录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264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远程登录（续）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66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操作系统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18433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scp</a:t>
            </a:r>
            <a:r>
              <a:rPr lang="zh-CN" altLang="en-US" sz="1200" dirty="0" smtClean="0"/>
              <a:t>远程拷贝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839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配置秘钥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786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76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认识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0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1566662"/>
            <a:ext cx="7772400" cy="1102519"/>
          </a:xfrm>
        </p:spPr>
        <p:txBody>
          <a:bodyPr>
            <a:noAutofit/>
          </a:bodyPr>
          <a:lstStyle>
            <a:lvl1pPr algn="l"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7" y="2669179"/>
            <a:ext cx="4256785" cy="550644"/>
          </a:xfr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48064" y="2669180"/>
            <a:ext cx="3312368" cy="572527"/>
          </a:xfrm>
        </p:spPr>
        <p:txBody>
          <a:bodyPr anchor="ctr">
            <a:noAutofit/>
          </a:bodyPr>
          <a:lstStyle>
            <a:lvl1pPr algn="l">
              <a:buNone/>
              <a:defRPr sz="3200" b="1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1923680"/>
            <a:ext cx="468000" cy="11222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79" tIns="34290" rIns="68579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9FA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1600" b="1" dirty="0">
              <a:solidFill>
                <a:srgbClr val="F9FA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en-US" altLang="zh-CN" sz="1600" b="1" dirty="0">
              <a:solidFill>
                <a:srgbClr val="F9FA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428612"/>
            <a:ext cx="5643603" cy="785818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：课堂练习标题</a:t>
            </a:r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2" y="1221600"/>
            <a:ext cx="8136903" cy="361840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grpSp>
        <p:nvGrpSpPr>
          <p:cNvPr id="8" name="组合 5"/>
          <p:cNvGrpSpPr/>
          <p:nvPr userDrawn="1"/>
        </p:nvGrpSpPr>
        <p:grpSpPr>
          <a:xfrm>
            <a:off x="107504" y="4659982"/>
            <a:ext cx="396139" cy="396138"/>
            <a:chOff x="71406" y="6069958"/>
            <a:chExt cx="716628" cy="716628"/>
          </a:xfrm>
          <a:solidFill>
            <a:srgbClr val="2A56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十字形 9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buNone/>
              </a:pPr>
              <a:endParaRPr lang="zh-CN" altLang="en-US" sz="12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  <p:sp>
          <p:nvSpPr>
            <p:cNvPr id="13" name="十字形 12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buNone/>
              </a:pPr>
              <a:endParaRPr lang="zh-CN" altLang="en-US" sz="12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今日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843558"/>
            <a:ext cx="9144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今日总结</a:t>
            </a:r>
          </a:p>
        </p:txBody>
      </p:sp>
      <p:sp>
        <p:nvSpPr>
          <p:cNvPr id="4" name="内容占位符 15"/>
          <p:cNvSpPr>
            <a:spLocks noGrp="1"/>
          </p:cNvSpPr>
          <p:nvPr>
            <p:ph sz="quarter" idx="10"/>
          </p:nvPr>
        </p:nvSpPr>
        <p:spPr>
          <a:xfrm>
            <a:off x="755576" y="1620000"/>
            <a:ext cx="7560000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>
                <a:solidFill>
                  <a:srgbClr val="2A56DB"/>
                </a:solidFill>
              </a:defRPr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051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空白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7494"/>
            <a:ext cx="6768752" cy="534816"/>
          </a:xfrm>
        </p:spPr>
        <p:txBody>
          <a:bodyPr>
            <a:noAutofit/>
          </a:bodyPr>
          <a:lstStyle>
            <a:lvl1pPr algn="l">
              <a:defRPr sz="3000" b="1"/>
            </a:lvl1pPr>
          </a:lstStyle>
          <a:p>
            <a:r>
              <a:rPr lang="zh-CN" altLang="en-US" dirty="0"/>
              <a:t>知识点标题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1892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5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348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30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601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87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585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课程体系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>
            <a:off x="323851" y="875487"/>
            <a:ext cx="2160000" cy="72000"/>
          </a:xfrm>
          <a:prstGeom prst="roundRect">
            <a:avLst/>
          </a:prstGeom>
          <a:solidFill>
            <a:srgbClr val="AC328C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流程图: 过程 6"/>
          <p:cNvSpPr/>
          <p:nvPr userDrawn="1"/>
        </p:nvSpPr>
        <p:spPr>
          <a:xfrm>
            <a:off x="323851" y="435942"/>
            <a:ext cx="2160000" cy="4320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课程体系图</a:t>
            </a:r>
          </a:p>
        </p:txBody>
      </p:sp>
    </p:spTree>
    <p:extLst>
      <p:ext uri="{BB962C8B-B14F-4D97-AF65-F5344CB8AC3E}">
        <p14:creationId xmlns:p14="http://schemas.microsoft.com/office/powerpoint/2010/main" val="242849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35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36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01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课程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>
            <a:off x="323851" y="875487"/>
            <a:ext cx="2160000" cy="72000"/>
          </a:xfrm>
          <a:prstGeom prst="roundRect">
            <a:avLst/>
          </a:prstGeom>
          <a:solidFill>
            <a:srgbClr val="FF0000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84408" y="1172123"/>
            <a:ext cx="7560000" cy="1569660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 marL="342900" indent="0">
              <a:lnSpc>
                <a:spcPct val="120000"/>
              </a:lnSpc>
              <a:buNone/>
              <a:defRPr sz="220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理解。。。</a:t>
            </a:r>
            <a:endParaRPr lang="en-US" altLang="zh-CN" dirty="0"/>
          </a:p>
          <a:p>
            <a:pPr lvl="0"/>
            <a:r>
              <a:rPr lang="zh-CN" altLang="en-US" dirty="0"/>
              <a:t>掌握。。。</a:t>
            </a:r>
            <a:endParaRPr lang="en-US" altLang="zh-CN" dirty="0"/>
          </a:p>
          <a:p>
            <a:pPr lvl="0"/>
            <a:r>
              <a:rPr lang="zh-CN" altLang="en-US" dirty="0"/>
              <a:t>学会。。。</a:t>
            </a:r>
          </a:p>
        </p:txBody>
      </p:sp>
      <p:sp>
        <p:nvSpPr>
          <p:cNvPr id="7" name="流程图: 过程 6"/>
          <p:cNvSpPr/>
          <p:nvPr userDrawn="1"/>
        </p:nvSpPr>
        <p:spPr>
          <a:xfrm>
            <a:off x="323851" y="435942"/>
            <a:ext cx="2160000" cy="4320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课程目标</a:t>
            </a:r>
          </a:p>
        </p:txBody>
      </p:sp>
    </p:spTree>
    <p:extLst>
      <p:ext uri="{BB962C8B-B14F-4D97-AF65-F5344CB8AC3E}">
        <p14:creationId xmlns:p14="http://schemas.microsoft.com/office/powerpoint/2010/main" val="424425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技能构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>
            <a:off x="323851" y="875487"/>
            <a:ext cx="2160000" cy="72000"/>
          </a:xfrm>
          <a:prstGeom prst="roundRect">
            <a:avLst/>
          </a:prstGeom>
          <a:solidFill>
            <a:srgbClr val="009A46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15"/>
          <p:cNvSpPr>
            <a:spLocks noGrp="1"/>
          </p:cNvSpPr>
          <p:nvPr>
            <p:ph sz="quarter" idx="11"/>
          </p:nvPr>
        </p:nvSpPr>
        <p:spPr>
          <a:xfrm>
            <a:off x="684408" y="1172123"/>
            <a:ext cx="7560000" cy="49795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 marL="342900" indent="0">
              <a:lnSpc>
                <a:spcPct val="120000"/>
              </a:lnSpc>
              <a:buNone/>
              <a:defRPr sz="220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endParaRPr lang="zh-CN" altLang="en-US" dirty="0"/>
          </a:p>
        </p:txBody>
      </p:sp>
      <p:sp>
        <p:nvSpPr>
          <p:cNvPr id="7" name="流程图: 过程 6"/>
          <p:cNvSpPr/>
          <p:nvPr userDrawn="1"/>
        </p:nvSpPr>
        <p:spPr>
          <a:xfrm>
            <a:off x="323851" y="435942"/>
            <a:ext cx="2160000" cy="4320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技能构成</a:t>
            </a:r>
          </a:p>
        </p:txBody>
      </p:sp>
    </p:spTree>
    <p:extLst>
      <p:ext uri="{BB962C8B-B14F-4D97-AF65-F5344CB8AC3E}">
        <p14:creationId xmlns:p14="http://schemas.microsoft.com/office/powerpoint/2010/main" val="274906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技能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5576" y="1620000"/>
            <a:ext cx="7560000" cy="2754307"/>
          </a:xfrm>
          <a:noFill/>
        </p:spPr>
        <p:txBody>
          <a:bodyPr>
            <a:normAutofit/>
          </a:bodyPr>
          <a:lstStyle>
            <a:lvl1pPr marL="342900" marR="0" indent="-34290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提问式回顾知识点</a:t>
            </a:r>
            <a:endParaRPr lang="en-US" altLang="zh-CN" dirty="0"/>
          </a:p>
          <a:p>
            <a:pPr marL="342900" marR="0" lvl="0" indent="-34290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/>
              <a:t>提问式回顾知识点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843558"/>
            <a:ext cx="9144000" cy="57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技能回顾</a:t>
            </a:r>
          </a:p>
        </p:txBody>
      </p:sp>
    </p:spTree>
    <p:extLst>
      <p:ext uri="{BB962C8B-B14F-4D97-AF65-F5344CB8AC3E}">
        <p14:creationId xmlns:p14="http://schemas.microsoft.com/office/powerpoint/2010/main" val="351985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今日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5576" y="1620000"/>
            <a:ext cx="7560000" cy="2754307"/>
          </a:xfrm>
          <a:noFill/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843558"/>
            <a:ext cx="9144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今日目标</a:t>
            </a:r>
          </a:p>
        </p:txBody>
      </p:sp>
    </p:spTree>
    <p:extLst>
      <p:ext uri="{BB962C8B-B14F-4D97-AF65-F5344CB8AC3E}">
        <p14:creationId xmlns:p14="http://schemas.microsoft.com/office/powerpoint/2010/main" val="276040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技能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130566" y="81"/>
            <a:ext cx="5013434" cy="513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圆角矩形 4"/>
          <p:cNvSpPr/>
          <p:nvPr/>
        </p:nvSpPr>
        <p:spPr>
          <a:xfrm>
            <a:off x="323851" y="658666"/>
            <a:ext cx="2304000" cy="9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1" y="123825"/>
            <a:ext cx="2304000" cy="503238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知识块标题</a:t>
            </a:r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1" y="1545636"/>
            <a:ext cx="6786611" cy="785818"/>
          </a:xfrm>
        </p:spPr>
        <p:txBody>
          <a:bodyPr anchor="b" anchorCtr="1">
            <a:noAutofit/>
          </a:bodyPr>
          <a:lstStyle>
            <a:lvl1pPr algn="ctr">
              <a:defRPr sz="44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2371448"/>
            <a:ext cx="6840760" cy="10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195486"/>
            <a:ext cx="6768752" cy="534816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789553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1923680"/>
            <a:ext cx="468000" cy="1122217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79" tIns="34290" rIns="68579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知识讲解</a:t>
            </a:r>
            <a:endParaRPr lang="en-US" altLang="zh-CN" sz="1600" b="1" dirty="0">
              <a:solidFill>
                <a:srgbClr val="F9FA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5"/>
          <p:cNvGrpSpPr/>
          <p:nvPr userDrawn="1"/>
        </p:nvGrpSpPr>
        <p:grpSpPr>
          <a:xfrm>
            <a:off x="107504" y="4659982"/>
            <a:ext cx="396139" cy="396138"/>
            <a:chOff x="71406" y="6069958"/>
            <a:chExt cx="716628" cy="716628"/>
          </a:xfrm>
          <a:solidFill>
            <a:srgbClr val="2A56DB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十字形 14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buNone/>
              </a:pPr>
              <a:endParaRPr lang="zh-CN" altLang="en-US" sz="12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  <p:sp>
          <p:nvSpPr>
            <p:cNvPr id="17" name="十字形 16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91439" tIns="45720" rIns="91439" bIns="45720" rtlCol="0" anchor="ctr">
              <a:noAutofit/>
            </a:bodyPr>
            <a:lstStyle/>
            <a:p>
              <a:pPr lvl="0" algn="ctr">
                <a:spcBef>
                  <a:spcPct val="0"/>
                </a:spcBef>
                <a:buNone/>
              </a:pPr>
              <a:endParaRPr lang="zh-CN" altLang="en-US" sz="1200" b="1" dirty="0">
                <a:solidFill>
                  <a:srgbClr val="F9FAFB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tedu_logo.png"/>
          <p:cNvPicPr>
            <a:picLocks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317" y="51118"/>
            <a:ext cx="1438171" cy="6484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37" r:id="rId2"/>
    <p:sldLayoutId id="2147483738" r:id="rId3"/>
    <p:sldLayoutId id="2147483739" r:id="rId4"/>
    <p:sldLayoutId id="2147483735" r:id="rId5"/>
    <p:sldLayoutId id="2147483734" r:id="rId6"/>
    <p:sldLayoutId id="2147483730" r:id="rId7"/>
    <p:sldLayoutId id="2147483723" r:id="rId8"/>
    <p:sldLayoutId id="2147483722" r:id="rId9"/>
    <p:sldLayoutId id="2147483726" r:id="rId10"/>
    <p:sldLayoutId id="2147483740" r:id="rId11"/>
    <p:sldLayoutId id="2147483744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8AFE6-7CC6-4828-BDB5-E45F958659B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DEE4-9A0A-45D3-9CBF-518FD01EB5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0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554" name="Group 2"/>
          <p:cNvGrpSpPr>
            <a:grpSpLocks/>
          </p:cNvGrpSpPr>
          <p:nvPr/>
        </p:nvGrpSpPr>
        <p:grpSpPr bwMode="auto">
          <a:xfrm>
            <a:off x="1771580" y="1682568"/>
            <a:ext cx="5779294" cy="2214563"/>
            <a:chOff x="521" y="1434"/>
            <a:chExt cx="4854" cy="1860"/>
          </a:xfrm>
        </p:grpSpPr>
        <p:sp>
          <p:nvSpPr>
            <p:cNvPr id="1046532" name="Rectangle 3"/>
            <p:cNvSpPr>
              <a:spLocks noChangeArrowheads="1"/>
            </p:cNvSpPr>
            <p:nvPr/>
          </p:nvSpPr>
          <p:spPr bwMode="auto">
            <a:xfrm>
              <a:off x="521" y="1434"/>
              <a:ext cx="4854" cy="18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C0C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047557" name="Rectangle 4"/>
            <p:cNvSpPr>
              <a:spLocks noChangeArrowheads="1"/>
            </p:cNvSpPr>
            <p:nvPr/>
          </p:nvSpPr>
          <p:spPr bwMode="gray">
            <a:xfrm>
              <a:off x="748" y="1706"/>
              <a:ext cx="340" cy="541"/>
            </a:xfrm>
            <a:prstGeom prst="rect">
              <a:avLst/>
            </a:prstGeom>
            <a:solidFill>
              <a:srgbClr val="E0AD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tIns="33338" rIns="34290" bIns="33338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047558" name="Rectangle 5"/>
            <p:cNvSpPr>
              <a:spLocks noChangeArrowheads="1"/>
            </p:cNvSpPr>
            <p:nvPr/>
          </p:nvSpPr>
          <p:spPr bwMode="gray">
            <a:xfrm>
              <a:off x="657" y="1543"/>
              <a:ext cx="340" cy="541"/>
            </a:xfrm>
            <a:prstGeom prst="rect">
              <a:avLst/>
            </a:prstGeom>
            <a:solidFill>
              <a:srgbClr val="639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tIns="33338" rIns="34290" bIns="33338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</p:grpSp>
      <p:sp>
        <p:nvSpPr>
          <p:cNvPr id="1047555" name="AutoShape 6"/>
          <p:cNvSpPr>
            <a:spLocks noChangeArrowheads="1"/>
          </p:cNvSpPr>
          <p:nvPr/>
        </p:nvSpPr>
        <p:spPr bwMode="auto">
          <a:xfrm>
            <a:off x="2736058" y="2031206"/>
            <a:ext cx="4536281" cy="15668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zh-CN" altLang="en-US" sz="2700" dirty="0">
                <a:solidFill>
                  <a:schemeClr val="accent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第二阶段概述</a:t>
            </a:r>
            <a:endParaRPr lang="zh-TW" altLang="en-US" sz="2700" dirty="0">
              <a:solidFill>
                <a:schemeClr val="accent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5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什么是操作系统</a:t>
            </a:r>
            <a:endParaRPr lang="zh-CN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67544" y="915566"/>
            <a:ext cx="820814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操作系统（OS）是管理计算机硬件与软件资源的计算机程序，同时也是计算机系统的内核与基石。操作系统需要处理如管理与配置内存、决定系统资源供需的优先次序、控制输入设备与输出设备、操作网络与管理文件系统等基本事务。操作系统也提供一个让用户与系统交互的操作界面。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75" y="3075806"/>
            <a:ext cx="3021749" cy="11521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364" y="2860109"/>
            <a:ext cx="3183323" cy="12864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2860109"/>
            <a:ext cx="1584176" cy="15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Linux</a:t>
            </a:r>
            <a:r>
              <a:rPr lang="zh-CN" altLang="en-US" sz="3200" dirty="0" smtClean="0"/>
              <a:t>操作系统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889941"/>
          </a:xfrm>
        </p:spPr>
        <p:txBody>
          <a:bodyPr/>
          <a:lstStyle/>
          <a:p>
            <a:r>
              <a:rPr lang="en-US" altLang="zh-CN" sz="2000" dirty="0"/>
              <a:t>UNIX</a:t>
            </a:r>
            <a:r>
              <a:rPr lang="zh-CN" altLang="en-US" sz="2000" dirty="0"/>
              <a:t>操作系统，是一个强大的多用户、多任务操作系统，支持多种处理器架构，最早由</a:t>
            </a:r>
            <a:r>
              <a:rPr lang="en-US" altLang="zh-CN" sz="2000" dirty="0" err="1"/>
              <a:t>KenThompson</a:t>
            </a:r>
            <a:r>
              <a:rPr lang="zh-CN" altLang="en-US" sz="2000" dirty="0"/>
              <a:t>、</a:t>
            </a:r>
            <a:r>
              <a:rPr lang="en-US" altLang="zh-CN" sz="2000" dirty="0"/>
              <a:t>Dennis Ritchie</a:t>
            </a:r>
            <a:r>
              <a:rPr lang="zh-CN" altLang="en-US" sz="2000" dirty="0"/>
              <a:t>和</a:t>
            </a:r>
            <a:r>
              <a:rPr lang="en-US" altLang="zh-CN" sz="2000" dirty="0"/>
              <a:t>Douglas McIlroy</a:t>
            </a:r>
            <a:r>
              <a:rPr lang="zh-CN" altLang="en-US" sz="2000" dirty="0"/>
              <a:t>于</a:t>
            </a:r>
            <a:r>
              <a:rPr lang="en-US" altLang="zh-CN" sz="2000" dirty="0"/>
              <a:t>1969</a:t>
            </a:r>
            <a:r>
              <a:rPr lang="zh-CN" altLang="en-US" sz="2000" dirty="0"/>
              <a:t>年在</a:t>
            </a:r>
            <a:r>
              <a:rPr lang="en-US" altLang="zh-CN" sz="2000" dirty="0"/>
              <a:t>AT&amp;T</a:t>
            </a:r>
            <a:r>
              <a:rPr lang="zh-CN" altLang="en-US" sz="2000" dirty="0"/>
              <a:t>的贝尔实验室开发。目前它的商标权由国际开放标准组织所拥有，只有符合单一</a:t>
            </a:r>
            <a:r>
              <a:rPr lang="en-US" altLang="zh-CN" sz="2000" dirty="0"/>
              <a:t>UNIX</a:t>
            </a:r>
            <a:r>
              <a:rPr lang="zh-CN" altLang="en-US" sz="2000" dirty="0"/>
              <a:t>规范的</a:t>
            </a:r>
            <a:r>
              <a:rPr lang="en-US" altLang="zh-CN" sz="2000" dirty="0"/>
              <a:t>UNIX</a:t>
            </a:r>
            <a:r>
              <a:rPr lang="zh-CN" altLang="en-US" sz="2000" dirty="0"/>
              <a:t>系统才能使用</a:t>
            </a:r>
            <a:r>
              <a:rPr lang="en-US" altLang="zh-CN" sz="2000" dirty="0"/>
              <a:t>UNIX</a:t>
            </a:r>
            <a:r>
              <a:rPr lang="zh-CN" altLang="en-US" sz="2000" dirty="0"/>
              <a:t>这个名称，否则只能称为类</a:t>
            </a:r>
            <a:r>
              <a:rPr lang="en-US" altLang="zh-CN" sz="2000" dirty="0"/>
              <a:t>UNIX</a:t>
            </a:r>
            <a:r>
              <a:rPr lang="zh-CN" altLang="en-US" sz="2000" dirty="0"/>
              <a:t>（</a:t>
            </a:r>
            <a:r>
              <a:rPr lang="en-US" altLang="zh-CN" sz="2000" dirty="0"/>
              <a:t>UNIX-like</a:t>
            </a:r>
            <a:r>
              <a:rPr lang="zh-CN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231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Linux</a:t>
            </a:r>
            <a:r>
              <a:rPr lang="zh-CN" altLang="en-US" sz="3200" dirty="0" smtClean="0"/>
              <a:t>操作系统（续</a:t>
            </a:r>
            <a:r>
              <a:rPr lang="en-US" altLang="zh-CN" sz="3200" dirty="0"/>
              <a:t>1</a:t>
            </a:r>
            <a:r>
              <a:rPr lang="zh-CN" altLang="en-US" sz="3200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131839" y="987574"/>
            <a:ext cx="5400601" cy="180491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/>
              <a:t>Linus </a:t>
            </a:r>
            <a:r>
              <a:rPr lang="en-US" altLang="zh-CN" dirty="0" err="1"/>
              <a:t>Torvals</a:t>
            </a:r>
            <a:r>
              <a:rPr lang="en-US" altLang="zh-CN" dirty="0"/>
              <a:t> </a:t>
            </a:r>
            <a:r>
              <a:rPr lang="zh-CN" altLang="en-US" dirty="0"/>
              <a:t>，芬兰赫尔辛基大学的学生。</a:t>
            </a:r>
            <a:endParaRPr lang="en-US" altLang="zh-CN" dirty="0"/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1991</a:t>
            </a:r>
            <a:r>
              <a:rPr lang="zh-CN" altLang="en-US" dirty="0"/>
              <a:t>年，编写了</a:t>
            </a:r>
            <a:r>
              <a:rPr lang="en-US" altLang="zh-CN" dirty="0"/>
              <a:t>Linux</a:t>
            </a:r>
            <a:r>
              <a:rPr lang="zh-CN" altLang="en-US" dirty="0"/>
              <a:t>，并放到网络上。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Calibri" panose="020F0502020204030204" charset="0"/>
              </a:rPr>
              <a:t>最初</a:t>
            </a:r>
            <a:r>
              <a:rPr lang="en-US" altLang="zh-CN" dirty="0">
                <a:latin typeface="Calibri" panose="020F0502020204030204" charset="0"/>
              </a:rPr>
              <a:t>Linus</a:t>
            </a:r>
            <a:r>
              <a:rPr lang="zh-CN" altLang="en-US" dirty="0">
                <a:latin typeface="Calibri" panose="020F0502020204030204" charset="0"/>
              </a:rPr>
              <a:t>编写的程序只适用于</a:t>
            </a:r>
            <a:r>
              <a:rPr lang="en-US" altLang="zh-CN" dirty="0">
                <a:latin typeface="Calibri" panose="020F0502020204030204" charset="0"/>
              </a:rPr>
              <a:t>Intel386</a:t>
            </a:r>
            <a:r>
              <a:rPr lang="zh-CN" altLang="en-US" dirty="0">
                <a:latin typeface="Calibri" panose="020F0502020204030204" charset="0"/>
              </a:rPr>
              <a:t>处理器，且不能移植</a:t>
            </a:r>
            <a:r>
              <a:rPr lang="zh-CN" altLang="en-US" dirty="0" smtClean="0">
                <a:latin typeface="Calibri" panose="020F0502020204030204" charset="0"/>
              </a:rPr>
              <a:t>。</a:t>
            </a:r>
            <a:endParaRPr lang="en-US" altLang="zh-CN" dirty="0">
              <a:latin typeface="Calibri" panose="020F0502020204030204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Calibri" panose="020F0502020204030204" charset="0"/>
              </a:rPr>
              <a:t>使用</a:t>
            </a:r>
            <a:r>
              <a:rPr lang="en-US" altLang="zh-CN" dirty="0">
                <a:latin typeface="Calibri" panose="020F0502020204030204" charset="0"/>
              </a:rPr>
              <a:t>GPL</a:t>
            </a:r>
            <a:r>
              <a:rPr lang="zh-CN" altLang="en-US" dirty="0">
                <a:latin typeface="Calibri" panose="020F0502020204030204" charset="0"/>
              </a:rPr>
              <a:t>协议，众多黑客共同完善</a:t>
            </a:r>
            <a:r>
              <a:rPr lang="en-US" altLang="zh-CN" dirty="0">
                <a:latin typeface="Calibri" panose="020F0502020204030204" charset="0"/>
              </a:rPr>
              <a:t>Linux</a:t>
            </a:r>
            <a:r>
              <a:rPr lang="zh-CN" altLang="en-US" dirty="0">
                <a:latin typeface="Calibri" panose="020F0502020204030204" charset="0"/>
              </a:rPr>
              <a:t>系统。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31590"/>
            <a:ext cx="2401756" cy="279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Linux</a:t>
            </a:r>
            <a:r>
              <a:rPr lang="zh-CN" altLang="en-US" sz="3200" dirty="0" smtClean="0"/>
              <a:t>操作系统</a:t>
            </a:r>
            <a:r>
              <a:rPr lang="zh-CN" altLang="en-US" sz="2800" dirty="0"/>
              <a:t>（</a:t>
            </a:r>
            <a:r>
              <a:rPr lang="zh-CN" altLang="en-US" sz="2800" dirty="0" smtClean="0"/>
              <a:t>续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908762"/>
          </a:xfrm>
        </p:spPr>
        <p:txBody>
          <a:bodyPr/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是一套免费使用和自由传播的类</a:t>
            </a:r>
            <a:r>
              <a:rPr lang="en-US" altLang="zh-CN" sz="2000" dirty="0"/>
              <a:t>Unix</a:t>
            </a:r>
            <a:r>
              <a:rPr lang="zh-CN" altLang="en-US" sz="2000" dirty="0"/>
              <a:t>操作系统</a:t>
            </a:r>
            <a:r>
              <a:rPr lang="en-US" altLang="zh-CN" sz="2000" dirty="0"/>
              <a:t>,Linux</a:t>
            </a:r>
            <a:r>
              <a:rPr lang="zh-CN" altLang="en-US" sz="2000" dirty="0"/>
              <a:t>继承了</a:t>
            </a:r>
            <a:r>
              <a:rPr lang="en-US" altLang="zh-CN" sz="2000" dirty="0"/>
              <a:t>Unix</a:t>
            </a:r>
            <a:r>
              <a:rPr lang="zh-CN" altLang="en-US" sz="2000" dirty="0"/>
              <a:t>以网络为核心的设计思想，是一个性能稳定的多用户网络操作系统。</a:t>
            </a:r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操作系统诞生于</a:t>
            </a:r>
            <a:r>
              <a:rPr lang="en-US" altLang="zh-CN" sz="2000" dirty="0"/>
              <a:t>1991 </a:t>
            </a:r>
            <a:r>
              <a:rPr lang="zh-CN" altLang="en-US" sz="2000" dirty="0"/>
              <a:t>年</a:t>
            </a:r>
            <a:r>
              <a:rPr lang="en-US" altLang="zh-CN" sz="2000" dirty="0"/>
              <a:t>10 </a:t>
            </a:r>
            <a:r>
              <a:rPr lang="zh-CN" altLang="en-US" sz="2000" dirty="0"/>
              <a:t>月</a:t>
            </a:r>
            <a:r>
              <a:rPr lang="en-US" altLang="zh-CN" sz="2000" dirty="0"/>
              <a:t>5 </a:t>
            </a:r>
            <a:r>
              <a:rPr lang="zh-CN" altLang="en-US" sz="2000" dirty="0"/>
              <a:t>日。</a:t>
            </a:r>
            <a:r>
              <a:rPr lang="en-US" altLang="zh-CN" sz="2000" dirty="0"/>
              <a:t>Linux</a:t>
            </a:r>
            <a:r>
              <a:rPr lang="zh-CN" altLang="en-US" sz="2000" dirty="0"/>
              <a:t>存在着许多不同的</a:t>
            </a:r>
            <a:r>
              <a:rPr lang="en-US" altLang="zh-CN" sz="2000" dirty="0"/>
              <a:t>Linux</a:t>
            </a:r>
            <a:r>
              <a:rPr lang="zh-CN" altLang="en-US" sz="2000" dirty="0"/>
              <a:t>版本，但它们都使用了</a:t>
            </a:r>
            <a:r>
              <a:rPr lang="en-US" altLang="zh-CN" sz="2000" dirty="0"/>
              <a:t>Linux</a:t>
            </a:r>
            <a:r>
              <a:rPr lang="zh-CN" altLang="en-US" sz="2000" dirty="0"/>
              <a:t>内核。</a:t>
            </a:r>
            <a:r>
              <a:rPr lang="en-US" altLang="zh-CN" sz="2000" dirty="0"/>
              <a:t>Linux</a:t>
            </a:r>
            <a:r>
              <a:rPr lang="zh-CN" altLang="en-US" sz="2000" dirty="0"/>
              <a:t>可安装在各种计算机硬件设备中，比如手机、平板电脑、路由器、视频游戏控制台、台式计算机、大型机和超级计算机。</a:t>
            </a:r>
          </a:p>
          <a:p>
            <a:r>
              <a:rPr lang="zh-CN" altLang="en-US" sz="2000" dirty="0"/>
              <a:t>严格来讲，</a:t>
            </a:r>
            <a:r>
              <a:rPr lang="en-US" altLang="zh-CN" sz="2000" dirty="0"/>
              <a:t>Linux</a:t>
            </a:r>
            <a:r>
              <a:rPr lang="zh-CN" altLang="en-US" sz="2000" dirty="0"/>
              <a:t>这个词本身只表示</a:t>
            </a:r>
            <a:r>
              <a:rPr lang="en-US" altLang="zh-CN" sz="2000" dirty="0"/>
              <a:t>Linux</a:t>
            </a:r>
            <a:r>
              <a:rPr lang="zh-CN" altLang="en-US" sz="2000" dirty="0"/>
              <a:t>内核，但实际上人们已经习惯了用</a:t>
            </a:r>
            <a:r>
              <a:rPr lang="en-US" altLang="zh-CN" sz="2000" dirty="0"/>
              <a:t>Linux</a:t>
            </a:r>
            <a:r>
              <a:rPr lang="zh-CN" altLang="en-US" sz="2000" dirty="0"/>
              <a:t>来形容整个基于</a:t>
            </a:r>
            <a:r>
              <a:rPr lang="en-US" altLang="zh-CN" sz="2000" dirty="0"/>
              <a:t>Linux</a:t>
            </a:r>
            <a:r>
              <a:rPr lang="zh-CN" altLang="en-US" sz="2000" dirty="0"/>
              <a:t>内核，并且使用</a:t>
            </a:r>
            <a:r>
              <a:rPr lang="en-US" altLang="zh-CN" sz="2000" dirty="0"/>
              <a:t>GNU</a:t>
            </a:r>
            <a:r>
              <a:rPr lang="zh-CN" altLang="en-US" sz="2000" dirty="0"/>
              <a:t>工程各种工具和数据库的操作系统。</a:t>
            </a:r>
          </a:p>
        </p:txBody>
      </p:sp>
    </p:spTree>
    <p:extLst>
      <p:ext uri="{BB962C8B-B14F-4D97-AF65-F5344CB8AC3E}">
        <p14:creationId xmlns:p14="http://schemas.microsoft.com/office/powerpoint/2010/main" val="33806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Linux</a:t>
            </a:r>
            <a:r>
              <a:rPr lang="zh-CN" altLang="en-US" sz="3200" dirty="0" smtClean="0"/>
              <a:t>操作系统特点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908762"/>
          </a:xfrm>
        </p:spPr>
        <p:txBody>
          <a:bodyPr/>
          <a:lstStyle/>
          <a:p>
            <a:r>
              <a:rPr lang="zh-CN" altLang="en-US" sz="2000" dirty="0"/>
              <a:t>自由、免费、开源</a:t>
            </a:r>
          </a:p>
          <a:p>
            <a:r>
              <a:rPr lang="zh-CN" altLang="en-US" sz="2000" dirty="0" smtClean="0"/>
              <a:t>编写</a:t>
            </a:r>
            <a:r>
              <a:rPr lang="zh-CN" altLang="en-US" sz="2000" dirty="0"/>
              <a:t>程序更容易，软件兼容性好</a:t>
            </a:r>
          </a:p>
          <a:p>
            <a:r>
              <a:rPr lang="zh-CN" altLang="en-US" sz="2000" dirty="0"/>
              <a:t>稳定、可靠</a:t>
            </a:r>
          </a:p>
          <a:p>
            <a:r>
              <a:rPr lang="zh-CN" altLang="en-US" sz="2000" dirty="0" smtClean="0"/>
              <a:t>支持</a:t>
            </a:r>
            <a:r>
              <a:rPr lang="zh-CN" altLang="en-US" sz="2000" dirty="0"/>
              <a:t>硬件广泛、可移植性好</a:t>
            </a:r>
          </a:p>
          <a:p>
            <a:r>
              <a:rPr lang="zh-CN" altLang="en-US" sz="2000" dirty="0"/>
              <a:t>高可配置性，系统伸缩性强</a:t>
            </a:r>
          </a:p>
          <a:p>
            <a:r>
              <a:rPr lang="zh-CN" altLang="en-US" sz="2000" dirty="0" smtClean="0"/>
              <a:t>强大</a:t>
            </a:r>
            <a:r>
              <a:rPr lang="zh-CN" altLang="en-US" sz="2000" dirty="0"/>
              <a:t>的网络功能</a:t>
            </a:r>
          </a:p>
          <a:p>
            <a:r>
              <a:rPr lang="zh-CN" altLang="en-US" sz="2000" dirty="0"/>
              <a:t>真正的多任务、多用户系统</a:t>
            </a:r>
          </a:p>
          <a:p>
            <a:r>
              <a:rPr lang="zh-CN" altLang="en-US" sz="2000" dirty="0"/>
              <a:t>支持的文件系统格式丰富</a:t>
            </a:r>
          </a:p>
          <a:p>
            <a:r>
              <a:rPr lang="zh-CN" altLang="en-US" sz="2000" dirty="0"/>
              <a:t>安全性能好，少受病毒困扰</a:t>
            </a:r>
          </a:p>
        </p:txBody>
      </p:sp>
    </p:spTree>
    <p:extLst>
      <p:ext uri="{BB962C8B-B14F-4D97-AF65-F5344CB8AC3E}">
        <p14:creationId xmlns:p14="http://schemas.microsoft.com/office/powerpoint/2010/main" val="15047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Linux</a:t>
            </a:r>
            <a:r>
              <a:rPr lang="zh-CN" altLang="en-US" sz="3200" dirty="0" smtClean="0"/>
              <a:t>应用</a:t>
            </a:r>
            <a:endParaRPr lang="zh-CN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539552" y="818297"/>
            <a:ext cx="7920880" cy="299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Linux 服务器 : 目前Linux服务器是当前最广泛的应用。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桌面应用:新版本的Linux系统特别在桌面应用方面进行了改进，达到相当的水平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嵌入式系统：由于Linux系统开放源代码，功能强大、可靠、稳定性强、灵活而且具有极大的伸缩性，因此，在嵌入式应用的领域里LINUX操作系统都有很广阔的应用市场。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0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操作系统构成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1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Linux</a:t>
            </a:r>
            <a:r>
              <a:rPr lang="zh-CN" altLang="en-US" sz="3200" dirty="0" smtClean="0"/>
              <a:t>系统结构</a:t>
            </a:r>
            <a:endParaRPr lang="zh-CN" altLang="zh-C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68313" y="839857"/>
            <a:ext cx="77040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</a:rPr>
              <a:t>一个典型的Linux操作系统组成为：Linux内核，文件系统，命令行shell，图形界面和桌面环境，并包各种工具和应用软件。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95747"/>
            <a:ext cx="3323654" cy="33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内核功能</a:t>
            </a:r>
            <a:endParaRPr lang="zh-CN" altLang="zh-C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539552" y="1203598"/>
            <a:ext cx="777609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Linux内核</a:t>
            </a:r>
            <a:r>
              <a:rPr lang="zh-CN" altLang="en-US" sz="2000" dirty="0">
                <a:solidFill>
                  <a:srgbClr val="333333"/>
                </a:solidFill>
              </a:rPr>
              <a:t>是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Linux操作系统的核心代码，是Linux系统的最底层，提供了系统的核心功能并允许进程以一种有序的方式访问硬件。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333333"/>
              </a:solidFill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solidFill>
                  <a:srgbClr val="333333"/>
                </a:solidFill>
              </a:rPr>
              <a:t>内核下载地址：</a:t>
            </a:r>
            <a:r>
              <a:rPr lang="en-US" altLang="zh-CN" sz="2000" dirty="0">
                <a:solidFill>
                  <a:srgbClr val="333333"/>
                </a:solidFill>
                <a:hlinkClick r:id="rId3"/>
              </a:rPr>
              <a:t>https://www.kernel.org/</a:t>
            </a:r>
            <a:endParaRPr lang="zh-CN" altLang="zh-CN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5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/>
              <a:t>Shell</a:t>
            </a:r>
            <a:endParaRPr lang="zh-CN" altLang="zh-C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539552" y="987574"/>
            <a:ext cx="813613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Shell是一个命令行解释器，它使得用户能够与操作系统进行交互，负责接收用户命令，然后调用相应的应用程序，并根据用户输入的指令来反馈给用户指定的信息。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026" name="Picture 2" descr="https://timgsa.baidu.com/timg?image&amp;quality=80&amp;size=b9999_10000&amp;sec=1572190658305&amp;di=c4b00c5383d4996bf3e95169218c1b7e&amp;imgtype=0&amp;src=http%3A%2F%2Ftwilightwap.com%2Fmobilium%2Fwallpapers%2Fp%2Fnew%2Fmisc%2F320x480%2Fshell-21602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72190658305&amp;di=c4b00c5383d4996bf3e95169218c1b7e&amp;imgtype=0&amp;src=http%3A%2F%2Ftwilightwap.com%2Fmobilium%2Fwallpapers%2Fp%2Fnew%2Fmisc%2F320x480%2Fshell-21602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67694"/>
            <a:ext cx="1872208" cy="274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7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6" name="Freeform 4"/>
          <p:cNvSpPr>
            <a:spLocks/>
          </p:cNvSpPr>
          <p:nvPr/>
        </p:nvSpPr>
        <p:spPr bwMode="gray">
          <a:xfrm flipV="1">
            <a:off x="718851" y="483477"/>
            <a:ext cx="7684265" cy="3928777"/>
          </a:xfrm>
          <a:custGeom>
            <a:avLst/>
            <a:gdLst>
              <a:gd name="T0" fmla="*/ 0 w 4398"/>
              <a:gd name="T1" fmla="*/ 884238 h 2935"/>
              <a:gd name="T2" fmla="*/ 1946275 w 4398"/>
              <a:gd name="T3" fmla="*/ 900113 h 2935"/>
              <a:gd name="T4" fmla="*/ 1946275 w 4398"/>
              <a:gd name="T5" fmla="*/ 4659313 h 2935"/>
              <a:gd name="T6" fmla="*/ 6981825 w 4398"/>
              <a:gd name="T7" fmla="*/ 4659313 h 2935"/>
              <a:gd name="T8" fmla="*/ 6981825 w 4398"/>
              <a:gd name="T9" fmla="*/ 0 h 2935"/>
              <a:gd name="T10" fmla="*/ 0 w 4398"/>
              <a:gd name="T11" fmla="*/ 0 h 2935"/>
              <a:gd name="T12" fmla="*/ 0 w 4398"/>
              <a:gd name="T13" fmla="*/ 884238 h 29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98" h="2935">
                <a:moveTo>
                  <a:pt x="0" y="557"/>
                </a:moveTo>
                <a:lnTo>
                  <a:pt x="1226" y="567"/>
                </a:lnTo>
                <a:lnTo>
                  <a:pt x="1226" y="2935"/>
                </a:lnTo>
                <a:lnTo>
                  <a:pt x="4398" y="2935"/>
                </a:lnTo>
                <a:lnTo>
                  <a:pt x="4398" y="0"/>
                </a:lnTo>
                <a:lnTo>
                  <a:pt x="0" y="0"/>
                </a:lnTo>
                <a:lnTo>
                  <a:pt x="0" y="55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 cap="flat" cmpd="sng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4290" tIns="33338" rIns="34290" bIns="33338" anchor="ctr" anchorCtr="1"/>
          <a:lstStyle/>
          <a:p>
            <a:pPr>
              <a:defRPr/>
            </a:pPr>
            <a:endParaRPr lang="zh-CN" altLang="en-US" sz="1350" dirty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4223" y="3341998"/>
            <a:ext cx="21588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 smtClean="0">
                <a:solidFill>
                  <a:srgbClr val="FFC000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Python+</a:t>
            </a:r>
            <a:r>
              <a:rPr lang="zh-CN" altLang="en-US" sz="1350" b="1" dirty="0" smtClean="0">
                <a:solidFill>
                  <a:srgbClr val="FFC000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人工智能</a:t>
            </a:r>
            <a:r>
              <a:rPr lang="zh-CN" altLang="en-US" sz="1350" b="1" dirty="0">
                <a:solidFill>
                  <a:srgbClr val="FFC000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教学部</a:t>
            </a:r>
            <a:endParaRPr lang="zh-CN" altLang="en-US" sz="1350" b="1" dirty="0">
              <a:solidFill>
                <a:srgbClr val="FFC000">
                  <a:lumMod val="50000"/>
                </a:srgbClr>
              </a:solidFill>
            </a:endParaRPr>
          </a:p>
          <a:p>
            <a:endParaRPr lang="zh-CN" altLang="en-US" sz="1350" dirty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1640" y="3053457"/>
            <a:ext cx="8308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C000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吕  泽</a:t>
            </a:r>
            <a:endParaRPr lang="zh-CN" altLang="en-US" b="1" dirty="0">
              <a:solidFill>
                <a:srgbClr val="FFC000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1350" dirty="0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4554" y="603173"/>
            <a:ext cx="5263309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工作</a:t>
            </a:r>
            <a:r>
              <a:rPr lang="zh-CN" altLang="en-US" sz="15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经历</a:t>
            </a:r>
            <a:endParaRPr lang="en-US" altLang="zh-CN" sz="15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5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192881" indent="-19288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九年以上</a:t>
            </a:r>
            <a:r>
              <a:rPr lang="en-US" altLang="zh-CN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5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行业工作经验。</a:t>
            </a:r>
            <a:endParaRPr lang="en-US" altLang="zh-CN" sz="15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192881" indent="-19288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曾任职北国人百集团</a:t>
            </a:r>
            <a:r>
              <a:rPr lang="en-US" altLang="zh-CN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DBA</a:t>
            </a:r>
            <a:r>
              <a:rPr lang="zh-CN" altLang="en-US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Cisco</a:t>
            </a:r>
            <a:r>
              <a:rPr lang="zh-CN" altLang="en-US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中国产品培训</a:t>
            </a:r>
            <a:r>
              <a:rPr lang="zh-CN" altLang="en-US" sz="15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师等岗位。</a:t>
            </a:r>
            <a:endParaRPr lang="en-US" altLang="zh-CN" sz="15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192881" indent="-19288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致力于</a:t>
            </a:r>
            <a:r>
              <a:rPr lang="zh-CN" altLang="en-US" sz="15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后端</a:t>
            </a:r>
            <a:r>
              <a:rPr lang="zh-CN" altLang="en-US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架构设计，提供高可用性</a:t>
            </a:r>
            <a:r>
              <a:rPr lang="zh-CN" altLang="en-US" sz="15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的并发方案</a:t>
            </a:r>
            <a:r>
              <a:rPr lang="zh-CN" altLang="en-US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  <a:r>
              <a:rPr lang="zh-CN" altLang="en-US" sz="15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5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192881" indent="-19288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精通</a:t>
            </a:r>
            <a:r>
              <a:rPr lang="en-US" altLang="zh-CN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MySQL/</a:t>
            </a:r>
            <a:r>
              <a:rPr lang="en-US" altLang="zh-CN" sz="15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5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等数据库架构搭建。</a:t>
            </a:r>
            <a:endParaRPr lang="en-US" altLang="zh-CN" sz="15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192881" indent="-19288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参与</a:t>
            </a:r>
            <a:r>
              <a:rPr lang="zh-CN" altLang="en-US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北国人百集团</a:t>
            </a:r>
            <a:r>
              <a:rPr lang="en-US" altLang="zh-CN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5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、菜鸟网络</a:t>
            </a:r>
            <a:r>
              <a:rPr lang="zh-CN" altLang="en-US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15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、智慧家居、等项目</a:t>
            </a:r>
            <a:r>
              <a:rPr lang="zh-CN" altLang="en-US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的开发工作。</a:t>
            </a:r>
            <a:endParaRPr lang="en-US" altLang="zh-CN" sz="15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35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4223" y="3679001"/>
            <a:ext cx="7965459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DC1F26"/>
                </a:solidFill>
                <a:effectLst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业精于勤荒于嬉，行成于思毁于随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483477"/>
            <a:ext cx="1665589" cy="25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文件系统</a:t>
            </a:r>
            <a:endParaRPr lang="zh-CN" altLang="zh-C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67544" y="1213470"/>
            <a:ext cx="784810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文件系统通常指称管理磁盘数据的系统，可将数据以目录或文件的型式存储。每个文件系统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文件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都有自己的</a:t>
            </a:r>
            <a:r>
              <a:rPr lang="zh-CN" altLang="en-US" sz="2000" dirty="0">
                <a:solidFill>
                  <a:srgbClr val="333333"/>
                </a:solidFill>
              </a:rPr>
              <a:t>特定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功能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。每个操作系统也都有不同特征的文件系统。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文件系统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6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Linux</a:t>
            </a:r>
            <a:r>
              <a:rPr lang="zh-CN" altLang="en-US" sz="3200" dirty="0" smtClean="0"/>
              <a:t>文件系统结构</a:t>
            </a:r>
            <a:endParaRPr lang="zh-CN" altLang="zh-C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58870" y="987574"/>
            <a:ext cx="828015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在任何一个操作系统中，文件系统都是其重要的组件，用于组织和管理计算机存储设备上的大量文件，并提供用户交互接口。Linux同样具备完善的文件系统。Linux的文件组织模式犹如一颗倒置的树，所有存储设备作为这颗树的一个子目录。将根（/）作为整个文件系统的唯一起点，其他所有目录都从该点出发。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18790"/>
            <a:ext cx="6120680" cy="239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主要目录功能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4031873"/>
          </a:xfrm>
        </p:spPr>
        <p:txBody>
          <a:bodyPr/>
          <a:lstStyle/>
          <a:p>
            <a:r>
              <a:rPr lang="en-US" altLang="zh-CN" sz="2000" dirty="0"/>
              <a:t>/</a:t>
            </a:r>
            <a:r>
              <a:rPr lang="zh-CN" altLang="en-US" sz="2000" dirty="0"/>
              <a:t>：根目录，所有的目录、文件、设备都在</a:t>
            </a:r>
            <a:r>
              <a:rPr lang="en-US" altLang="zh-CN" sz="2000" dirty="0"/>
              <a:t>/</a:t>
            </a:r>
            <a:r>
              <a:rPr lang="zh-CN" altLang="en-US" sz="2000" dirty="0"/>
              <a:t>之下，</a:t>
            </a:r>
            <a:r>
              <a:rPr lang="en-US" altLang="zh-CN" sz="2000" dirty="0"/>
              <a:t>/</a:t>
            </a:r>
            <a:r>
              <a:rPr lang="zh-CN" altLang="en-US" sz="2000" dirty="0"/>
              <a:t>就是</a:t>
            </a:r>
            <a:r>
              <a:rPr lang="en-US" altLang="zh-CN" sz="2000" dirty="0"/>
              <a:t>Linux</a:t>
            </a:r>
            <a:r>
              <a:rPr lang="zh-CN" altLang="en-US" sz="2000" dirty="0"/>
              <a:t>文件系统的组织者，也是最上级的领导者。</a:t>
            </a:r>
          </a:p>
          <a:p>
            <a:r>
              <a:rPr lang="en-US" altLang="zh-CN" sz="2000" dirty="0"/>
              <a:t>/bin</a:t>
            </a:r>
            <a:r>
              <a:rPr lang="zh-CN" altLang="en-US" sz="2000" dirty="0"/>
              <a:t>：在一般的系统当中，都可以在这个目录下找到</a:t>
            </a:r>
            <a:r>
              <a:rPr lang="en-US" altLang="zh-CN" sz="2000" dirty="0" err="1"/>
              <a:t>linux</a:t>
            </a:r>
            <a:r>
              <a:rPr lang="zh-CN" altLang="en-US" sz="2000" dirty="0"/>
              <a:t>常用的命令。系统所需要的那些命令位于此目录。</a:t>
            </a:r>
          </a:p>
          <a:p>
            <a:r>
              <a:rPr lang="en-US" altLang="zh-CN" sz="2000" dirty="0"/>
              <a:t>/</a:t>
            </a:r>
            <a:r>
              <a:rPr lang="en-US" altLang="zh-CN" sz="2000" dirty="0" err="1"/>
              <a:t>sbin</a:t>
            </a:r>
            <a:r>
              <a:rPr lang="zh-CN" altLang="en-US" sz="2000" dirty="0"/>
              <a:t>：这个目录是用来存放系统管理员的系统管理程序。大多是涉及系统管理的命令的存放，是超级权限用户</a:t>
            </a:r>
            <a:r>
              <a:rPr lang="en-US" altLang="zh-CN" sz="2000" dirty="0"/>
              <a:t>root</a:t>
            </a:r>
            <a:r>
              <a:rPr lang="zh-CN" altLang="en-US" sz="2000" dirty="0"/>
              <a:t>的可执行命令存放地，普通用户无权限执行这个目录下的命令。</a:t>
            </a:r>
          </a:p>
          <a:p>
            <a:r>
              <a:rPr lang="en-US" altLang="zh-CN" sz="2000" dirty="0"/>
              <a:t>/boot</a:t>
            </a:r>
            <a:r>
              <a:rPr lang="zh-CN" altLang="en-US" sz="2000" dirty="0"/>
              <a:t>：</a:t>
            </a:r>
            <a:r>
              <a:rPr lang="en-US" altLang="zh-CN" sz="2000" dirty="0"/>
              <a:t>Linux</a:t>
            </a:r>
            <a:r>
              <a:rPr lang="zh-CN" altLang="en-US" sz="2000" dirty="0"/>
              <a:t>的内核及引导系统程序所需要的文件目录。</a:t>
            </a:r>
          </a:p>
          <a:p>
            <a:r>
              <a:rPr lang="en-US" altLang="zh-CN" sz="2000" dirty="0"/>
              <a:t>/dev</a:t>
            </a:r>
            <a:r>
              <a:rPr lang="zh-CN" altLang="en-US" sz="2000" dirty="0"/>
              <a:t>：在这个目录中包含了所有</a:t>
            </a:r>
            <a:r>
              <a:rPr lang="en-US" altLang="zh-CN" sz="2000" dirty="0" err="1"/>
              <a:t>linux</a:t>
            </a:r>
            <a:r>
              <a:rPr lang="zh-CN" altLang="en-US" sz="2000" dirty="0"/>
              <a:t>系统中使用的外部设备。但是这里并不是放的外部设备的驱动程序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4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主要目录功能（续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970318"/>
          </a:xfrm>
        </p:spPr>
        <p:txBody>
          <a:bodyPr/>
          <a:lstStyle/>
          <a:p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etc</a:t>
            </a:r>
            <a:r>
              <a:rPr lang="zh-CN" altLang="en-US" sz="2000" dirty="0" smtClean="0"/>
              <a:t>：在这个目录下存放了系统管理时要用到的各种配置文件和子目录。要用到的网络配置文件，文件系统，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系统配置文件，设备配置信息，设置用户信息等都在这个目录下。</a:t>
            </a:r>
          </a:p>
          <a:p>
            <a:r>
              <a:rPr lang="en-US" altLang="zh-CN" sz="2000" dirty="0" smtClean="0"/>
              <a:t>/home</a:t>
            </a:r>
            <a:r>
              <a:rPr lang="zh-CN" altLang="en-US" sz="2000" dirty="0" smtClean="0"/>
              <a:t>：如果建立一个用户，用户名是</a:t>
            </a:r>
            <a:r>
              <a:rPr lang="en-US" altLang="zh-CN" sz="2000" dirty="0" smtClean="0"/>
              <a:t>“xx”,</a:t>
            </a:r>
            <a:r>
              <a:rPr lang="zh-CN" altLang="en-US" sz="2000" dirty="0" smtClean="0"/>
              <a:t>那么在</a:t>
            </a:r>
            <a:r>
              <a:rPr lang="en-US" altLang="zh-CN" sz="2000" dirty="0" smtClean="0"/>
              <a:t>/home</a:t>
            </a:r>
            <a:r>
              <a:rPr lang="zh-CN" altLang="en-US" sz="2000" dirty="0" smtClean="0"/>
              <a:t>目录下就有一个对应的</a:t>
            </a:r>
            <a:r>
              <a:rPr lang="en-US" altLang="zh-CN" sz="2000" dirty="0" smtClean="0"/>
              <a:t>/home/xx</a:t>
            </a:r>
            <a:r>
              <a:rPr lang="zh-CN" altLang="en-US" sz="2000" dirty="0" smtClean="0"/>
              <a:t>路径，用来存放用户的主目录。</a:t>
            </a:r>
            <a:endParaRPr lang="en-US" altLang="zh-CN" sz="2000" dirty="0" smtClean="0"/>
          </a:p>
          <a:p>
            <a:r>
              <a:rPr lang="en-US" altLang="zh-CN" sz="2000" dirty="0"/>
              <a:t>/root </a:t>
            </a:r>
            <a:r>
              <a:rPr lang="zh-CN" altLang="en-US" sz="2000" dirty="0"/>
              <a:t>目录是超级用户的目录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/lib</a:t>
            </a:r>
            <a:r>
              <a:rPr lang="zh-CN" altLang="en-US" sz="2000" dirty="0"/>
              <a:t>目录是根文件系统上的程序所需的共享库，存放了根文件系统程序运行所需的共享文件。这些文件包含了可被许多程序共享的代码，以避免每个程序都包含有相同的子程序的副本，故可以使得可执行文件变得更小，节省空间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9221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主要目录功能（续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170099"/>
          </a:xfrm>
        </p:spPr>
        <p:txBody>
          <a:bodyPr/>
          <a:lstStyle/>
          <a:p>
            <a:r>
              <a:rPr lang="zh-CN" altLang="en-US" sz="2000" dirty="0"/>
              <a:t>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</a:t>
            </a:r>
            <a:r>
              <a:rPr lang="zh-CN" altLang="en-US" sz="2000" dirty="0"/>
              <a:t>目录存放程序在运行时产生的信息和数据。但在引导启动后，运行的程序最好使用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zh-CN" altLang="en-US" sz="2000" dirty="0"/>
              <a:t>来代替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</a:t>
            </a:r>
            <a:r>
              <a:rPr lang="zh-CN" altLang="en-US" sz="2000" dirty="0"/>
              <a:t>，因为前者可能拥有一个更大的磁盘空间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/media </a:t>
            </a:r>
            <a:r>
              <a:rPr lang="zh-CN" altLang="en-US" sz="2000" dirty="0" smtClean="0"/>
              <a:t>存放</a:t>
            </a:r>
            <a:r>
              <a:rPr lang="en-US" altLang="zh-CN" sz="2000" dirty="0"/>
              <a:t>Ubuntu</a:t>
            </a:r>
            <a:r>
              <a:rPr lang="zh-CN" altLang="en-US" sz="2000" dirty="0"/>
              <a:t>系统自动挂载的设备文件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 </a:t>
            </a:r>
            <a:r>
              <a:rPr lang="zh-CN" altLang="en-US" sz="2000" dirty="0"/>
              <a:t>是个很重要的目录，通常这一文件系统很大，因为所有程序安装在这里</a:t>
            </a:r>
            <a:r>
              <a:rPr lang="zh-CN" altLang="en-US" sz="2000" dirty="0" smtClean="0"/>
              <a:t>。本地</a:t>
            </a:r>
            <a:r>
              <a:rPr lang="zh-CN" altLang="en-US" sz="2000" dirty="0"/>
              <a:t>安装的程序和其他东西在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 </a:t>
            </a:r>
            <a:r>
              <a:rPr lang="zh-CN" altLang="en-US" sz="2000" dirty="0"/>
              <a:t>下，因为这样可以在升级新版系统或新发行版时无须重新安装全部程序。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 </a:t>
            </a:r>
            <a:r>
              <a:rPr lang="zh-CN" altLang="en-US" sz="2000" dirty="0"/>
              <a:t>目录下的许多内容是可选的，但这些功能会使用户使用系统更加有效。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56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绝对路径和相对路径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960440"/>
          </a:xfrm>
        </p:spPr>
        <p:txBody>
          <a:bodyPr/>
          <a:lstStyle/>
          <a:p>
            <a:r>
              <a:rPr lang="zh-CN" altLang="en-US" sz="2000" dirty="0"/>
              <a:t>路径就是用户在磁盘上寻找文件时，所历经的目录和文件线路。路径分为绝对路径和相对路径。</a:t>
            </a:r>
          </a:p>
          <a:p>
            <a:r>
              <a:rPr lang="zh-CN" altLang="en-US" sz="2000" dirty="0"/>
              <a:t>绝对路径：从根文件夹开始的路径，以“</a:t>
            </a:r>
            <a:r>
              <a:rPr lang="en-US" altLang="zh-CN" sz="2000" dirty="0"/>
              <a:t>\”</a:t>
            </a:r>
            <a:r>
              <a:rPr lang="zh-CN" altLang="en-US" sz="2000" dirty="0"/>
              <a:t>作为开始。</a:t>
            </a:r>
          </a:p>
          <a:p>
            <a:r>
              <a:rPr lang="zh-CN" altLang="en-US" sz="2000" dirty="0"/>
              <a:t>相对路径：从当前文件夹开始的路径。</a:t>
            </a:r>
            <a:endParaRPr lang="en-US" altLang="zh-CN" sz="2000" dirty="0"/>
          </a:p>
          <a:p>
            <a:r>
              <a:rPr lang="zh-CN" altLang="en-US" sz="2000" dirty="0"/>
              <a:t>一个文件的路径既可以使用绝对路径又可以使用相对路径，两者在描述路径时可以互换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.    </a:t>
            </a:r>
            <a:r>
              <a:rPr lang="zh-CN" altLang="en-US" sz="2000" dirty="0" smtClean="0"/>
              <a:t>代表</a:t>
            </a:r>
            <a:r>
              <a:rPr lang="zh-CN" altLang="en-US" sz="2000" dirty="0"/>
              <a:t>当前目录，是相对路径的起点。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..    </a:t>
            </a:r>
            <a:r>
              <a:rPr lang="zh-CN" altLang="en-US" sz="2000" dirty="0"/>
              <a:t>代表当前目录的上一层目录。</a:t>
            </a:r>
            <a:endParaRPr lang="en-US" altLang="zh-CN" sz="2000" dirty="0"/>
          </a:p>
          <a:p>
            <a:endParaRPr lang="en-US" altLang="zh-CN" sz="2000" dirty="0"/>
          </a:p>
          <a:p>
            <a:pPr lvl="0"/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582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环境变量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2862322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sz="2000" dirty="0"/>
              <a:t>环境变量一般是指在操作系统中用来指定操作系统</a:t>
            </a:r>
            <a:r>
              <a:rPr lang="zh-CN" altLang="en-US" sz="2000" dirty="0" smtClean="0"/>
              <a:t>运行环境的</a:t>
            </a:r>
            <a:r>
              <a:rPr lang="zh-CN" altLang="en-US" sz="2000" dirty="0"/>
              <a:t>一些参数，比如系统目录位置等。如果将一个目录设置为环境变量目录，那么这个目录下的文件在任何目录下都可以查找到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lvl="0" indent="0">
              <a:buNone/>
            </a:pPr>
            <a:endParaRPr lang="en-US" altLang="zh-CN" sz="2000" dirty="0"/>
          </a:p>
          <a:p>
            <a:r>
              <a:rPr lang="en-US" altLang="zh-CN" sz="2000" dirty="0" smtClean="0"/>
              <a:t> </a:t>
            </a:r>
            <a:r>
              <a:rPr lang="zh-CN" altLang="en-US" sz="2000" dirty="0"/>
              <a:t>临时设置环境变量：  </a:t>
            </a:r>
            <a:r>
              <a:rPr lang="en-US" altLang="zh-CN" sz="2000" dirty="0"/>
              <a:t>export  PATH="$PATH:/</a:t>
            </a:r>
            <a:r>
              <a:rPr lang="en-US" altLang="zh-CN" sz="2000" dirty="0" err="1"/>
              <a:t>your_dir_path</a:t>
            </a:r>
            <a:r>
              <a:rPr lang="en-US" altLang="zh-CN" sz="2000" dirty="0" smtClean="0"/>
              <a:t>"</a:t>
            </a:r>
            <a:endParaRPr lang="en-US" altLang="zh-CN" sz="2000" dirty="0"/>
          </a:p>
          <a:p>
            <a:r>
              <a:rPr lang="zh-CN" altLang="en-US" sz="2000" dirty="0" smtClean="0"/>
              <a:t> 永久</a:t>
            </a:r>
            <a:r>
              <a:rPr lang="zh-CN" altLang="en-US" sz="2000" dirty="0"/>
              <a:t>设置环境变量：修改</a:t>
            </a:r>
            <a:r>
              <a:rPr lang="en-US" altLang="zh-CN" sz="2000" dirty="0" err="1"/>
              <a:t>etc</a:t>
            </a:r>
            <a:r>
              <a:rPr lang="zh-CN" altLang="en-US" sz="2000" dirty="0"/>
              <a:t>下的</a:t>
            </a:r>
            <a:r>
              <a:rPr lang="en-US" altLang="zh-CN" sz="2000" dirty="0"/>
              <a:t>profile</a:t>
            </a:r>
            <a:r>
              <a:rPr lang="zh-CN" altLang="en-US" sz="2000" dirty="0"/>
              <a:t>文件，输入</a:t>
            </a:r>
            <a:r>
              <a:rPr lang="en-US" altLang="zh-CN" sz="2000" dirty="0"/>
              <a:t>vi 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/profile</a:t>
            </a:r>
            <a:r>
              <a:rPr lang="zh-CN" altLang="en-US" sz="2000" dirty="0"/>
              <a:t>，将上述语句添加进去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9897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3850" y="2220677"/>
            <a:ext cx="2304001" cy="4230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endParaRPr lang="zh-CN" altLang="en-US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25620" y="694966"/>
            <a:ext cx="1800000" cy="28800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086942" y="1029858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</a:p>
        </p:txBody>
      </p:sp>
      <p:cxnSp>
        <p:nvCxnSpPr>
          <p:cNvPr id="19" name="直接箭头连接符 18"/>
          <p:cNvCxnSpPr>
            <a:stCxn id="14" idx="3"/>
            <a:endCxn id="15" idx="1"/>
          </p:cNvCxnSpPr>
          <p:nvPr/>
        </p:nvCxnSpPr>
        <p:spPr>
          <a:xfrm flipV="1">
            <a:off x="2627851" y="838966"/>
            <a:ext cx="597769" cy="159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086942" y="694966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086942" y="1368241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5086942" y="1703133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底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行命令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7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3"/>
          <p:cNvSpPr>
            <a:spLocks noChangeArrowheads="1"/>
          </p:cNvSpPr>
          <p:nvPr/>
        </p:nvSpPr>
        <p:spPr bwMode="auto">
          <a:xfrm>
            <a:off x="4518422" y="1221581"/>
            <a:ext cx="3294459" cy="8096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A5A5A5">
                    <a:lumMod val="75000"/>
                  </a:srgbClr>
                </a:solidFill>
                <a:ea typeface="標楷體" pitchFamily="65" charset="-120"/>
                <a:cs typeface="Tahoma" panose="020B0604030504040204" pitchFamily="34" charset="0"/>
              </a:rPr>
              <a:t>理论性，抽象性加强</a:t>
            </a:r>
            <a:endParaRPr lang="zh-TW" altLang="en-US" dirty="0">
              <a:solidFill>
                <a:srgbClr val="A5A5A5">
                  <a:lumMod val="75000"/>
                </a:srgbClr>
              </a:solidFill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60419" name="AutoShape 5"/>
          <p:cNvSpPr>
            <a:spLocks noChangeArrowheads="1"/>
          </p:cNvSpPr>
          <p:nvPr/>
        </p:nvSpPr>
        <p:spPr bwMode="auto">
          <a:xfrm>
            <a:off x="4518422" y="2341960"/>
            <a:ext cx="3294459" cy="8096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A5A5A5">
                    <a:lumMod val="75000"/>
                  </a:srgb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后端工程师必备基础内容</a:t>
            </a:r>
            <a:endParaRPr lang="zh-TW" altLang="en-US" dirty="0">
              <a:solidFill>
                <a:srgbClr val="A5A5A5">
                  <a:lumMod val="75000"/>
                </a:srgb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grpSp>
        <p:nvGrpSpPr>
          <p:cNvPr id="60420" name="Group 8"/>
          <p:cNvGrpSpPr>
            <a:grpSpLocks/>
          </p:cNvGrpSpPr>
          <p:nvPr/>
        </p:nvGrpSpPr>
        <p:grpSpPr bwMode="auto">
          <a:xfrm>
            <a:off x="1405000" y="1189226"/>
            <a:ext cx="2765822" cy="3042047"/>
            <a:chOff x="152" y="1014"/>
            <a:chExt cx="2323" cy="2555"/>
          </a:xfrm>
        </p:grpSpPr>
        <p:sp>
          <p:nvSpPr>
            <p:cNvPr id="58374" name="AutoShape 2"/>
            <p:cNvSpPr>
              <a:spLocks noChangeArrowheads="1"/>
            </p:cNvSpPr>
            <p:nvPr/>
          </p:nvSpPr>
          <p:spPr bwMode="gray">
            <a:xfrm>
              <a:off x="152" y="1014"/>
              <a:ext cx="2323" cy="727"/>
            </a:xfrm>
            <a:prstGeom prst="wedgeRectCallout">
              <a:avLst>
                <a:gd name="adj1" fmla="val 59750"/>
                <a:gd name="adj2" fmla="val -13764"/>
              </a:avLst>
            </a:prstGeom>
            <a:solidFill>
              <a:srgbClr val="6399AB"/>
            </a:solidFill>
            <a:ln w="254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34290" tIns="33338" rIns="34290" bIns="33338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200" b="1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58375" name="AutoShape 4"/>
            <p:cNvSpPr>
              <a:spLocks noChangeArrowheads="1"/>
            </p:cNvSpPr>
            <p:nvPr/>
          </p:nvSpPr>
          <p:spPr bwMode="gray">
            <a:xfrm>
              <a:off x="152" y="1955"/>
              <a:ext cx="2323" cy="727"/>
            </a:xfrm>
            <a:prstGeom prst="wedgeRectCallout">
              <a:avLst>
                <a:gd name="adj1" fmla="val 59750"/>
                <a:gd name="adj2" fmla="val -13764"/>
              </a:avLst>
            </a:prstGeom>
            <a:solidFill>
              <a:srgbClr val="6399AB"/>
            </a:solidFill>
            <a:ln w="254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34290" tIns="33338" rIns="34290" bIns="33338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200" b="1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58376" name="AutoShape 6"/>
            <p:cNvSpPr>
              <a:spLocks noChangeArrowheads="1"/>
            </p:cNvSpPr>
            <p:nvPr/>
          </p:nvSpPr>
          <p:spPr bwMode="gray">
            <a:xfrm>
              <a:off x="152" y="2842"/>
              <a:ext cx="2323" cy="727"/>
            </a:xfrm>
            <a:prstGeom prst="wedgeRectCallout">
              <a:avLst>
                <a:gd name="adj1" fmla="val 59750"/>
                <a:gd name="adj2" fmla="val -13764"/>
              </a:avLst>
            </a:prstGeom>
            <a:solidFill>
              <a:srgbClr val="6399AB"/>
            </a:solidFill>
            <a:ln w="254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34290" tIns="33338" rIns="34290" bIns="33338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200" b="1">
                  <a:solidFill>
                    <a:srgbClr val="FFFFFF"/>
                  </a:solidFill>
                </a:rPr>
                <a:t> </a:t>
              </a:r>
            </a:p>
          </p:txBody>
        </p:sp>
      </p:grpSp>
      <p:sp>
        <p:nvSpPr>
          <p:cNvPr id="60421" name="AutoShape 7"/>
          <p:cNvSpPr>
            <a:spLocks noChangeArrowheads="1"/>
          </p:cNvSpPr>
          <p:nvPr/>
        </p:nvSpPr>
        <p:spPr bwMode="auto">
          <a:xfrm>
            <a:off x="4518422" y="3398044"/>
            <a:ext cx="3294459" cy="8096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A5A5A5">
                    <a:lumMod val="75000"/>
                  </a:srgb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掌握功能用法为主，重视大结构</a:t>
            </a:r>
            <a:endParaRPr lang="zh-TW" altLang="en-US" dirty="0">
              <a:solidFill>
                <a:srgbClr val="A5A5A5">
                  <a:lumMod val="75000"/>
                </a:srgb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4871" y="239617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>
                <a:solidFill>
                  <a:prstClr val="black"/>
                </a:solidFill>
                <a:latin typeface="Calibri Light" panose="020F0302020204030204"/>
              </a:rPr>
              <a:t>第二阶段课程特点</a:t>
            </a:r>
          </a:p>
        </p:txBody>
      </p:sp>
      <p:sp>
        <p:nvSpPr>
          <p:cNvPr id="3" name="矩形 2"/>
          <p:cNvSpPr/>
          <p:nvPr/>
        </p:nvSpPr>
        <p:spPr>
          <a:xfrm>
            <a:off x="1323976" y="1487894"/>
            <a:ext cx="2846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100" dirty="0">
                <a:solidFill>
                  <a:prstClr val="white"/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  部分知识难度提升</a:t>
            </a:r>
          </a:p>
        </p:txBody>
      </p:sp>
      <p:sp>
        <p:nvSpPr>
          <p:cNvPr id="5" name="矩形 4"/>
          <p:cNvSpPr/>
          <p:nvPr/>
        </p:nvSpPr>
        <p:spPr>
          <a:xfrm>
            <a:off x="1387227" y="2603896"/>
            <a:ext cx="266290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100" dirty="0">
                <a:solidFill>
                  <a:prstClr val="white"/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  这</a:t>
            </a:r>
            <a:r>
              <a:rPr kumimoji="1" lang="zh-CN" altLang="en-US" sz="2100" dirty="0" smtClean="0">
                <a:solidFill>
                  <a:prstClr val="white"/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是后端基础</a:t>
            </a:r>
            <a:r>
              <a:rPr kumimoji="1" lang="zh-CN" altLang="en-US" sz="2100" dirty="0">
                <a:solidFill>
                  <a:prstClr val="white"/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课程</a:t>
            </a:r>
          </a:p>
        </p:txBody>
      </p:sp>
      <p:sp>
        <p:nvSpPr>
          <p:cNvPr id="6" name="矩形 5"/>
          <p:cNvSpPr/>
          <p:nvPr/>
        </p:nvSpPr>
        <p:spPr>
          <a:xfrm>
            <a:off x="1405000" y="3699173"/>
            <a:ext cx="276582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100" dirty="0">
                <a:solidFill>
                  <a:prstClr val="white"/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  </a:t>
            </a:r>
            <a:r>
              <a:rPr kumimoji="1" lang="zh-CN" altLang="en-US" sz="2100" dirty="0" smtClean="0">
                <a:solidFill>
                  <a:prstClr val="white"/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注重功能实践</a:t>
            </a:r>
            <a:endParaRPr kumimoji="1" lang="zh-CN" altLang="en-US" sz="2100" dirty="0">
              <a:solidFill>
                <a:prstClr val="white"/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什么是</a:t>
            </a:r>
            <a:r>
              <a:rPr lang="en-US" altLang="zh-CN" sz="3200" dirty="0" smtClean="0"/>
              <a:t>Vi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200329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000" dirty="0"/>
              <a:t>Vi</a:t>
            </a:r>
            <a:r>
              <a:rPr lang="zh-CN" altLang="en-US" sz="2000" dirty="0"/>
              <a:t>是一个著名的功能强大的文本编辑器，它是</a:t>
            </a:r>
            <a:r>
              <a:rPr lang="en-US" altLang="zh-CN" sz="2000" dirty="0"/>
              <a:t>Linux</a:t>
            </a:r>
            <a:r>
              <a:rPr lang="zh-CN" altLang="en-US" sz="2000" dirty="0"/>
              <a:t>中最基本的编辑器，虽然不像图形界面编辑器那样美观，没有使用鼠标那样方便。</a:t>
            </a:r>
            <a:r>
              <a:rPr lang="zh-CN" altLang="en-US" sz="2000" dirty="0" smtClean="0"/>
              <a:t>但</a:t>
            </a:r>
            <a:r>
              <a:rPr lang="en-US" altLang="zh-CN" sz="2000" dirty="0" smtClean="0"/>
              <a:t>Vi</a:t>
            </a:r>
            <a:r>
              <a:rPr lang="zh-CN" altLang="en-US" sz="2000" dirty="0"/>
              <a:t>编辑器在系统管理、服务器配置工作中永远都是无可替代的。</a:t>
            </a:r>
            <a:endParaRPr lang="zh-CN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324115"/>
            <a:ext cx="2337048" cy="233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Vi</a:t>
            </a:r>
            <a:r>
              <a:rPr lang="zh-CN" altLang="en-US" sz="3200" dirty="0" smtClean="0"/>
              <a:t>模式</a:t>
            </a:r>
            <a:endParaRPr lang="zh-CN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1582164"/>
          </a:xfrm>
        </p:spPr>
        <p:txBody>
          <a:bodyPr/>
          <a:lstStyle/>
          <a:p>
            <a:pPr lvl="0"/>
            <a:r>
              <a:rPr lang="zh-CN" altLang="en-US" sz="2000" dirty="0"/>
              <a:t>插入模式： 用来输入文本内容，在这种模式下摁 </a:t>
            </a:r>
            <a:r>
              <a:rPr lang="en-US" altLang="zh-CN" sz="2000" dirty="0"/>
              <a:t>esc </a:t>
            </a:r>
            <a:r>
              <a:rPr lang="zh-CN" altLang="en-US" sz="2000" dirty="0"/>
              <a:t>键进入命令</a:t>
            </a:r>
            <a:r>
              <a:rPr lang="zh-CN" altLang="en-US" sz="2000" dirty="0" smtClean="0"/>
              <a:t>模式</a:t>
            </a:r>
            <a:endParaRPr lang="en-US" altLang="zh-CN" sz="2000" dirty="0"/>
          </a:p>
          <a:p>
            <a:pPr lvl="0"/>
            <a:r>
              <a:rPr lang="zh-CN" altLang="en-US" sz="2000" dirty="0" smtClean="0"/>
              <a:t>命令</a:t>
            </a:r>
            <a:r>
              <a:rPr lang="zh-CN" altLang="en-US" sz="2000" dirty="0"/>
              <a:t>模式：命令操作，命令模式又包含底行命令，即在</a:t>
            </a:r>
            <a:r>
              <a:rPr lang="en-US" altLang="zh-CN" sz="2000" dirty="0"/>
              <a:t>vi</a:t>
            </a:r>
            <a:r>
              <a:rPr lang="zh-CN" altLang="en-US" sz="2000" dirty="0"/>
              <a:t>底部命令行输入命令。在命令模式下键入 </a:t>
            </a:r>
            <a:r>
              <a:rPr lang="en-US" altLang="zh-CN" sz="2000" dirty="0"/>
              <a:t>':' </a:t>
            </a:r>
            <a:r>
              <a:rPr lang="zh-CN" altLang="en-US" sz="2000" dirty="0"/>
              <a:t>即进入底行命令输入</a:t>
            </a:r>
            <a:endParaRPr lang="zh-CN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82224"/>
            <a:ext cx="6480720" cy="25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Vi</a:t>
            </a:r>
            <a:r>
              <a:rPr lang="zh-CN" altLang="en-US" sz="3200" dirty="0" smtClean="0"/>
              <a:t>命令</a:t>
            </a:r>
            <a:endParaRPr lang="zh-CN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552" y="987574"/>
            <a:ext cx="8064896" cy="3908762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 </a:t>
            </a:r>
            <a:r>
              <a:rPr lang="zh-CN" altLang="en-US" sz="2000" dirty="0"/>
              <a:t>在当前字符的左边插入</a:t>
            </a:r>
          </a:p>
          <a:p>
            <a:pPr marL="0" lvl="0" indent="0">
              <a:buNone/>
            </a:pPr>
            <a:r>
              <a:rPr lang="en-US" altLang="zh-CN" sz="2000" dirty="0" smtClean="0"/>
              <a:t>o  </a:t>
            </a:r>
            <a:r>
              <a:rPr lang="zh-CN" altLang="en-US" sz="2000" dirty="0"/>
              <a:t>在当前行下面插入一个新行</a:t>
            </a:r>
          </a:p>
          <a:p>
            <a:pPr marL="0" lvl="0" indent="0">
              <a:buNone/>
            </a:pPr>
            <a:r>
              <a:rPr lang="en-US" altLang="zh-CN" sz="2000" dirty="0" smtClean="0"/>
              <a:t>h  </a:t>
            </a:r>
            <a:r>
              <a:rPr lang="zh-CN" altLang="en-US" sz="2000" dirty="0"/>
              <a:t>向前移动一个字符</a:t>
            </a:r>
          </a:p>
          <a:p>
            <a:pPr marL="0" lvl="0" indent="0">
              <a:buNone/>
            </a:pPr>
            <a:r>
              <a:rPr lang="en-US" altLang="zh-CN" sz="2000" dirty="0" smtClean="0"/>
              <a:t>j  </a:t>
            </a:r>
            <a:r>
              <a:rPr lang="zh-CN" altLang="en-US" sz="2000" dirty="0" smtClean="0"/>
              <a:t>向下移动</a:t>
            </a:r>
            <a:r>
              <a:rPr lang="zh-CN" altLang="en-US" sz="2000" dirty="0"/>
              <a:t>一行</a:t>
            </a:r>
          </a:p>
          <a:p>
            <a:pPr marL="0" lvl="0" indent="0">
              <a:buNone/>
            </a:pPr>
            <a:r>
              <a:rPr lang="en-US" altLang="zh-CN" sz="2000" dirty="0" smtClean="0"/>
              <a:t>k  </a:t>
            </a:r>
            <a:r>
              <a:rPr lang="zh-CN" altLang="en-US" sz="2000" dirty="0" smtClean="0"/>
              <a:t>向上移动</a:t>
            </a:r>
            <a:r>
              <a:rPr lang="zh-CN" altLang="en-US" sz="2000" dirty="0"/>
              <a:t>一行</a:t>
            </a:r>
          </a:p>
          <a:p>
            <a:pPr marL="0" lvl="0" indent="0">
              <a:buNone/>
            </a:pPr>
            <a:r>
              <a:rPr lang="en-US" altLang="zh-CN" sz="2000" dirty="0" smtClean="0"/>
              <a:t>l  </a:t>
            </a:r>
            <a:r>
              <a:rPr lang="zh-CN" altLang="en-US" sz="2000" dirty="0"/>
              <a:t>向后移动一个字符</a:t>
            </a:r>
          </a:p>
          <a:p>
            <a:pPr marL="0" lvl="0" indent="0">
              <a:buNone/>
            </a:pPr>
            <a:r>
              <a:rPr lang="en-US" altLang="zh-CN" sz="2000" dirty="0" smtClean="0"/>
              <a:t>b  </a:t>
            </a:r>
            <a:r>
              <a:rPr lang="zh-CN" altLang="en-US" sz="2000" dirty="0" smtClean="0"/>
              <a:t>移动</a:t>
            </a:r>
            <a:r>
              <a:rPr lang="zh-CN" altLang="en-US" sz="2000" dirty="0"/>
              <a:t>到当前单词的开始</a:t>
            </a:r>
          </a:p>
          <a:p>
            <a:pPr marL="0" lvl="0" indent="0">
              <a:buNone/>
            </a:pPr>
            <a:r>
              <a:rPr lang="en-US" altLang="zh-CN" sz="2000" dirty="0" smtClean="0"/>
              <a:t>e  </a:t>
            </a:r>
            <a:r>
              <a:rPr lang="zh-CN" altLang="en-US" sz="2000" dirty="0"/>
              <a:t>移动到当前单词的结尾</a:t>
            </a:r>
          </a:p>
          <a:p>
            <a:pPr marL="0" lvl="0" indent="0">
              <a:buNone/>
            </a:pPr>
            <a:r>
              <a:rPr lang="en-US" altLang="zh-CN" sz="2000" dirty="0" smtClean="0"/>
              <a:t>w  </a:t>
            </a:r>
            <a:r>
              <a:rPr lang="zh-CN" altLang="en-US" sz="2000" dirty="0"/>
              <a:t>移动到下一个</a:t>
            </a:r>
            <a:r>
              <a:rPr lang="zh-CN" altLang="en-US" sz="2000" dirty="0" smtClean="0"/>
              <a:t>单词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75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Vi</a:t>
            </a:r>
            <a:r>
              <a:rPr lang="zh-CN" altLang="en-US" sz="3200" dirty="0" smtClean="0"/>
              <a:t>命令（续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endParaRPr lang="zh-CN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908762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000" dirty="0" smtClean="0"/>
              <a:t>0</a:t>
            </a:r>
            <a:r>
              <a:rPr lang="zh-CN" altLang="en-US" sz="2000" dirty="0"/>
              <a:t>：光标移动到行首</a:t>
            </a:r>
          </a:p>
          <a:p>
            <a:pPr marL="0" lvl="0" indent="0">
              <a:buNone/>
            </a:pPr>
            <a:r>
              <a:rPr lang="en-US" altLang="zh-CN" sz="2000" dirty="0" smtClean="0"/>
              <a:t>$</a:t>
            </a:r>
            <a:r>
              <a:rPr lang="zh-CN" altLang="en-US" sz="2000" dirty="0"/>
              <a:t>：光标移动到行末</a:t>
            </a:r>
          </a:p>
          <a:p>
            <a:pPr marL="0" lvl="0" indent="0">
              <a:buNone/>
            </a:pPr>
            <a:r>
              <a:rPr lang="en-US" altLang="zh-CN" sz="2000" dirty="0" smtClean="0"/>
              <a:t>G </a:t>
            </a:r>
            <a:r>
              <a:rPr lang="zh-CN" altLang="en-US" sz="2000" dirty="0"/>
              <a:t>： 光标移动到文件结尾</a:t>
            </a:r>
          </a:p>
          <a:p>
            <a:pPr marL="0" lvl="0" indent="0">
              <a:buNone/>
            </a:pPr>
            <a:r>
              <a:rPr lang="en-US" altLang="zh-CN" sz="2000" dirty="0" smtClean="0"/>
              <a:t>gg </a:t>
            </a:r>
            <a:r>
              <a:rPr lang="zh-CN" altLang="en-US" sz="2000" dirty="0"/>
              <a:t>： 光标移动到文件开头</a:t>
            </a:r>
          </a:p>
          <a:p>
            <a:pPr marL="0" lvl="0" indent="0">
              <a:buNone/>
            </a:pPr>
            <a:r>
              <a:rPr lang="en-US" altLang="zh-CN" sz="2000" dirty="0" err="1" smtClean="0"/>
              <a:t>yy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复制当前一行</a:t>
            </a:r>
          </a:p>
          <a:p>
            <a:pPr marL="0" lvl="0" indent="0">
              <a:buNone/>
            </a:pPr>
            <a:r>
              <a:rPr lang="en-US" altLang="zh-CN" sz="2000" dirty="0" err="1" smtClean="0"/>
              <a:t>dd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剪切当前一行</a:t>
            </a:r>
          </a:p>
          <a:p>
            <a:pPr marL="0" lvl="0" indent="0">
              <a:buNone/>
            </a:pPr>
            <a:r>
              <a:rPr lang="en-US" altLang="zh-CN" sz="2000" dirty="0" smtClean="0"/>
              <a:t>p  </a:t>
            </a:r>
            <a:r>
              <a:rPr lang="zh-CN" altLang="en-US" sz="2000" dirty="0"/>
              <a:t>粘贴内容到游标之后</a:t>
            </a:r>
          </a:p>
          <a:p>
            <a:pPr marL="0" lvl="0" indent="0">
              <a:buNone/>
            </a:pPr>
            <a:r>
              <a:rPr lang="en-US" altLang="zh-CN" sz="2000" dirty="0" smtClean="0"/>
              <a:t>P  </a:t>
            </a:r>
            <a:r>
              <a:rPr lang="zh-CN" altLang="en-US" sz="2000" dirty="0" smtClean="0"/>
              <a:t>将</a:t>
            </a:r>
            <a:r>
              <a:rPr lang="zh-CN" altLang="en-US" sz="2000" dirty="0"/>
              <a:t>剪贴板中的内容粘贴在光标前</a:t>
            </a:r>
          </a:p>
          <a:p>
            <a:pPr marL="0" lvl="0" indent="0">
              <a:buNone/>
            </a:pPr>
            <a:r>
              <a:rPr lang="en-US" altLang="zh-CN" sz="2000" dirty="0" smtClean="0"/>
              <a:t>x  </a:t>
            </a:r>
            <a:r>
              <a:rPr lang="zh-CN" altLang="en-US" sz="2000" dirty="0" smtClean="0"/>
              <a:t>删除</a:t>
            </a:r>
            <a:r>
              <a:rPr lang="zh-CN" altLang="en-US" sz="2000" dirty="0"/>
              <a:t>光标所在</a:t>
            </a:r>
            <a:r>
              <a:rPr lang="zh-CN" altLang="en-US" sz="2000" dirty="0" smtClean="0"/>
              <a:t>字符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965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Vi</a:t>
            </a:r>
            <a:r>
              <a:rPr lang="zh-CN" altLang="en-US" sz="3200" dirty="0" smtClean="0"/>
              <a:t>命令（续</a:t>
            </a:r>
            <a:r>
              <a:rPr lang="en-US" altLang="zh-CN" sz="3200" dirty="0"/>
              <a:t>2</a:t>
            </a:r>
            <a:r>
              <a:rPr lang="zh-CN" altLang="en-US" sz="3200" dirty="0" smtClean="0"/>
              <a:t>）</a:t>
            </a:r>
            <a:endParaRPr lang="zh-CN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847207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000" dirty="0" smtClean="0"/>
              <a:t>r  </a:t>
            </a:r>
            <a:r>
              <a:rPr lang="zh-CN" altLang="en-US" sz="2000" dirty="0"/>
              <a:t>修改光标所在字符，</a:t>
            </a:r>
            <a:r>
              <a:rPr lang="en-US" altLang="zh-CN" sz="2000" dirty="0"/>
              <a:t>r</a:t>
            </a:r>
            <a:r>
              <a:rPr lang="zh-CN" altLang="en-US" sz="2000" dirty="0"/>
              <a:t>后接着要修正的字符</a:t>
            </a:r>
          </a:p>
          <a:p>
            <a:pPr marL="0" lvl="0" indent="0">
              <a:buNone/>
            </a:pPr>
            <a:r>
              <a:rPr lang="en-US" altLang="zh-CN" sz="2000" dirty="0" smtClean="0"/>
              <a:t>R  </a:t>
            </a:r>
            <a:r>
              <a:rPr lang="zh-CN" altLang="en-US" sz="2000" dirty="0"/>
              <a:t>进入取代状态，新增资料会覆改原先资料， 直到按</a:t>
            </a:r>
            <a:r>
              <a:rPr lang="en-US" altLang="zh-CN" sz="2000" dirty="0"/>
              <a:t>ESC</a:t>
            </a:r>
            <a:r>
              <a:rPr lang="zh-CN" altLang="en-US" sz="2000" dirty="0"/>
              <a:t>回到指令模式下为止</a:t>
            </a:r>
          </a:p>
          <a:p>
            <a:pPr marL="0" lvl="0" indent="0">
              <a:buNone/>
            </a:pPr>
            <a:r>
              <a:rPr lang="en-US" altLang="zh-CN" sz="2000" dirty="0" smtClean="0"/>
              <a:t>s </a:t>
            </a:r>
            <a:r>
              <a:rPr lang="zh-CN" altLang="en-US" sz="2000" dirty="0"/>
              <a:t>删除光标所在字符，并进入输入模式</a:t>
            </a:r>
          </a:p>
          <a:p>
            <a:pPr marL="0" lvl="0" indent="0">
              <a:buNone/>
            </a:pPr>
            <a:r>
              <a:rPr lang="en-US" altLang="zh-CN" sz="2000" dirty="0" smtClean="0"/>
              <a:t>S  </a:t>
            </a:r>
            <a:r>
              <a:rPr lang="zh-CN" altLang="en-US" sz="2000" dirty="0"/>
              <a:t>删除光标所在的行，并进入输入模式</a:t>
            </a:r>
          </a:p>
          <a:p>
            <a:pPr marL="0" lvl="0" indent="0">
              <a:buNone/>
            </a:pPr>
            <a:r>
              <a:rPr lang="en-US" altLang="zh-CN" sz="2000" dirty="0" err="1" smtClean="0"/>
              <a:t>cw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删除光标所在的后一单词进入插入模式</a:t>
            </a:r>
          </a:p>
          <a:p>
            <a:pPr marL="0" lvl="0" indent="0">
              <a:buNone/>
            </a:pPr>
            <a:r>
              <a:rPr lang="en-US" altLang="zh-CN" sz="2000" dirty="0" err="1" smtClean="0"/>
              <a:t>cb</a:t>
            </a:r>
            <a:r>
              <a:rPr lang="en-US" altLang="zh-CN" sz="2000" dirty="0"/>
              <a:t>	</a:t>
            </a:r>
            <a:r>
              <a:rPr lang="zh-CN" altLang="en-US" sz="2000" dirty="0"/>
              <a:t>删除光标所在的前一单词进入插入模式</a:t>
            </a:r>
          </a:p>
          <a:p>
            <a:pPr marL="0" lvl="0" indent="0">
              <a:buNone/>
            </a:pPr>
            <a:r>
              <a:rPr lang="en-US" altLang="zh-CN" sz="2000" dirty="0" smtClean="0"/>
              <a:t>u </a:t>
            </a:r>
            <a:r>
              <a:rPr lang="zh-CN" altLang="en-US" sz="2000" dirty="0"/>
              <a:t>撤销操作</a:t>
            </a:r>
          </a:p>
          <a:p>
            <a:pPr marL="0" lvl="0" indent="0">
              <a:buNone/>
            </a:pPr>
            <a:r>
              <a:rPr lang="en-US" altLang="zh-CN" sz="2000" dirty="0" smtClean="0"/>
              <a:t>ctrl-r </a:t>
            </a:r>
            <a:r>
              <a:rPr lang="zh-CN" altLang="en-US" sz="2000" dirty="0"/>
              <a:t>反</a:t>
            </a:r>
            <a:r>
              <a:rPr lang="zh-CN" altLang="en-US" sz="2000" dirty="0" smtClean="0"/>
              <a:t>撤销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67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Vi</a:t>
            </a:r>
            <a:r>
              <a:rPr lang="zh-CN" altLang="en-US" sz="3200" dirty="0" smtClean="0"/>
              <a:t>底行命令</a:t>
            </a:r>
            <a:endParaRPr lang="zh-CN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3908762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000" dirty="0" smtClean="0"/>
              <a:t>:</a:t>
            </a:r>
            <a:r>
              <a:rPr lang="en-US" altLang="zh-CN" sz="2000" dirty="0"/>
              <a:t>w </a:t>
            </a:r>
            <a:r>
              <a:rPr lang="zh-CN" altLang="en-US" sz="2000" dirty="0"/>
              <a:t>保存</a:t>
            </a:r>
          </a:p>
          <a:p>
            <a:pPr marL="0" lvl="0" indent="0">
              <a:buNone/>
            </a:pPr>
            <a:r>
              <a:rPr lang="en-US" altLang="zh-CN" sz="2000" dirty="0" smtClean="0"/>
              <a:t>:</a:t>
            </a:r>
            <a:r>
              <a:rPr lang="en-US" altLang="zh-CN" sz="2000" dirty="0"/>
              <a:t>w filename   </a:t>
            </a:r>
            <a:r>
              <a:rPr lang="zh-CN" altLang="en-US" sz="2000" dirty="0"/>
              <a:t>存入文件</a:t>
            </a:r>
            <a:r>
              <a:rPr lang="en-US" altLang="zh-CN" sz="2000" dirty="0"/>
              <a:t>filename </a:t>
            </a:r>
            <a:r>
              <a:rPr lang="zh-CN" altLang="en-US" sz="2000" dirty="0"/>
              <a:t>中</a:t>
            </a:r>
          </a:p>
          <a:p>
            <a:pPr marL="0" lvl="0" indent="0">
              <a:buNone/>
            </a:pPr>
            <a:r>
              <a:rPr lang="en-US" altLang="zh-CN" sz="2000" dirty="0" smtClean="0"/>
              <a:t>:</a:t>
            </a:r>
            <a:r>
              <a:rPr lang="en-US" altLang="zh-CN" sz="2000" dirty="0"/>
              <a:t>w! filename  </a:t>
            </a:r>
            <a:r>
              <a:rPr lang="zh-CN" altLang="en-US" sz="2000" dirty="0"/>
              <a:t>强制性存入文件</a:t>
            </a:r>
            <a:r>
              <a:rPr lang="en-US" altLang="zh-CN" sz="2000" dirty="0"/>
              <a:t>filename </a:t>
            </a:r>
            <a:r>
              <a:rPr lang="zh-CN" altLang="en-US" sz="2000" dirty="0"/>
              <a:t>中</a:t>
            </a:r>
          </a:p>
          <a:p>
            <a:pPr marL="0" lvl="0" indent="0">
              <a:buNone/>
            </a:pPr>
            <a:r>
              <a:rPr lang="en-US" altLang="zh-CN" sz="2000" dirty="0" smtClean="0"/>
              <a:t>:</a:t>
            </a:r>
            <a:r>
              <a:rPr lang="en-US" altLang="zh-CN" sz="2000" dirty="0"/>
              <a:t>q </a:t>
            </a:r>
            <a:r>
              <a:rPr lang="zh-CN" altLang="en-US" sz="2000" dirty="0"/>
              <a:t>退出</a:t>
            </a:r>
          </a:p>
          <a:p>
            <a:pPr marL="0" lvl="0" indent="0">
              <a:buNone/>
            </a:pPr>
            <a:r>
              <a:rPr lang="en-US" altLang="zh-CN" sz="2000" dirty="0" smtClean="0"/>
              <a:t>:</a:t>
            </a:r>
            <a:r>
              <a:rPr lang="en-US" altLang="zh-CN" sz="2000" dirty="0"/>
              <a:t>q!  </a:t>
            </a:r>
            <a:r>
              <a:rPr lang="zh-CN" altLang="en-US" sz="2000" dirty="0"/>
              <a:t>强行退出</a:t>
            </a:r>
          </a:p>
          <a:p>
            <a:pPr marL="0" lvl="0" indent="0">
              <a:buNone/>
            </a:pPr>
            <a:r>
              <a:rPr lang="en-US" altLang="zh-CN" sz="2000" dirty="0" smtClean="0"/>
              <a:t>:</a:t>
            </a:r>
            <a:r>
              <a:rPr lang="en-US" altLang="zh-CN" sz="2000" dirty="0"/>
              <a:t>set nu </a:t>
            </a:r>
            <a:r>
              <a:rPr lang="zh-CN" altLang="en-US" sz="2000" dirty="0"/>
              <a:t>显示行号</a:t>
            </a:r>
          </a:p>
          <a:p>
            <a:pPr marL="0" lvl="0" indent="0">
              <a:buNone/>
            </a:pPr>
            <a:r>
              <a:rPr lang="en-US" altLang="zh-CN" sz="2000" dirty="0" smtClean="0"/>
              <a:t>/</a:t>
            </a:r>
            <a:r>
              <a:rPr lang="en-US" altLang="zh-CN" sz="2000" dirty="0"/>
              <a:t>word </a:t>
            </a:r>
            <a:r>
              <a:rPr lang="zh-CN" altLang="en-US" sz="2000" dirty="0"/>
              <a:t>查找内容</a:t>
            </a:r>
          </a:p>
          <a:p>
            <a:pPr marL="0" lvl="0" indent="0">
              <a:buNone/>
            </a:pPr>
            <a:r>
              <a:rPr lang="zh-CN" altLang="en-US" sz="2000" dirty="0" smtClean="0"/>
              <a:t>：</a:t>
            </a:r>
            <a:r>
              <a:rPr lang="en-US" altLang="zh-CN" sz="2000" dirty="0"/>
              <a:t>%s/hello/</a:t>
            </a:r>
            <a:r>
              <a:rPr lang="en-US" altLang="zh-CN" sz="2000" dirty="0" err="1"/>
              <a:t>nihao</a:t>
            </a:r>
            <a:r>
              <a:rPr lang="en-US" altLang="zh-CN" sz="2000" dirty="0"/>
              <a:t>/g  </a:t>
            </a:r>
            <a:r>
              <a:rPr lang="zh-CN" altLang="en-US" sz="2000" dirty="0"/>
              <a:t>将所有的</a:t>
            </a:r>
            <a:r>
              <a:rPr lang="en-US" altLang="zh-CN" sz="2000" dirty="0"/>
              <a:t>hello </a:t>
            </a:r>
            <a:r>
              <a:rPr lang="zh-CN" altLang="en-US" sz="2000" dirty="0"/>
              <a:t>替换为</a:t>
            </a:r>
            <a:r>
              <a:rPr lang="en-US" altLang="zh-CN" sz="2000" dirty="0" err="1"/>
              <a:t>nihao</a:t>
            </a:r>
            <a:endParaRPr lang="en-US" altLang="zh-CN" sz="2000" dirty="0"/>
          </a:p>
          <a:p>
            <a:pPr marL="0" lvl="0" indent="0">
              <a:buNone/>
            </a:pPr>
            <a:r>
              <a:rPr lang="zh-CN" altLang="en-US" sz="2000" dirty="0" smtClean="0"/>
              <a:t>：</a:t>
            </a:r>
            <a:r>
              <a:rPr lang="en-US" altLang="zh-CN" sz="2000" dirty="0"/>
              <a:t>5,8s/hello/</a:t>
            </a:r>
            <a:r>
              <a:rPr lang="en-US" altLang="zh-CN" sz="2000" dirty="0" err="1"/>
              <a:t>nihao</a:t>
            </a:r>
            <a:r>
              <a:rPr lang="en-US" altLang="zh-CN" sz="2000" dirty="0"/>
              <a:t>/g  </a:t>
            </a:r>
            <a:r>
              <a:rPr lang="zh-CN" altLang="en-US" sz="2000" dirty="0"/>
              <a:t>将</a:t>
            </a:r>
            <a:r>
              <a:rPr lang="en-US" altLang="zh-CN" sz="2000" dirty="0"/>
              <a:t>5-8</a:t>
            </a:r>
            <a:r>
              <a:rPr lang="zh-CN" altLang="en-US" sz="2000" dirty="0"/>
              <a:t>行的</a:t>
            </a:r>
            <a:r>
              <a:rPr lang="en-US" altLang="zh-CN" sz="2000" dirty="0"/>
              <a:t>hello </a:t>
            </a:r>
            <a:r>
              <a:rPr lang="zh-CN" altLang="en-US" sz="2000" dirty="0"/>
              <a:t>替换为</a:t>
            </a:r>
            <a:r>
              <a:rPr lang="en-US" altLang="zh-CN" sz="2000" dirty="0" err="1"/>
              <a:t>nihao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159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Vi</a:t>
            </a:r>
            <a:r>
              <a:rPr lang="zh-CN" altLang="en-US" sz="3200" dirty="0" smtClean="0"/>
              <a:t>底行命令（</a:t>
            </a:r>
            <a:r>
              <a:rPr lang="zh-CN" altLang="en-US" sz="3200" dirty="0"/>
              <a:t>续</a:t>
            </a:r>
            <a:r>
              <a:rPr lang="zh-CN" altLang="en-US" sz="3200" dirty="0" smtClean="0"/>
              <a:t>）</a:t>
            </a:r>
            <a:endParaRPr lang="zh-CN" altLang="zh-CN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331640" y="802310"/>
            <a:ext cx="5544616" cy="425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3850" y="2220677"/>
            <a:ext cx="2304001" cy="4230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</a:t>
            </a:r>
            <a:endParaRPr lang="zh-CN" altLang="en-US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135578" y="706375"/>
            <a:ext cx="1800000" cy="28800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基础命令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935578" y="1334106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文件目录操作命令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951692" y="1027267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终端操作命令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942837" y="3145004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其他常用命令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14" idx="3"/>
            <a:endCxn id="24" idx="1"/>
          </p:cNvCxnSpPr>
          <p:nvPr/>
        </p:nvCxnSpPr>
        <p:spPr>
          <a:xfrm flipV="1">
            <a:off x="2627851" y="850375"/>
            <a:ext cx="507727" cy="15818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935578" y="1619223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输出重定向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935578" y="1918370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通配符使用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947737" y="2828488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文件权限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187768" y="3588151"/>
            <a:ext cx="1800000" cy="28800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压缩命令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箭头连接符 22"/>
          <p:cNvCxnSpPr>
            <a:stCxn id="14" idx="3"/>
          </p:cNvCxnSpPr>
          <p:nvPr/>
        </p:nvCxnSpPr>
        <p:spPr>
          <a:xfrm>
            <a:off x="2627851" y="2432218"/>
            <a:ext cx="507727" cy="1299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003448" y="3570117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unzip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987768" y="3878729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14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zip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4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gunzip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977570" y="4194769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zip2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bunzip2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983159" y="4515966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960657" y="726493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命令格式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947737" y="2214026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展示查找命令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949695" y="2523821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命令管道使用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0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命令（</a:t>
            </a:r>
            <a:r>
              <a:rPr lang="zh-CN" altLang="en-US" dirty="0"/>
              <a:t>续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3850" y="2220677"/>
            <a:ext cx="2304001" cy="4230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命令（续）</a:t>
            </a:r>
            <a:endParaRPr lang="zh-CN" altLang="en-US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131840" y="987574"/>
            <a:ext cx="1800000" cy="28800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软件管理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963960" y="1305323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4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pkg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964832" y="987574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软件包</a:t>
            </a:r>
          </a:p>
        </p:txBody>
      </p:sp>
      <p:cxnSp>
        <p:nvCxnSpPr>
          <p:cNvPr id="31" name="直接箭头连接符 30"/>
          <p:cNvCxnSpPr>
            <a:stCxn id="14" idx="3"/>
            <a:endCxn id="24" idx="1"/>
          </p:cNvCxnSpPr>
          <p:nvPr/>
        </p:nvCxnSpPr>
        <p:spPr>
          <a:xfrm flipV="1">
            <a:off x="2627851" y="1131574"/>
            <a:ext cx="503989" cy="1300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963960" y="1628280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961673" y="3231510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多用户系统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961673" y="3533293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用户基本操作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161673" y="3241493"/>
            <a:ext cx="1800000" cy="28800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用户管理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箭头连接符 22"/>
          <p:cNvCxnSpPr>
            <a:stCxn id="14" idx="3"/>
          </p:cNvCxnSpPr>
          <p:nvPr/>
        </p:nvCxnSpPr>
        <p:spPr>
          <a:xfrm>
            <a:off x="2627851" y="2432218"/>
            <a:ext cx="507727" cy="943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基础命令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19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18"/>
          <p:cNvGrpSpPr>
            <a:grpSpLocks/>
          </p:cNvGrpSpPr>
          <p:nvPr/>
        </p:nvGrpSpPr>
        <p:grpSpPr bwMode="auto">
          <a:xfrm>
            <a:off x="3117006" y="1023237"/>
            <a:ext cx="4874419" cy="3462338"/>
            <a:chOff x="1695" y="884"/>
            <a:chExt cx="4094" cy="2908"/>
          </a:xfrm>
        </p:grpSpPr>
        <p:sp>
          <p:nvSpPr>
            <p:cNvPr id="72715" name="Freeform 2"/>
            <p:cNvSpPr>
              <a:spLocks/>
            </p:cNvSpPr>
            <p:nvPr/>
          </p:nvSpPr>
          <p:spPr bwMode="auto">
            <a:xfrm rot="15893055">
              <a:off x="1642" y="3247"/>
              <a:ext cx="360" cy="253"/>
            </a:xfrm>
            <a:custGeom>
              <a:avLst/>
              <a:gdLst>
                <a:gd name="T0" fmla="*/ 0 w 3346"/>
                <a:gd name="T1" fmla="*/ 1 h 2356"/>
                <a:gd name="T2" fmla="*/ 0 w 3346"/>
                <a:gd name="T3" fmla="*/ 1 h 2356"/>
                <a:gd name="T4" fmla="*/ 0 w 3346"/>
                <a:gd name="T5" fmla="*/ 3 h 2356"/>
                <a:gd name="T6" fmla="*/ 2 w 3346"/>
                <a:gd name="T7" fmla="*/ 2 h 2356"/>
                <a:gd name="T8" fmla="*/ 2 w 3346"/>
                <a:gd name="T9" fmla="*/ 2 h 2356"/>
                <a:gd name="T10" fmla="*/ 2 w 3346"/>
                <a:gd name="T11" fmla="*/ 2 h 2356"/>
                <a:gd name="T12" fmla="*/ 2 w 3346"/>
                <a:gd name="T13" fmla="*/ 2 h 2356"/>
                <a:gd name="T14" fmla="*/ 2 w 3346"/>
                <a:gd name="T15" fmla="*/ 1 h 2356"/>
                <a:gd name="T16" fmla="*/ 2 w 3346"/>
                <a:gd name="T17" fmla="*/ 1 h 2356"/>
                <a:gd name="T18" fmla="*/ 2 w 3346"/>
                <a:gd name="T19" fmla="*/ 1 h 2356"/>
                <a:gd name="T20" fmla="*/ 3 w 3346"/>
                <a:gd name="T21" fmla="*/ 1 h 2356"/>
                <a:gd name="T22" fmla="*/ 3 w 3346"/>
                <a:gd name="T23" fmla="*/ 0 h 2356"/>
                <a:gd name="T24" fmla="*/ 3 w 3346"/>
                <a:gd name="T25" fmla="*/ 0 h 2356"/>
                <a:gd name="T26" fmla="*/ 3 w 3346"/>
                <a:gd name="T27" fmla="*/ 0 h 2356"/>
                <a:gd name="T28" fmla="*/ 4 w 3346"/>
                <a:gd name="T29" fmla="*/ 0 h 2356"/>
                <a:gd name="T30" fmla="*/ 4 w 3346"/>
                <a:gd name="T31" fmla="*/ 0 h 2356"/>
                <a:gd name="T32" fmla="*/ 4 w 3346"/>
                <a:gd name="T33" fmla="*/ 0 h 2356"/>
                <a:gd name="T34" fmla="*/ 4 w 3346"/>
                <a:gd name="T35" fmla="*/ 0 h 2356"/>
                <a:gd name="T36" fmla="*/ 4 w 3346"/>
                <a:gd name="T37" fmla="*/ 0 h 2356"/>
                <a:gd name="T38" fmla="*/ 3 w 3346"/>
                <a:gd name="T39" fmla="*/ 0 h 2356"/>
                <a:gd name="T40" fmla="*/ 3 w 3346"/>
                <a:gd name="T41" fmla="*/ 0 h 2356"/>
                <a:gd name="T42" fmla="*/ 3 w 3346"/>
                <a:gd name="T43" fmla="*/ 0 h 2356"/>
                <a:gd name="T44" fmla="*/ 2 w 3346"/>
                <a:gd name="T45" fmla="*/ 0 h 2356"/>
                <a:gd name="T46" fmla="*/ 2 w 3346"/>
                <a:gd name="T47" fmla="*/ 0 h 2356"/>
                <a:gd name="T48" fmla="*/ 1 w 3346"/>
                <a:gd name="T49" fmla="*/ 0 h 2356"/>
                <a:gd name="T50" fmla="*/ 1 w 3346"/>
                <a:gd name="T51" fmla="*/ 0 h 2356"/>
                <a:gd name="T52" fmla="*/ 1 w 3346"/>
                <a:gd name="T53" fmla="*/ 1 h 2356"/>
                <a:gd name="T54" fmla="*/ 1 w 3346"/>
                <a:gd name="T55" fmla="*/ 1 h 2356"/>
                <a:gd name="T56" fmla="*/ 0 w 3346"/>
                <a:gd name="T57" fmla="*/ 1 h 23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346"/>
                <a:gd name="T88" fmla="*/ 0 h 2356"/>
                <a:gd name="T89" fmla="*/ 3346 w 3346"/>
                <a:gd name="T90" fmla="*/ 2356 h 23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346" h="2356">
                  <a:moveTo>
                    <a:pt x="267" y="886"/>
                  </a:moveTo>
                  <a:lnTo>
                    <a:pt x="0" y="670"/>
                  </a:lnTo>
                  <a:lnTo>
                    <a:pt x="153" y="2356"/>
                  </a:lnTo>
                  <a:lnTo>
                    <a:pt x="1671" y="1880"/>
                  </a:lnTo>
                  <a:lnTo>
                    <a:pt x="1430" y="1693"/>
                  </a:lnTo>
                  <a:lnTo>
                    <a:pt x="1448" y="1456"/>
                  </a:lnTo>
                  <a:lnTo>
                    <a:pt x="1525" y="1200"/>
                  </a:lnTo>
                  <a:lnTo>
                    <a:pt x="1664" y="933"/>
                  </a:lnTo>
                  <a:lnTo>
                    <a:pt x="1869" y="681"/>
                  </a:lnTo>
                  <a:lnTo>
                    <a:pt x="1996" y="564"/>
                  </a:lnTo>
                  <a:lnTo>
                    <a:pt x="2136" y="458"/>
                  </a:lnTo>
                  <a:lnTo>
                    <a:pt x="2293" y="366"/>
                  </a:lnTo>
                  <a:lnTo>
                    <a:pt x="2469" y="286"/>
                  </a:lnTo>
                  <a:lnTo>
                    <a:pt x="2662" y="224"/>
                  </a:lnTo>
                  <a:lnTo>
                    <a:pt x="2870" y="184"/>
                  </a:lnTo>
                  <a:lnTo>
                    <a:pt x="3101" y="161"/>
                  </a:lnTo>
                  <a:lnTo>
                    <a:pt x="3346" y="169"/>
                  </a:lnTo>
                  <a:lnTo>
                    <a:pt x="3148" y="99"/>
                  </a:lnTo>
                  <a:lnTo>
                    <a:pt x="2948" y="52"/>
                  </a:lnTo>
                  <a:lnTo>
                    <a:pt x="2746" y="19"/>
                  </a:lnTo>
                  <a:lnTo>
                    <a:pt x="2537" y="0"/>
                  </a:lnTo>
                  <a:lnTo>
                    <a:pt x="2124" y="11"/>
                  </a:lnTo>
                  <a:lnTo>
                    <a:pt x="1715" y="81"/>
                  </a:lnTo>
                  <a:lnTo>
                    <a:pt x="1320" y="205"/>
                  </a:lnTo>
                  <a:lnTo>
                    <a:pt x="1126" y="289"/>
                  </a:lnTo>
                  <a:lnTo>
                    <a:pt x="940" y="385"/>
                  </a:lnTo>
                  <a:lnTo>
                    <a:pt x="761" y="491"/>
                  </a:lnTo>
                  <a:lnTo>
                    <a:pt x="589" y="611"/>
                  </a:lnTo>
                  <a:lnTo>
                    <a:pt x="267" y="88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716" name="Rectangle 3"/>
            <p:cNvSpPr>
              <a:spLocks noChangeArrowheads="1"/>
            </p:cNvSpPr>
            <p:nvPr/>
          </p:nvSpPr>
          <p:spPr bwMode="gray">
            <a:xfrm>
              <a:off x="1970" y="3071"/>
              <a:ext cx="3819" cy="721"/>
            </a:xfrm>
            <a:prstGeom prst="rect">
              <a:avLst/>
            </a:prstGeom>
            <a:solidFill>
              <a:srgbClr val="6399AB"/>
            </a:solidFill>
            <a:ln>
              <a:noFill/>
            </a:ln>
            <a:effectLst>
              <a:prstShdw prst="shdw17" dist="17961" dir="2700000">
                <a:srgbClr val="3B5C67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tIns="33338" rIns="34290" bIns="33338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2100" b="1" dirty="0">
                  <a:solidFill>
                    <a:srgbClr val="FFFFFF"/>
                  </a:solidFill>
                </a:rPr>
                <a:t> </a:t>
              </a:r>
              <a:r>
                <a:rPr kumimoji="0" lang="zh-CN" altLang="en-US" sz="2100" b="1" dirty="0">
                  <a:solidFill>
                    <a:srgbClr val="FFFFFF"/>
                  </a:solidFill>
                </a:rPr>
                <a:t>聊天室，文件服务，</a:t>
              </a:r>
              <a:r>
                <a:rPr kumimoji="0" lang="en-US" altLang="zh-CN" sz="2100" b="1" dirty="0" err="1">
                  <a:solidFill>
                    <a:srgbClr val="FFFFFF"/>
                  </a:solidFill>
                </a:rPr>
                <a:t>HTTPServer</a:t>
              </a:r>
              <a:r>
                <a:rPr kumimoji="0" lang="zh-CN" altLang="en-US" sz="2100" b="1" dirty="0">
                  <a:solidFill>
                    <a:srgbClr val="FFFFFF"/>
                  </a:solidFill>
                </a:rPr>
                <a:t>，在线词典</a:t>
              </a:r>
              <a:endParaRPr kumimoji="0" lang="en-US" altLang="en-US" sz="2100" b="1" dirty="0">
                <a:solidFill>
                  <a:srgbClr val="FFFFFF"/>
                </a:solidFill>
              </a:endParaRPr>
            </a:p>
          </p:txBody>
        </p:sp>
        <p:sp>
          <p:nvSpPr>
            <p:cNvPr id="72719" name="Rectangle 6"/>
            <p:cNvSpPr>
              <a:spLocks noChangeArrowheads="1"/>
            </p:cNvSpPr>
            <p:nvPr/>
          </p:nvSpPr>
          <p:spPr bwMode="gray">
            <a:xfrm>
              <a:off x="2917" y="1589"/>
              <a:ext cx="2868" cy="720"/>
            </a:xfrm>
            <a:prstGeom prst="rect">
              <a:avLst/>
            </a:prstGeom>
            <a:solidFill>
              <a:srgbClr val="D97300"/>
            </a:solidFill>
            <a:ln>
              <a:noFill/>
            </a:ln>
            <a:effectLst>
              <a:prstShdw prst="shdw17" dist="17961" dir="2700000">
                <a:srgbClr val="824500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tIns="33338" rIns="34290" bIns="33338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200" b="1" dirty="0">
                  <a:solidFill>
                    <a:srgbClr val="FFFFFF"/>
                  </a:solidFill>
                </a:rPr>
                <a:t> </a:t>
              </a:r>
              <a:r>
                <a:rPr kumimoji="0" lang="en-US" altLang="en-US" sz="3000" b="1" dirty="0">
                  <a:solidFill>
                    <a:srgbClr val="FFFFFF"/>
                  </a:solidFill>
                </a:rPr>
                <a:t> IO </a:t>
              </a:r>
              <a:r>
                <a:rPr kumimoji="0" lang="zh-CN" altLang="en-US" sz="3000" b="1" dirty="0">
                  <a:solidFill>
                    <a:srgbClr val="FFFFFF"/>
                  </a:solidFill>
                </a:rPr>
                <a:t>及并发编程</a:t>
              </a:r>
              <a:endParaRPr lang="en-US" altLang="en-US" sz="3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2720" name="Freeform 7"/>
            <p:cNvSpPr>
              <a:spLocks/>
            </p:cNvSpPr>
            <p:nvPr/>
          </p:nvSpPr>
          <p:spPr bwMode="auto">
            <a:xfrm rot="15893055">
              <a:off x="2540" y="1705"/>
              <a:ext cx="360" cy="253"/>
            </a:xfrm>
            <a:custGeom>
              <a:avLst/>
              <a:gdLst>
                <a:gd name="T0" fmla="*/ 0 w 3346"/>
                <a:gd name="T1" fmla="*/ 1 h 2356"/>
                <a:gd name="T2" fmla="*/ 0 w 3346"/>
                <a:gd name="T3" fmla="*/ 1 h 2356"/>
                <a:gd name="T4" fmla="*/ 0 w 3346"/>
                <a:gd name="T5" fmla="*/ 3 h 2356"/>
                <a:gd name="T6" fmla="*/ 2 w 3346"/>
                <a:gd name="T7" fmla="*/ 2 h 2356"/>
                <a:gd name="T8" fmla="*/ 2 w 3346"/>
                <a:gd name="T9" fmla="*/ 2 h 2356"/>
                <a:gd name="T10" fmla="*/ 2 w 3346"/>
                <a:gd name="T11" fmla="*/ 2 h 2356"/>
                <a:gd name="T12" fmla="*/ 2 w 3346"/>
                <a:gd name="T13" fmla="*/ 2 h 2356"/>
                <a:gd name="T14" fmla="*/ 2 w 3346"/>
                <a:gd name="T15" fmla="*/ 1 h 2356"/>
                <a:gd name="T16" fmla="*/ 2 w 3346"/>
                <a:gd name="T17" fmla="*/ 1 h 2356"/>
                <a:gd name="T18" fmla="*/ 2 w 3346"/>
                <a:gd name="T19" fmla="*/ 1 h 2356"/>
                <a:gd name="T20" fmla="*/ 3 w 3346"/>
                <a:gd name="T21" fmla="*/ 1 h 2356"/>
                <a:gd name="T22" fmla="*/ 3 w 3346"/>
                <a:gd name="T23" fmla="*/ 0 h 2356"/>
                <a:gd name="T24" fmla="*/ 3 w 3346"/>
                <a:gd name="T25" fmla="*/ 0 h 2356"/>
                <a:gd name="T26" fmla="*/ 3 w 3346"/>
                <a:gd name="T27" fmla="*/ 0 h 2356"/>
                <a:gd name="T28" fmla="*/ 4 w 3346"/>
                <a:gd name="T29" fmla="*/ 0 h 2356"/>
                <a:gd name="T30" fmla="*/ 4 w 3346"/>
                <a:gd name="T31" fmla="*/ 0 h 2356"/>
                <a:gd name="T32" fmla="*/ 4 w 3346"/>
                <a:gd name="T33" fmla="*/ 0 h 2356"/>
                <a:gd name="T34" fmla="*/ 4 w 3346"/>
                <a:gd name="T35" fmla="*/ 0 h 2356"/>
                <a:gd name="T36" fmla="*/ 4 w 3346"/>
                <a:gd name="T37" fmla="*/ 0 h 2356"/>
                <a:gd name="T38" fmla="*/ 3 w 3346"/>
                <a:gd name="T39" fmla="*/ 0 h 2356"/>
                <a:gd name="T40" fmla="*/ 3 w 3346"/>
                <a:gd name="T41" fmla="*/ 0 h 2356"/>
                <a:gd name="T42" fmla="*/ 3 w 3346"/>
                <a:gd name="T43" fmla="*/ 0 h 2356"/>
                <a:gd name="T44" fmla="*/ 2 w 3346"/>
                <a:gd name="T45" fmla="*/ 0 h 2356"/>
                <a:gd name="T46" fmla="*/ 2 w 3346"/>
                <a:gd name="T47" fmla="*/ 0 h 2356"/>
                <a:gd name="T48" fmla="*/ 1 w 3346"/>
                <a:gd name="T49" fmla="*/ 0 h 2356"/>
                <a:gd name="T50" fmla="*/ 1 w 3346"/>
                <a:gd name="T51" fmla="*/ 0 h 2356"/>
                <a:gd name="T52" fmla="*/ 1 w 3346"/>
                <a:gd name="T53" fmla="*/ 1 h 2356"/>
                <a:gd name="T54" fmla="*/ 1 w 3346"/>
                <a:gd name="T55" fmla="*/ 1 h 2356"/>
                <a:gd name="T56" fmla="*/ 0 w 3346"/>
                <a:gd name="T57" fmla="*/ 1 h 23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346"/>
                <a:gd name="T88" fmla="*/ 0 h 2356"/>
                <a:gd name="T89" fmla="*/ 3346 w 3346"/>
                <a:gd name="T90" fmla="*/ 2356 h 23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346" h="2356">
                  <a:moveTo>
                    <a:pt x="267" y="886"/>
                  </a:moveTo>
                  <a:lnTo>
                    <a:pt x="0" y="670"/>
                  </a:lnTo>
                  <a:lnTo>
                    <a:pt x="153" y="2356"/>
                  </a:lnTo>
                  <a:lnTo>
                    <a:pt x="1671" y="1880"/>
                  </a:lnTo>
                  <a:lnTo>
                    <a:pt x="1430" y="1693"/>
                  </a:lnTo>
                  <a:lnTo>
                    <a:pt x="1448" y="1456"/>
                  </a:lnTo>
                  <a:lnTo>
                    <a:pt x="1525" y="1200"/>
                  </a:lnTo>
                  <a:lnTo>
                    <a:pt x="1664" y="933"/>
                  </a:lnTo>
                  <a:lnTo>
                    <a:pt x="1869" y="681"/>
                  </a:lnTo>
                  <a:lnTo>
                    <a:pt x="1996" y="564"/>
                  </a:lnTo>
                  <a:lnTo>
                    <a:pt x="2136" y="458"/>
                  </a:lnTo>
                  <a:lnTo>
                    <a:pt x="2293" y="366"/>
                  </a:lnTo>
                  <a:lnTo>
                    <a:pt x="2469" y="286"/>
                  </a:lnTo>
                  <a:lnTo>
                    <a:pt x="2662" y="224"/>
                  </a:lnTo>
                  <a:lnTo>
                    <a:pt x="2870" y="184"/>
                  </a:lnTo>
                  <a:lnTo>
                    <a:pt x="3101" y="161"/>
                  </a:lnTo>
                  <a:lnTo>
                    <a:pt x="3346" y="169"/>
                  </a:lnTo>
                  <a:lnTo>
                    <a:pt x="3148" y="99"/>
                  </a:lnTo>
                  <a:lnTo>
                    <a:pt x="2948" y="52"/>
                  </a:lnTo>
                  <a:lnTo>
                    <a:pt x="2746" y="19"/>
                  </a:lnTo>
                  <a:lnTo>
                    <a:pt x="2537" y="0"/>
                  </a:lnTo>
                  <a:lnTo>
                    <a:pt x="2124" y="11"/>
                  </a:lnTo>
                  <a:lnTo>
                    <a:pt x="1715" y="81"/>
                  </a:lnTo>
                  <a:lnTo>
                    <a:pt x="1320" y="205"/>
                  </a:lnTo>
                  <a:lnTo>
                    <a:pt x="1126" y="289"/>
                  </a:lnTo>
                  <a:lnTo>
                    <a:pt x="940" y="385"/>
                  </a:lnTo>
                  <a:lnTo>
                    <a:pt x="761" y="491"/>
                  </a:lnTo>
                  <a:lnTo>
                    <a:pt x="589" y="611"/>
                  </a:lnTo>
                  <a:lnTo>
                    <a:pt x="267" y="88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721" name="Rectangle 8"/>
            <p:cNvSpPr>
              <a:spLocks noChangeArrowheads="1"/>
            </p:cNvSpPr>
            <p:nvPr/>
          </p:nvSpPr>
          <p:spPr bwMode="gray">
            <a:xfrm>
              <a:off x="3284" y="884"/>
              <a:ext cx="2501" cy="676"/>
            </a:xfrm>
            <a:prstGeom prst="rect">
              <a:avLst/>
            </a:prstGeom>
            <a:solidFill>
              <a:srgbClr val="E0AD12"/>
            </a:solidFill>
            <a:ln>
              <a:noFill/>
            </a:ln>
            <a:effectLst>
              <a:prstShdw prst="shdw17" dist="17961" dir="2700000">
                <a:srgbClr val="86680B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tIns="33338" rIns="34290" bIns="33338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350" b="1" dirty="0">
                  <a:solidFill>
                    <a:srgbClr val="FFFFFF"/>
                  </a:solidFill>
                </a:rPr>
                <a:t> </a:t>
              </a:r>
              <a:r>
                <a:rPr kumimoji="0" lang="en-US" altLang="zh-CN" sz="3000" b="1" dirty="0" smtClean="0">
                  <a:solidFill>
                    <a:srgbClr val="FFFFFF"/>
                  </a:solidFill>
                </a:rPr>
                <a:t>Linux</a:t>
              </a:r>
              <a:r>
                <a:rPr kumimoji="0" lang="zh-CN" altLang="en-US" sz="3000" b="1" dirty="0" smtClean="0">
                  <a:solidFill>
                    <a:srgbClr val="FFFFFF"/>
                  </a:solidFill>
                </a:rPr>
                <a:t>操作系统</a:t>
              </a:r>
              <a:endParaRPr kumimoji="0" lang="en-US" altLang="en-US" sz="3000" b="1" dirty="0">
                <a:solidFill>
                  <a:srgbClr val="FFFFFF"/>
                </a:solidFill>
              </a:endParaRPr>
            </a:p>
          </p:txBody>
        </p:sp>
        <p:sp>
          <p:nvSpPr>
            <p:cNvPr id="72722" name="Freeform 9"/>
            <p:cNvSpPr>
              <a:spLocks/>
            </p:cNvSpPr>
            <p:nvPr/>
          </p:nvSpPr>
          <p:spPr bwMode="auto">
            <a:xfrm rot="15893055">
              <a:off x="2902" y="948"/>
              <a:ext cx="360" cy="253"/>
            </a:xfrm>
            <a:custGeom>
              <a:avLst/>
              <a:gdLst>
                <a:gd name="T0" fmla="*/ 0 w 3346"/>
                <a:gd name="T1" fmla="*/ 1 h 2356"/>
                <a:gd name="T2" fmla="*/ 0 w 3346"/>
                <a:gd name="T3" fmla="*/ 1 h 2356"/>
                <a:gd name="T4" fmla="*/ 0 w 3346"/>
                <a:gd name="T5" fmla="*/ 3 h 2356"/>
                <a:gd name="T6" fmla="*/ 2 w 3346"/>
                <a:gd name="T7" fmla="*/ 2 h 2356"/>
                <a:gd name="T8" fmla="*/ 2 w 3346"/>
                <a:gd name="T9" fmla="*/ 2 h 2356"/>
                <a:gd name="T10" fmla="*/ 2 w 3346"/>
                <a:gd name="T11" fmla="*/ 2 h 2356"/>
                <a:gd name="T12" fmla="*/ 2 w 3346"/>
                <a:gd name="T13" fmla="*/ 2 h 2356"/>
                <a:gd name="T14" fmla="*/ 2 w 3346"/>
                <a:gd name="T15" fmla="*/ 1 h 2356"/>
                <a:gd name="T16" fmla="*/ 2 w 3346"/>
                <a:gd name="T17" fmla="*/ 1 h 2356"/>
                <a:gd name="T18" fmla="*/ 2 w 3346"/>
                <a:gd name="T19" fmla="*/ 1 h 2356"/>
                <a:gd name="T20" fmla="*/ 3 w 3346"/>
                <a:gd name="T21" fmla="*/ 1 h 2356"/>
                <a:gd name="T22" fmla="*/ 3 w 3346"/>
                <a:gd name="T23" fmla="*/ 0 h 2356"/>
                <a:gd name="T24" fmla="*/ 3 w 3346"/>
                <a:gd name="T25" fmla="*/ 0 h 2356"/>
                <a:gd name="T26" fmla="*/ 3 w 3346"/>
                <a:gd name="T27" fmla="*/ 0 h 2356"/>
                <a:gd name="T28" fmla="*/ 4 w 3346"/>
                <a:gd name="T29" fmla="*/ 0 h 2356"/>
                <a:gd name="T30" fmla="*/ 4 w 3346"/>
                <a:gd name="T31" fmla="*/ 0 h 2356"/>
                <a:gd name="T32" fmla="*/ 4 w 3346"/>
                <a:gd name="T33" fmla="*/ 0 h 2356"/>
                <a:gd name="T34" fmla="*/ 4 w 3346"/>
                <a:gd name="T35" fmla="*/ 0 h 2356"/>
                <a:gd name="T36" fmla="*/ 4 w 3346"/>
                <a:gd name="T37" fmla="*/ 0 h 2356"/>
                <a:gd name="T38" fmla="*/ 3 w 3346"/>
                <a:gd name="T39" fmla="*/ 0 h 2356"/>
                <a:gd name="T40" fmla="*/ 3 w 3346"/>
                <a:gd name="T41" fmla="*/ 0 h 2356"/>
                <a:gd name="T42" fmla="*/ 3 w 3346"/>
                <a:gd name="T43" fmla="*/ 0 h 2356"/>
                <a:gd name="T44" fmla="*/ 2 w 3346"/>
                <a:gd name="T45" fmla="*/ 0 h 2356"/>
                <a:gd name="T46" fmla="*/ 2 w 3346"/>
                <a:gd name="T47" fmla="*/ 0 h 2356"/>
                <a:gd name="T48" fmla="*/ 1 w 3346"/>
                <a:gd name="T49" fmla="*/ 0 h 2356"/>
                <a:gd name="T50" fmla="*/ 1 w 3346"/>
                <a:gd name="T51" fmla="*/ 0 h 2356"/>
                <a:gd name="T52" fmla="*/ 1 w 3346"/>
                <a:gd name="T53" fmla="*/ 1 h 2356"/>
                <a:gd name="T54" fmla="*/ 1 w 3346"/>
                <a:gd name="T55" fmla="*/ 1 h 2356"/>
                <a:gd name="T56" fmla="*/ 0 w 3346"/>
                <a:gd name="T57" fmla="*/ 1 h 23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346"/>
                <a:gd name="T88" fmla="*/ 0 h 2356"/>
                <a:gd name="T89" fmla="*/ 3346 w 3346"/>
                <a:gd name="T90" fmla="*/ 2356 h 23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346" h="2356">
                  <a:moveTo>
                    <a:pt x="267" y="886"/>
                  </a:moveTo>
                  <a:lnTo>
                    <a:pt x="0" y="670"/>
                  </a:lnTo>
                  <a:lnTo>
                    <a:pt x="153" y="2356"/>
                  </a:lnTo>
                  <a:lnTo>
                    <a:pt x="1671" y="1880"/>
                  </a:lnTo>
                  <a:lnTo>
                    <a:pt x="1430" y="1693"/>
                  </a:lnTo>
                  <a:lnTo>
                    <a:pt x="1448" y="1456"/>
                  </a:lnTo>
                  <a:lnTo>
                    <a:pt x="1525" y="1200"/>
                  </a:lnTo>
                  <a:lnTo>
                    <a:pt x="1664" y="933"/>
                  </a:lnTo>
                  <a:lnTo>
                    <a:pt x="1869" y="681"/>
                  </a:lnTo>
                  <a:lnTo>
                    <a:pt x="1996" y="564"/>
                  </a:lnTo>
                  <a:lnTo>
                    <a:pt x="2136" y="458"/>
                  </a:lnTo>
                  <a:lnTo>
                    <a:pt x="2293" y="366"/>
                  </a:lnTo>
                  <a:lnTo>
                    <a:pt x="2469" y="286"/>
                  </a:lnTo>
                  <a:lnTo>
                    <a:pt x="2662" y="224"/>
                  </a:lnTo>
                  <a:lnTo>
                    <a:pt x="2870" y="184"/>
                  </a:lnTo>
                  <a:lnTo>
                    <a:pt x="3101" y="161"/>
                  </a:lnTo>
                  <a:lnTo>
                    <a:pt x="3346" y="169"/>
                  </a:lnTo>
                  <a:lnTo>
                    <a:pt x="3148" y="99"/>
                  </a:lnTo>
                  <a:lnTo>
                    <a:pt x="2948" y="52"/>
                  </a:lnTo>
                  <a:lnTo>
                    <a:pt x="2746" y="19"/>
                  </a:lnTo>
                  <a:lnTo>
                    <a:pt x="2537" y="0"/>
                  </a:lnTo>
                  <a:lnTo>
                    <a:pt x="2124" y="11"/>
                  </a:lnTo>
                  <a:lnTo>
                    <a:pt x="1715" y="81"/>
                  </a:lnTo>
                  <a:lnTo>
                    <a:pt x="1320" y="205"/>
                  </a:lnTo>
                  <a:lnTo>
                    <a:pt x="1126" y="289"/>
                  </a:lnTo>
                  <a:lnTo>
                    <a:pt x="940" y="385"/>
                  </a:lnTo>
                  <a:lnTo>
                    <a:pt x="761" y="491"/>
                  </a:lnTo>
                  <a:lnTo>
                    <a:pt x="589" y="611"/>
                  </a:lnTo>
                  <a:lnTo>
                    <a:pt x="267" y="88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72707" name="AutoShape 10"/>
          <p:cNvSpPr>
            <a:spLocks noChangeArrowheads="1"/>
          </p:cNvSpPr>
          <p:nvPr/>
        </p:nvSpPr>
        <p:spPr bwMode="auto">
          <a:xfrm>
            <a:off x="2827191" y="874937"/>
            <a:ext cx="1728788" cy="592931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 sz="1350">
              <a:solidFill>
                <a:prstClr val="black"/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72708" name="Text Box 11"/>
          <p:cNvSpPr txBox="1">
            <a:spLocks noChangeArrowheads="1"/>
          </p:cNvSpPr>
          <p:nvPr/>
        </p:nvSpPr>
        <p:spPr bwMode="auto">
          <a:xfrm>
            <a:off x="2946058" y="957529"/>
            <a:ext cx="16962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70AD47">
                    <a:lumMod val="75000"/>
                  </a:srgb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运行环境</a:t>
            </a:r>
            <a:endParaRPr lang="zh-TW" altLang="en-US" sz="2400" dirty="0">
              <a:solidFill>
                <a:srgbClr val="70AD47">
                  <a:lumMod val="75000"/>
                </a:srgb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72709" name="AutoShape 12"/>
          <p:cNvSpPr>
            <a:spLocks noChangeArrowheads="1"/>
          </p:cNvSpPr>
          <p:nvPr/>
        </p:nvSpPr>
        <p:spPr bwMode="auto">
          <a:xfrm>
            <a:off x="1319630" y="3759890"/>
            <a:ext cx="1728788" cy="592931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 sz="1350">
              <a:solidFill>
                <a:prstClr val="black"/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72710" name="Text Box 13"/>
          <p:cNvSpPr txBox="1">
            <a:spLocks noChangeArrowheads="1"/>
          </p:cNvSpPr>
          <p:nvPr/>
        </p:nvSpPr>
        <p:spPr bwMode="auto">
          <a:xfrm>
            <a:off x="1446764" y="3837064"/>
            <a:ext cx="17918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70AD47">
                    <a:lumMod val="75000"/>
                  </a:srgb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综合实践</a:t>
            </a:r>
            <a:endParaRPr lang="zh-TW" altLang="en-US" sz="2400" dirty="0">
              <a:solidFill>
                <a:srgbClr val="70AD47">
                  <a:lumMod val="75000"/>
                </a:srgb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72711" name="AutoShape 14"/>
          <p:cNvSpPr>
            <a:spLocks noChangeArrowheads="1"/>
          </p:cNvSpPr>
          <p:nvPr/>
        </p:nvSpPr>
        <p:spPr bwMode="auto">
          <a:xfrm>
            <a:off x="2374261" y="1709298"/>
            <a:ext cx="1728788" cy="592931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 sz="1350">
              <a:solidFill>
                <a:prstClr val="black"/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72712" name="Text Box 15"/>
          <p:cNvSpPr txBox="1">
            <a:spLocks noChangeArrowheads="1"/>
          </p:cNvSpPr>
          <p:nvPr/>
        </p:nvSpPr>
        <p:spPr bwMode="auto">
          <a:xfrm>
            <a:off x="2483768" y="1759662"/>
            <a:ext cx="17918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70AD47">
                    <a:lumMod val="75000"/>
                  </a:srgb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核心编程</a:t>
            </a:r>
            <a:endParaRPr lang="zh-TW" altLang="en-US" sz="2400" dirty="0">
              <a:solidFill>
                <a:srgbClr val="70AD47">
                  <a:lumMod val="75000"/>
                </a:srgb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72713" name="AutoShape 16"/>
          <p:cNvSpPr>
            <a:spLocks noChangeArrowheads="1"/>
          </p:cNvSpPr>
          <p:nvPr/>
        </p:nvSpPr>
        <p:spPr bwMode="auto">
          <a:xfrm>
            <a:off x="1700281" y="2702346"/>
            <a:ext cx="1728788" cy="592931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 sz="1350">
              <a:solidFill>
                <a:prstClr val="black"/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8768" y="231332"/>
            <a:ext cx="22621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>
                <a:solidFill>
                  <a:prstClr val="black"/>
                </a:solidFill>
              </a:rPr>
              <a:t>课程内容介绍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gray">
          <a:xfrm>
            <a:off x="3995935" y="2751171"/>
            <a:ext cx="3990727" cy="857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prstShdw prst="shdw17" dist="17961" dir="2700000">
              <a:srgbClr val="6A6238"/>
            </a:prstShdw>
          </a:effectLst>
          <a:extLst/>
        </p:spPr>
        <p:txBody>
          <a:bodyPr lIns="34290" tIns="33338" rIns="34290" bIns="3333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>
              <a:lnSpc>
                <a:spcPct val="85000"/>
              </a:lnSpc>
              <a:spcBef>
                <a:spcPct val="30000"/>
              </a:spcBef>
            </a:pPr>
            <a:r>
              <a:rPr kumimoji="0" lang="en-US" altLang="zh-TW" sz="2700" b="1" dirty="0">
                <a:solidFill>
                  <a:srgbClr val="FFFFFF"/>
                </a:solidFill>
              </a:rPr>
              <a:t> </a:t>
            </a:r>
            <a:r>
              <a:rPr kumimoji="0" lang="en-US" altLang="zh-CN" sz="2700" b="1" dirty="0" err="1">
                <a:solidFill>
                  <a:srgbClr val="FFFFFF"/>
                </a:solidFill>
              </a:rPr>
              <a:t>Mysql</a:t>
            </a:r>
            <a:endParaRPr kumimoji="0" lang="en-US" altLang="en-US" sz="2700" b="1" dirty="0">
              <a:solidFill>
                <a:srgbClr val="FFFFFF"/>
              </a:solidFill>
            </a:endParaRPr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 rot="15893055">
            <a:off x="3430817" y="2864821"/>
            <a:ext cx="428625" cy="301229"/>
          </a:xfrm>
          <a:custGeom>
            <a:avLst/>
            <a:gdLst>
              <a:gd name="T0" fmla="*/ 0 w 3346"/>
              <a:gd name="T1" fmla="*/ 1 h 2356"/>
              <a:gd name="T2" fmla="*/ 0 w 3346"/>
              <a:gd name="T3" fmla="*/ 1 h 2356"/>
              <a:gd name="T4" fmla="*/ 0 w 3346"/>
              <a:gd name="T5" fmla="*/ 3 h 2356"/>
              <a:gd name="T6" fmla="*/ 2 w 3346"/>
              <a:gd name="T7" fmla="*/ 2 h 2356"/>
              <a:gd name="T8" fmla="*/ 2 w 3346"/>
              <a:gd name="T9" fmla="*/ 2 h 2356"/>
              <a:gd name="T10" fmla="*/ 2 w 3346"/>
              <a:gd name="T11" fmla="*/ 2 h 2356"/>
              <a:gd name="T12" fmla="*/ 2 w 3346"/>
              <a:gd name="T13" fmla="*/ 2 h 2356"/>
              <a:gd name="T14" fmla="*/ 2 w 3346"/>
              <a:gd name="T15" fmla="*/ 1 h 2356"/>
              <a:gd name="T16" fmla="*/ 2 w 3346"/>
              <a:gd name="T17" fmla="*/ 1 h 2356"/>
              <a:gd name="T18" fmla="*/ 2 w 3346"/>
              <a:gd name="T19" fmla="*/ 1 h 2356"/>
              <a:gd name="T20" fmla="*/ 3 w 3346"/>
              <a:gd name="T21" fmla="*/ 1 h 2356"/>
              <a:gd name="T22" fmla="*/ 3 w 3346"/>
              <a:gd name="T23" fmla="*/ 0 h 2356"/>
              <a:gd name="T24" fmla="*/ 3 w 3346"/>
              <a:gd name="T25" fmla="*/ 0 h 2356"/>
              <a:gd name="T26" fmla="*/ 3 w 3346"/>
              <a:gd name="T27" fmla="*/ 0 h 2356"/>
              <a:gd name="T28" fmla="*/ 4 w 3346"/>
              <a:gd name="T29" fmla="*/ 0 h 2356"/>
              <a:gd name="T30" fmla="*/ 4 w 3346"/>
              <a:gd name="T31" fmla="*/ 0 h 2356"/>
              <a:gd name="T32" fmla="*/ 4 w 3346"/>
              <a:gd name="T33" fmla="*/ 0 h 2356"/>
              <a:gd name="T34" fmla="*/ 4 w 3346"/>
              <a:gd name="T35" fmla="*/ 0 h 2356"/>
              <a:gd name="T36" fmla="*/ 4 w 3346"/>
              <a:gd name="T37" fmla="*/ 0 h 2356"/>
              <a:gd name="T38" fmla="*/ 3 w 3346"/>
              <a:gd name="T39" fmla="*/ 0 h 2356"/>
              <a:gd name="T40" fmla="*/ 3 w 3346"/>
              <a:gd name="T41" fmla="*/ 0 h 2356"/>
              <a:gd name="T42" fmla="*/ 3 w 3346"/>
              <a:gd name="T43" fmla="*/ 0 h 2356"/>
              <a:gd name="T44" fmla="*/ 2 w 3346"/>
              <a:gd name="T45" fmla="*/ 0 h 2356"/>
              <a:gd name="T46" fmla="*/ 2 w 3346"/>
              <a:gd name="T47" fmla="*/ 0 h 2356"/>
              <a:gd name="T48" fmla="*/ 1 w 3346"/>
              <a:gd name="T49" fmla="*/ 0 h 2356"/>
              <a:gd name="T50" fmla="*/ 1 w 3346"/>
              <a:gd name="T51" fmla="*/ 0 h 2356"/>
              <a:gd name="T52" fmla="*/ 1 w 3346"/>
              <a:gd name="T53" fmla="*/ 1 h 2356"/>
              <a:gd name="T54" fmla="*/ 1 w 3346"/>
              <a:gd name="T55" fmla="*/ 1 h 2356"/>
              <a:gd name="T56" fmla="*/ 0 w 3346"/>
              <a:gd name="T57" fmla="*/ 1 h 235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346"/>
              <a:gd name="T88" fmla="*/ 0 h 2356"/>
              <a:gd name="T89" fmla="*/ 3346 w 3346"/>
              <a:gd name="T90" fmla="*/ 2356 h 235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346" h="2356">
                <a:moveTo>
                  <a:pt x="267" y="886"/>
                </a:moveTo>
                <a:lnTo>
                  <a:pt x="0" y="670"/>
                </a:lnTo>
                <a:lnTo>
                  <a:pt x="153" y="2356"/>
                </a:lnTo>
                <a:lnTo>
                  <a:pt x="1671" y="1880"/>
                </a:lnTo>
                <a:lnTo>
                  <a:pt x="1430" y="1693"/>
                </a:lnTo>
                <a:lnTo>
                  <a:pt x="1448" y="1456"/>
                </a:lnTo>
                <a:lnTo>
                  <a:pt x="1525" y="1200"/>
                </a:lnTo>
                <a:lnTo>
                  <a:pt x="1664" y="933"/>
                </a:lnTo>
                <a:lnTo>
                  <a:pt x="1869" y="681"/>
                </a:lnTo>
                <a:lnTo>
                  <a:pt x="1996" y="564"/>
                </a:lnTo>
                <a:lnTo>
                  <a:pt x="2136" y="458"/>
                </a:lnTo>
                <a:lnTo>
                  <a:pt x="2293" y="366"/>
                </a:lnTo>
                <a:lnTo>
                  <a:pt x="2469" y="286"/>
                </a:lnTo>
                <a:lnTo>
                  <a:pt x="2662" y="224"/>
                </a:lnTo>
                <a:lnTo>
                  <a:pt x="2870" y="184"/>
                </a:lnTo>
                <a:lnTo>
                  <a:pt x="3101" y="161"/>
                </a:lnTo>
                <a:lnTo>
                  <a:pt x="3346" y="169"/>
                </a:lnTo>
                <a:lnTo>
                  <a:pt x="3148" y="99"/>
                </a:lnTo>
                <a:lnTo>
                  <a:pt x="2948" y="52"/>
                </a:lnTo>
                <a:lnTo>
                  <a:pt x="2746" y="19"/>
                </a:lnTo>
                <a:lnTo>
                  <a:pt x="2537" y="0"/>
                </a:lnTo>
                <a:lnTo>
                  <a:pt x="2124" y="11"/>
                </a:lnTo>
                <a:lnTo>
                  <a:pt x="1715" y="81"/>
                </a:lnTo>
                <a:lnTo>
                  <a:pt x="1320" y="205"/>
                </a:lnTo>
                <a:lnTo>
                  <a:pt x="1126" y="289"/>
                </a:lnTo>
                <a:lnTo>
                  <a:pt x="940" y="385"/>
                </a:lnTo>
                <a:lnTo>
                  <a:pt x="761" y="491"/>
                </a:lnTo>
                <a:lnTo>
                  <a:pt x="589" y="611"/>
                </a:lnTo>
                <a:lnTo>
                  <a:pt x="267" y="886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0712" y="2767979"/>
            <a:ext cx="158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AD47">
                    <a:lumMod val="75000"/>
                  </a:srgb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数据存储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Linux</a:t>
            </a:r>
            <a:r>
              <a:rPr lang="zh-CN" altLang="en-US" sz="3200" dirty="0" smtClean="0"/>
              <a:t>命令格式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2567049"/>
          </a:xfrm>
        </p:spPr>
        <p:txBody>
          <a:bodyPr/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系统下的所有命令大小写敏感。</a:t>
            </a:r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系统下的命令格式如下</a:t>
            </a:r>
            <a:r>
              <a:rPr lang="en-US" altLang="zh-CN" sz="2000" dirty="0"/>
              <a:t>:</a:t>
            </a:r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命令  </a:t>
            </a:r>
            <a:r>
              <a:rPr lang="en-US" altLang="zh-CN" sz="2000" dirty="0"/>
              <a:t>[-</a:t>
            </a:r>
            <a:r>
              <a:rPr lang="zh-CN" altLang="en-US" sz="2000" dirty="0"/>
              <a:t>选项</a:t>
            </a:r>
            <a:r>
              <a:rPr lang="en-US" altLang="zh-CN" sz="2000" dirty="0"/>
              <a:t>]  [</a:t>
            </a:r>
            <a:r>
              <a:rPr lang="zh-CN" altLang="en-US" sz="2000" dirty="0"/>
              <a:t>参数</a:t>
            </a:r>
            <a:r>
              <a:rPr lang="en-US" altLang="zh-CN" sz="2000" dirty="0"/>
              <a:t>]</a:t>
            </a:r>
          </a:p>
          <a:p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其中</a:t>
            </a:r>
            <a:r>
              <a:rPr lang="zh-CN" altLang="en-US" sz="2000" dirty="0"/>
              <a:t>，选项和参数是可选的，中间空格隔开</a:t>
            </a:r>
          </a:p>
        </p:txBody>
      </p:sp>
    </p:spTree>
    <p:extLst>
      <p:ext uri="{BB962C8B-B14F-4D97-AF65-F5344CB8AC3E}">
        <p14:creationId xmlns:p14="http://schemas.microsoft.com/office/powerpoint/2010/main" val="7785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终端操作命令</a:t>
            </a:r>
            <a:endParaRPr lang="zh-CN" altLang="zh-C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67254" y="1161206"/>
            <a:ext cx="7920111" cy="425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shutdown ： 默认情况为1分钟后关机， +n 表示n分钟后关机，在这个过程中shutdown -c 可以取消。shutdown -h now表示立即关机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sudo：在命令前书写，表示已以管理员权限运行这个命令。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man：使用man命令可以找到特定的联机帮助页，并提供简短的命令说明。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exit ： 关闭一个终端，通过ctrl+alt +t ,shift+ctrl + t , shift+ctrl+n 都可以快速打开一个终端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17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终端操作命令（续）</a:t>
            </a:r>
            <a:endParaRPr lang="zh-CN" altLang="zh-C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67544" y="1295350"/>
            <a:ext cx="7920111" cy="1487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clear：等同于ctrl-l，清空屏幕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pwd：pwd命令用于显示用户在文件系统中的当前位置。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780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文件目录操作命令</a:t>
            </a:r>
            <a:endParaRPr lang="zh-CN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67544" y="534902"/>
            <a:ext cx="7632848" cy="241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cd：用于改变工作目录，参数为绝对路径或者相对路径。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ls ： 查看目录下的文件列表 -l 展示详细信息，-a展示隐藏文件（Linux下 . 开头的为隐藏文件）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2211710"/>
            <a:ext cx="5370060" cy="268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mkdir ： 创建一个目录，-p用户创建多层目录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rmdir ： 删除一个空目录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touch ： 创建一个文件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文件目录操作命令（续）</a:t>
            </a:r>
            <a:endParaRPr lang="zh-CN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552" y="772553"/>
            <a:ext cx="5883021" cy="238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cp ： 复制文件/文件另存， -r 可以复制文件目录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mv： 移动文件/文件重命名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rm ： 删除文件，-rf 用于删除目录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8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通配符使用</a:t>
            </a:r>
            <a:endParaRPr lang="zh-CN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552" y="910690"/>
            <a:ext cx="7776864" cy="87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需要用命令处理一组文件，例如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file1.txt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file2.txt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file3.txt……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，用户不必一一输入文件名，可以使用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通配符。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53467"/>
            <a:ext cx="7686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0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输出重定向</a:t>
            </a:r>
            <a:endParaRPr lang="zh-CN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67544" y="1059582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</a:t>
            </a:r>
            <a:r>
              <a:rPr lang="en-US" altLang="zh-CN" b="1" dirty="0"/>
              <a:t>/</a:t>
            </a:r>
            <a:r>
              <a:rPr lang="zh-CN" altLang="en-US" b="1" dirty="0"/>
              <a:t>输出重定向是改变</a:t>
            </a:r>
            <a:r>
              <a:rPr lang="en-US" altLang="zh-CN" b="1" dirty="0"/>
              <a:t>Shell</a:t>
            </a:r>
            <a:r>
              <a:rPr lang="zh-CN" altLang="en-US" b="1" dirty="0"/>
              <a:t>命令或程序默认的标准输入</a:t>
            </a:r>
            <a:r>
              <a:rPr lang="en-US" altLang="zh-CN" b="1" dirty="0"/>
              <a:t>/</a:t>
            </a:r>
            <a:r>
              <a:rPr lang="zh-CN" altLang="en-US" b="1" dirty="0"/>
              <a:t>输出目标，重新定向到新的目标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67694"/>
            <a:ext cx="73342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展示查找命令</a:t>
            </a:r>
            <a:endParaRPr lang="zh-CN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68313" y="993745"/>
            <a:ext cx="7369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echo ：标准输出一段文字在显示器上，-n表示输出后不换行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552" y="1573172"/>
            <a:ext cx="8208911" cy="302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find ： 在一个目录下查找文件 find path -name 按照名字查找 -type 按照类型查找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file ： 查看一个文件的属性类型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cat ： 查看一个文件内容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head ： head n file 用来查看一个 文件前n行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4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展示查找命令（续）</a:t>
            </a:r>
            <a:endParaRPr lang="zh-CN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1560" y="956198"/>
            <a:ext cx="8208911" cy="302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wc ： 查看文件内容信息， -c 表示查看多少字符，-l查看多少行，-w 查看多少单词</a:t>
            </a:r>
            <a:endParaRPr lang="en-US" altLang="zh-CN" sz="20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20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grep : 用于查找内容包含指定的范本样式的文件， grep 指令会把含有范本样式的那一行显示出来。若不指定任何文件名称，则 grep 指令会从标准输入中读取数据。-n 用于显示行号，-i忽略大小写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tail ： tail n file 用来查看一个文件的后n行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命令管道使用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7545" y="987574"/>
            <a:ext cx="8064896" cy="2013052"/>
          </a:xfrm>
        </p:spPr>
        <p:txBody>
          <a:bodyPr/>
          <a:lstStyle/>
          <a:p>
            <a:r>
              <a:rPr lang="zh-CN" altLang="en-US" sz="2000" dirty="0"/>
              <a:t>管道可以把一系列命令连接起来，意味着第一个命令的输出将作为第二个命令的输入，通过管道传递给第二个命令，第二个命令的输出又将作为第三个命令的输入，以此类推。</a:t>
            </a:r>
          </a:p>
          <a:p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/>
              <a:t>e.g.   ls </a:t>
            </a:r>
            <a:r>
              <a:rPr lang="en-US" altLang="zh-CN" sz="2000" dirty="0"/>
              <a:t>| grep 'test'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76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0"/>
          <p:cNvGrpSpPr>
            <a:grpSpLocks/>
          </p:cNvGrpSpPr>
          <p:nvPr/>
        </p:nvGrpSpPr>
        <p:grpSpPr bwMode="auto">
          <a:xfrm>
            <a:off x="950205" y="909639"/>
            <a:ext cx="7130667" cy="4138841"/>
            <a:chOff x="1202" y="764"/>
            <a:chExt cx="3720" cy="2999"/>
          </a:xfrm>
        </p:grpSpPr>
        <p:sp>
          <p:nvSpPr>
            <p:cNvPr id="65539" name="AutoShape 2"/>
            <p:cNvSpPr>
              <a:spLocks noChangeArrowheads="1"/>
            </p:cNvSpPr>
            <p:nvPr/>
          </p:nvSpPr>
          <p:spPr bwMode="gray">
            <a:xfrm>
              <a:off x="1804" y="765"/>
              <a:ext cx="3118" cy="896"/>
            </a:xfrm>
            <a:prstGeom prst="flowChartDelay">
              <a:avLst/>
            </a:prstGeom>
            <a:solidFill>
              <a:srgbClr val="8CB4C2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34290" tIns="33338" rIns="34290" bIns="33338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200" b="1" dirty="0">
                  <a:solidFill>
                    <a:srgbClr val="FFFFFF"/>
                  </a:solidFill>
                </a:rPr>
                <a:t>         </a:t>
              </a:r>
              <a:r>
                <a:rPr kumimoji="0" lang="en-US" altLang="zh-TW" sz="1200" b="1" dirty="0" smtClean="0">
                  <a:solidFill>
                    <a:srgbClr val="FFFFFF"/>
                  </a:solidFill>
                </a:rPr>
                <a:t>  </a:t>
              </a:r>
              <a:r>
                <a:rPr kumimoji="0" lang="zh-CN" altLang="en-US" sz="135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对</a:t>
              </a:r>
              <a:r>
                <a:rPr kumimoji="0" lang="zh-CN" altLang="en-US" sz="135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第一阶段内容的进一步训练，提高编码能力，</a:t>
              </a:r>
              <a:endParaRPr kumimoji="0" lang="en-US" altLang="zh-CN" sz="135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zh-CN" altLang="en-US" sz="135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kumimoji="0" lang="zh-CN" altLang="en-US" sz="135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为</a:t>
              </a:r>
              <a:r>
                <a:rPr kumimoji="0" lang="zh-CN" altLang="en-US" sz="135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二三阶段的内容做理论铺垫</a:t>
              </a:r>
              <a:endParaRPr kumimoji="0" lang="en-US" altLang="zh-TW" sz="135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40" name="AutoShape 3"/>
            <p:cNvSpPr>
              <a:spLocks noChangeArrowheads="1"/>
            </p:cNvSpPr>
            <p:nvPr/>
          </p:nvSpPr>
          <p:spPr bwMode="gray">
            <a:xfrm>
              <a:off x="1202" y="764"/>
              <a:ext cx="1062" cy="885"/>
            </a:xfrm>
            <a:prstGeom prst="flowChartDelay">
              <a:avLst/>
            </a:prstGeom>
            <a:solidFill>
              <a:srgbClr val="6399AB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34290" tIns="33338" rIns="34290" bIns="33338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ja-JP" altLang="en-US" sz="1200" b="1" dirty="0">
                  <a:solidFill>
                    <a:srgbClr val="FFFFFF"/>
                  </a:solidFill>
                </a:rPr>
                <a:t>　</a:t>
              </a:r>
              <a:r>
                <a:rPr kumimoji="0" lang="zh-CN" altLang="en-US" b="1" dirty="0">
                  <a:solidFill>
                    <a:srgbClr val="FFFFFF"/>
                  </a:solidFill>
                </a:rPr>
                <a:t>承上启下</a:t>
              </a:r>
              <a:endParaRPr kumimoji="0" lang="ja-JP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65541" name="AutoShape 16"/>
            <p:cNvSpPr>
              <a:spLocks noChangeArrowheads="1"/>
            </p:cNvSpPr>
            <p:nvPr/>
          </p:nvSpPr>
          <p:spPr bwMode="gray">
            <a:xfrm>
              <a:off x="1804" y="1816"/>
              <a:ext cx="3118" cy="896"/>
            </a:xfrm>
            <a:prstGeom prst="flowChartDelay">
              <a:avLst/>
            </a:prstGeom>
            <a:solidFill>
              <a:srgbClr val="F1CA4D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34290" tIns="33338" rIns="34290" bIns="33338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35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kumimoji="0" lang="zh-CN" altLang="en-US" sz="135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这</a:t>
              </a:r>
              <a:r>
                <a:rPr kumimoji="0" lang="zh-CN" altLang="en-US" sz="135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是一些后端工程师的必备技能，当然也</a:t>
              </a:r>
              <a:r>
                <a:rPr kumimoji="0" lang="zh-CN" altLang="en-US" sz="135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endParaRPr kumimoji="0" lang="en-US" altLang="zh-CN" sz="135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zh-CN" altLang="en-US" sz="135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   程</a:t>
              </a:r>
              <a:r>
                <a:rPr kumimoji="0" lang="zh-CN" altLang="en-US" sz="135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师在后端编程中常用的技能</a:t>
              </a:r>
              <a:endParaRPr kumimoji="0" lang="en-US" altLang="zh-TW" sz="135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42" name="AutoShape 17"/>
            <p:cNvSpPr>
              <a:spLocks noChangeArrowheads="1"/>
            </p:cNvSpPr>
            <p:nvPr/>
          </p:nvSpPr>
          <p:spPr bwMode="gray">
            <a:xfrm>
              <a:off x="1202" y="1815"/>
              <a:ext cx="1062" cy="885"/>
            </a:xfrm>
            <a:prstGeom prst="flowChartDelay">
              <a:avLst/>
            </a:prstGeom>
            <a:solidFill>
              <a:srgbClr val="E0AD12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34290" tIns="33338" rIns="34290" bIns="33338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ja-JP" altLang="en-US" sz="1350" b="1" dirty="0">
                  <a:solidFill>
                    <a:srgbClr val="FFFFFF"/>
                  </a:solidFill>
                </a:rPr>
                <a:t>　</a:t>
              </a:r>
              <a:r>
                <a:rPr kumimoji="0" lang="zh-CN" altLang="en-US" b="1" dirty="0">
                  <a:solidFill>
                    <a:srgbClr val="FFFFFF"/>
                  </a:solidFill>
                </a:rPr>
                <a:t>后端基础</a:t>
              </a:r>
              <a:endParaRPr kumimoji="0" lang="ja-JP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65543" name="AutoShape 18"/>
            <p:cNvSpPr>
              <a:spLocks noChangeArrowheads="1"/>
            </p:cNvSpPr>
            <p:nvPr/>
          </p:nvSpPr>
          <p:spPr bwMode="gray">
            <a:xfrm>
              <a:off x="1804" y="2867"/>
              <a:ext cx="3118" cy="896"/>
            </a:xfrm>
            <a:prstGeom prst="flowChartDelay">
              <a:avLst/>
            </a:prstGeom>
            <a:solidFill>
              <a:srgbClr val="C0C474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34290" tIns="33338" rIns="34290" bIns="33338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200" b="1" dirty="0">
                  <a:solidFill>
                    <a:srgbClr val="FFFFFF"/>
                  </a:solidFill>
                </a:rPr>
                <a:t>                     </a:t>
              </a:r>
              <a:r>
                <a:rPr kumimoji="0" lang="en-US" altLang="zh-TW" sz="1200" b="1" dirty="0" smtClean="0">
                  <a:solidFill>
                    <a:srgbClr val="FFFFFF"/>
                  </a:solidFill>
                </a:rPr>
                <a:t>  </a:t>
              </a:r>
              <a:r>
                <a:rPr kumimoji="0" lang="zh-CN" altLang="en-US" sz="135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通过</a:t>
              </a:r>
              <a:r>
                <a:rPr kumimoji="0" lang="zh-CN" altLang="en-US" sz="135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各种编程模型的构建，不在凭借感性去写代码，</a:t>
              </a:r>
              <a:r>
                <a:rPr kumimoji="0" lang="zh-CN" altLang="en-US" sz="135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建立       分析</a:t>
              </a:r>
              <a:r>
                <a:rPr kumimoji="0" lang="zh-CN" altLang="en-US" sz="135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问题的逻辑思维</a:t>
              </a:r>
              <a:endParaRPr kumimoji="0" lang="en-US" altLang="zh-TW" sz="135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44" name="AutoShape 19"/>
            <p:cNvSpPr>
              <a:spLocks noChangeArrowheads="1"/>
            </p:cNvSpPr>
            <p:nvPr/>
          </p:nvSpPr>
          <p:spPr bwMode="gray">
            <a:xfrm>
              <a:off x="1202" y="2866"/>
              <a:ext cx="1062" cy="885"/>
            </a:xfrm>
            <a:prstGeom prst="flowChartDelay">
              <a:avLst/>
            </a:prstGeom>
            <a:solidFill>
              <a:srgbClr val="A1A646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34290" tIns="33338" rIns="34290" bIns="33338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ja-JP" altLang="en-US" sz="1200" b="1" dirty="0">
                  <a:solidFill>
                    <a:srgbClr val="FFFFFF"/>
                  </a:solidFill>
                </a:rPr>
                <a:t>　</a:t>
              </a:r>
              <a:r>
                <a:rPr kumimoji="0" lang="zh-CN" altLang="en-US" b="1" dirty="0">
                  <a:solidFill>
                    <a:srgbClr val="FFFFFF"/>
                  </a:solidFill>
                </a:rPr>
                <a:t>思维构建</a:t>
              </a:r>
              <a:endParaRPr kumimoji="0" lang="ja-JP" altLang="en-US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7455" y="231355"/>
            <a:ext cx="19159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 smtClean="0">
                <a:solidFill>
                  <a:prstClr val="black"/>
                </a:solidFill>
              </a:rPr>
              <a:t>我们的目标</a:t>
            </a:r>
            <a:endParaRPr lang="zh-CN" altLang="en-US" sz="27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15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文件权限</a:t>
            </a:r>
            <a:endParaRPr lang="zh-CN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67544" y="1295350"/>
            <a:ext cx="813456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chmod ： chmod [权限声明] [file] 修改一个文件权限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333333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/>
              <a:t>u </a:t>
            </a:r>
            <a:r>
              <a:rPr lang="zh-CN" altLang="en-US" sz="2000" dirty="0"/>
              <a:t>表示该文件的</a:t>
            </a:r>
            <a:r>
              <a:rPr lang="zh-CN" altLang="en-US" sz="2000" dirty="0" smtClean="0"/>
              <a:t>拥有者</a:t>
            </a:r>
            <a:endParaRPr lang="en-US" altLang="zh-CN" sz="2000" dirty="0" smtClean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smtClean="0"/>
              <a:t>g </a:t>
            </a:r>
            <a:r>
              <a:rPr lang="zh-CN" altLang="en-US" sz="2000" dirty="0"/>
              <a:t>表示与该文件的拥有者属于同一个群体</a:t>
            </a:r>
            <a:r>
              <a:rPr lang="en-US" altLang="zh-CN" sz="2000" dirty="0"/>
              <a:t>(group)</a:t>
            </a:r>
            <a:r>
              <a:rPr lang="zh-CN" altLang="en-US" sz="2000" dirty="0" smtClean="0"/>
              <a:t>者</a:t>
            </a:r>
            <a:endParaRPr lang="en-US" altLang="zh-CN" sz="2000" dirty="0" smtClean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smtClean="0"/>
              <a:t>o </a:t>
            </a:r>
            <a:r>
              <a:rPr lang="zh-CN" altLang="en-US" sz="2000" dirty="0"/>
              <a:t>表示其他以外的</a:t>
            </a:r>
            <a:r>
              <a:rPr lang="zh-CN" altLang="en-US" sz="2000" dirty="0" smtClean="0"/>
              <a:t>人</a:t>
            </a:r>
            <a:endParaRPr lang="en-US" altLang="zh-CN" sz="2000" dirty="0" smtClean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smtClean="0"/>
              <a:t>a </a:t>
            </a:r>
            <a:r>
              <a:rPr lang="zh-CN" altLang="en-US" sz="2000" dirty="0"/>
              <a:t>表示这三者皆是。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/>
              <a:t>+ </a:t>
            </a:r>
            <a:r>
              <a:rPr lang="zh-CN" altLang="en-US" sz="2000" dirty="0"/>
              <a:t>表示增加权限、</a:t>
            </a:r>
            <a:r>
              <a:rPr lang="en-US" altLang="zh-CN" sz="2000" dirty="0"/>
              <a:t>- </a:t>
            </a:r>
            <a:r>
              <a:rPr lang="zh-CN" altLang="en-US" sz="2000" dirty="0"/>
              <a:t>表示取消权限、</a:t>
            </a:r>
            <a:r>
              <a:rPr lang="en-US" altLang="zh-CN" sz="2000" dirty="0"/>
              <a:t>= </a:t>
            </a:r>
            <a:r>
              <a:rPr lang="zh-CN" altLang="en-US" sz="2000" dirty="0"/>
              <a:t>表示唯一设定权限。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/>
              <a:t>r </a:t>
            </a:r>
            <a:r>
              <a:rPr lang="zh-CN" altLang="en-US" sz="2000" dirty="0"/>
              <a:t>表示可读取，</a:t>
            </a:r>
            <a:r>
              <a:rPr lang="en-US" altLang="zh-CN" sz="2000" dirty="0"/>
              <a:t>w </a:t>
            </a:r>
            <a:r>
              <a:rPr lang="zh-CN" altLang="en-US" sz="2000" dirty="0"/>
              <a:t>表示可写入，</a:t>
            </a:r>
            <a:r>
              <a:rPr lang="en-US" altLang="zh-CN" sz="2000" dirty="0"/>
              <a:t>x </a:t>
            </a:r>
            <a:r>
              <a:rPr lang="zh-CN" altLang="en-US" sz="2000" dirty="0"/>
              <a:t>表示可</a:t>
            </a:r>
            <a:r>
              <a:rPr lang="zh-CN" altLang="en-US" sz="2000" dirty="0" smtClean="0"/>
              <a:t>执行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9693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其他常用命令</a:t>
            </a:r>
            <a:endParaRPr lang="zh-CN" altLang="zh-C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48964" y="1069454"/>
            <a:ext cx="8064127" cy="302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df : 显示目前在Linux系统上的文件系统的磁盘使用情况统计,其中-T显示文件系统类型 ext4的为磁盘，其他的为虚拟文件。-h以M为单位显示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000" dirty="0">
                <a:solidFill>
                  <a:srgbClr val="333333"/>
                </a:solidFill>
              </a:rPr>
              <a:t> </a:t>
            </a:r>
            <a:r>
              <a:rPr lang="zh-CN" altLang="zh-CN" sz="2000" dirty="0">
                <a:solidFill>
                  <a:srgbClr val="333333"/>
                </a:solidFill>
              </a:rPr>
              <a:t>date ： 显示</a:t>
            </a:r>
            <a:r>
              <a:rPr lang="zh-CN" altLang="zh-CN" sz="2000" dirty="0" smtClean="0">
                <a:solidFill>
                  <a:srgbClr val="333333"/>
                </a:solidFill>
              </a:rPr>
              <a:t>时间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whoami : 显示当前用户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which ： 查找一个程序位置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whereis ： 查找一个命令文件及其关联目录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67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压缩命令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9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/>
              <a:t>z</a:t>
            </a:r>
            <a:r>
              <a:rPr lang="en-US" altLang="zh-CN" sz="3200" dirty="0" smtClean="0"/>
              <a:t>ip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unzip</a:t>
            </a:r>
            <a:endParaRPr lang="zh-CN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67544" y="987574"/>
            <a:ext cx="800732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如果用户需要经常在Linux和微软Windows间交换文件，建议使用zip。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 smtClean="0">
              <a:solidFill>
                <a:srgbClr val="333333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zh-CN" altLang="zh-CN" sz="18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dirty="0">
                <a:solidFill>
                  <a:srgbClr val="333333"/>
                </a:solidFill>
              </a:rPr>
              <a:t>zip ： 将文件压缩为zip格式</a:t>
            </a:r>
          </a:p>
          <a:p>
            <a:pPr marL="4572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dirty="0">
                <a:solidFill>
                  <a:srgbClr val="333333"/>
                </a:solidFill>
              </a:rPr>
              <a:t>zip test.zip </a:t>
            </a:r>
            <a:r>
              <a:rPr lang="zh-CN" altLang="zh-CN" sz="2000" dirty="0" smtClean="0">
                <a:solidFill>
                  <a:srgbClr val="333333"/>
                </a:solidFill>
              </a:rPr>
              <a:t>filelist</a:t>
            </a:r>
            <a:endParaRPr lang="en-US" altLang="zh-CN" sz="2000" dirty="0" smtClean="0">
              <a:solidFill>
                <a:srgbClr val="333333"/>
              </a:solidFill>
            </a:endParaRPr>
          </a:p>
          <a:p>
            <a:pPr marL="4572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zh-CN" altLang="zh-CN" sz="2000" dirty="0">
              <a:solidFill>
                <a:srgbClr val="333333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dirty="0">
                <a:solidFill>
                  <a:srgbClr val="333333"/>
                </a:solidFill>
              </a:rPr>
              <a:t>unzip : 将zip格式文件解压</a:t>
            </a:r>
          </a:p>
          <a:p>
            <a:pPr marL="4572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dirty="0">
                <a:solidFill>
                  <a:srgbClr val="333333"/>
                </a:solidFill>
              </a:rPr>
              <a:t>unzip test.zip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60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err="1"/>
              <a:t>gzip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gunzip</a:t>
            </a:r>
            <a:endParaRPr lang="zh-CN" altLang="en-US" sz="3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54711" y="1059582"/>
            <a:ext cx="828091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gzip是Linux中最流行的压缩工具，具有很好的移植性，可在很多不同架构的系统中使用。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333333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zh-CN" altLang="zh-CN" sz="20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dirty="0">
                <a:solidFill>
                  <a:srgbClr val="333333"/>
                </a:solidFill>
              </a:rPr>
              <a:t>gzip ： 将文件压缩为gz格式</a:t>
            </a:r>
          </a:p>
          <a:p>
            <a:pPr marL="4572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dirty="0">
                <a:solidFill>
                  <a:srgbClr val="333333"/>
                </a:solidFill>
              </a:rPr>
              <a:t>gzip </a:t>
            </a:r>
            <a:r>
              <a:rPr lang="zh-CN" altLang="zh-CN" sz="2000" dirty="0" smtClean="0">
                <a:solidFill>
                  <a:srgbClr val="333333"/>
                </a:solidFill>
              </a:rPr>
              <a:t>file</a:t>
            </a:r>
            <a:endParaRPr lang="en-US" altLang="zh-CN" sz="2000" dirty="0" smtClean="0">
              <a:solidFill>
                <a:srgbClr val="333333"/>
              </a:solidFill>
            </a:endParaRPr>
          </a:p>
          <a:p>
            <a:pPr marL="4572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zh-CN" altLang="zh-CN" sz="2000" dirty="0">
              <a:solidFill>
                <a:srgbClr val="333333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dirty="0">
                <a:solidFill>
                  <a:srgbClr val="333333"/>
                </a:solidFill>
              </a:rPr>
              <a:t>gunzip ：将gz文件解压</a:t>
            </a:r>
          </a:p>
          <a:p>
            <a:pPr marL="4572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dirty="0">
                <a:solidFill>
                  <a:srgbClr val="333333"/>
                </a:solidFill>
              </a:rPr>
              <a:t>gunzip file.gz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91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/>
              <a:t>bzip2</a:t>
            </a:r>
            <a:r>
              <a:rPr lang="zh-CN" altLang="en-US" sz="3200" dirty="0"/>
              <a:t>和</a:t>
            </a:r>
            <a:r>
              <a:rPr lang="en-US" altLang="zh-CN" sz="3200" dirty="0"/>
              <a:t>bunzip2</a:t>
            </a:r>
            <a:endParaRPr lang="zh-CN" altLang="en-US" sz="32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67544" y="905694"/>
            <a:ext cx="646843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bzip2在性能上优于gzip，提供了最大限度的压缩比率。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333333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0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000" dirty="0" smtClean="0">
                <a:solidFill>
                  <a:srgbClr val="333333"/>
                </a:solidFill>
              </a:rPr>
              <a:t> </a:t>
            </a:r>
            <a:r>
              <a:rPr lang="zh-CN" altLang="zh-CN" sz="2000" dirty="0" smtClean="0">
                <a:solidFill>
                  <a:srgbClr val="333333"/>
                </a:solidFill>
              </a:rPr>
              <a:t>bzip</a:t>
            </a:r>
            <a:r>
              <a:rPr lang="zh-CN" altLang="zh-CN" sz="2000" dirty="0">
                <a:solidFill>
                  <a:srgbClr val="333333"/>
                </a:solidFill>
              </a:rPr>
              <a:t>2 : 将文件压缩为bz2格式</a:t>
            </a:r>
          </a:p>
          <a:p>
            <a:pPr marL="4572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000" dirty="0" smtClean="0">
                <a:solidFill>
                  <a:srgbClr val="333333"/>
                </a:solidFill>
              </a:rPr>
              <a:t> </a:t>
            </a:r>
            <a:r>
              <a:rPr lang="zh-CN" altLang="zh-CN" sz="2000" dirty="0" smtClean="0">
                <a:solidFill>
                  <a:srgbClr val="333333"/>
                </a:solidFill>
              </a:rPr>
              <a:t>bzip</a:t>
            </a:r>
            <a:r>
              <a:rPr lang="zh-CN" altLang="zh-CN" sz="2000" dirty="0">
                <a:solidFill>
                  <a:srgbClr val="333333"/>
                </a:solidFill>
              </a:rPr>
              <a:t>2 file </a:t>
            </a:r>
            <a:endParaRPr lang="en-US" altLang="zh-CN" sz="2000" dirty="0" smtClean="0">
              <a:solidFill>
                <a:srgbClr val="333333"/>
              </a:solidFill>
            </a:endParaRPr>
          </a:p>
          <a:p>
            <a:pPr marL="4572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zh-CN" altLang="zh-CN" sz="2000" dirty="0">
              <a:solidFill>
                <a:srgbClr val="333333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000" dirty="0" smtClean="0">
                <a:solidFill>
                  <a:srgbClr val="333333"/>
                </a:solidFill>
              </a:rPr>
              <a:t> </a:t>
            </a:r>
            <a:r>
              <a:rPr lang="zh-CN" altLang="zh-CN" sz="2000" dirty="0" smtClean="0">
                <a:solidFill>
                  <a:srgbClr val="333333"/>
                </a:solidFill>
              </a:rPr>
              <a:t>bunzip</a:t>
            </a:r>
            <a:r>
              <a:rPr lang="zh-CN" altLang="zh-CN" sz="2000" dirty="0">
                <a:solidFill>
                  <a:srgbClr val="333333"/>
                </a:solidFill>
              </a:rPr>
              <a:t>2 : 将bz2 文件解压</a:t>
            </a:r>
          </a:p>
          <a:p>
            <a:pPr marL="45720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000" dirty="0" smtClean="0">
                <a:solidFill>
                  <a:srgbClr val="333333"/>
                </a:solidFill>
              </a:rPr>
              <a:t> </a:t>
            </a:r>
            <a:r>
              <a:rPr lang="zh-CN" altLang="zh-CN" sz="2000" dirty="0" smtClean="0">
                <a:solidFill>
                  <a:srgbClr val="333333"/>
                </a:solidFill>
              </a:rPr>
              <a:t>bunzip</a:t>
            </a:r>
            <a:r>
              <a:rPr lang="zh-CN" altLang="zh-CN" sz="2000" dirty="0">
                <a:solidFill>
                  <a:srgbClr val="333333"/>
                </a:solidFill>
              </a:rPr>
              <a:t>2 file.bz2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474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/>
              <a:t>tar</a:t>
            </a:r>
            <a:r>
              <a:rPr lang="zh-CN" altLang="en-US" sz="3200" dirty="0"/>
              <a:t>命令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67544" y="928637"/>
            <a:ext cx="792011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tar : 主要用于将若干文件或目录合并为一个文件，以便备份和压缩。-cjf 用于压缩bz2格式文件，-czf用于压缩gz格式文件，-xvf用于解压文件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44301"/>
            <a:ext cx="7343775" cy="31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7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smtClean="0"/>
              <a:t>Linux</a:t>
            </a:r>
            <a:r>
              <a:rPr lang="zh-CN" altLang="en-US" sz="3200" dirty="0" smtClean="0"/>
              <a:t>软件包</a:t>
            </a:r>
            <a:endParaRPr lang="zh-CN" altLang="zh-C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67544" y="1059582"/>
            <a:ext cx="792011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</a:rPr>
              <a:t>Linux下安装的软件包是 deb格式软件包。Deb软件包将二进制应用程序、配置文档、帮助页面都整合在一个文件中，便于传递、安装、升级和备份。dpkg是最早的Deb包管理工具，使用dpkg可以实现软件包的安装、编译、卸载、查询，以及应用程序打包等功能。但是由于当时Linux系统规模和Internet网络条件的限制，没有考虑到操作系统中软件包存在如此复杂的依赖关系。因而，为了解决软件包依赖性问题和获取问题，就出现了APT工具。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08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pkg</a:t>
            </a:r>
            <a:r>
              <a:rPr lang="zh-CN" altLang="en-US" dirty="0"/>
              <a:t>命令</a:t>
            </a:r>
            <a:endParaRPr lang="zh-CN" altLang="zh-CN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67544" y="1419622"/>
            <a:ext cx="829120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16"/>
          <p:cNvGrpSpPr>
            <a:grpSpLocks/>
          </p:cNvGrpSpPr>
          <p:nvPr/>
        </p:nvGrpSpPr>
        <p:grpSpPr bwMode="auto">
          <a:xfrm>
            <a:off x="1327547" y="983256"/>
            <a:ext cx="3361134" cy="3224414"/>
            <a:chOff x="155" y="792"/>
            <a:chExt cx="2823" cy="2742"/>
          </a:xfrm>
        </p:grpSpPr>
        <p:sp>
          <p:nvSpPr>
            <p:cNvPr id="81929" name="Text Box 2"/>
            <p:cNvSpPr txBox="1">
              <a:spLocks noChangeArrowheads="1"/>
            </p:cNvSpPr>
            <p:nvPr/>
          </p:nvSpPr>
          <p:spPr bwMode="gray">
            <a:xfrm>
              <a:off x="155" y="792"/>
              <a:ext cx="2823" cy="180"/>
            </a:xfrm>
            <a:prstGeom prst="rect">
              <a:avLst/>
            </a:prstGeom>
            <a:solidFill>
              <a:srgbClr val="6399AB"/>
            </a:solidFill>
            <a:ln>
              <a:noFill/>
            </a:ln>
            <a:effectLst>
              <a:prstShdw prst="shdw17" dist="17961" dir="2700000">
                <a:srgbClr val="3B5C67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tIns="33338" rIns="34290" bIns="33338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200" b="1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81930" name="Line 3"/>
            <p:cNvSpPr>
              <a:spLocks noChangeShapeType="1"/>
            </p:cNvSpPr>
            <p:nvPr/>
          </p:nvSpPr>
          <p:spPr bwMode="auto">
            <a:xfrm flipV="1">
              <a:off x="403" y="1349"/>
              <a:ext cx="477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931" name="Line 4"/>
            <p:cNvSpPr>
              <a:spLocks noChangeShapeType="1"/>
            </p:cNvSpPr>
            <p:nvPr/>
          </p:nvSpPr>
          <p:spPr bwMode="auto">
            <a:xfrm>
              <a:off x="399" y="3186"/>
              <a:ext cx="47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932" name="Line 5"/>
            <p:cNvSpPr>
              <a:spLocks noChangeShapeType="1"/>
            </p:cNvSpPr>
            <p:nvPr/>
          </p:nvSpPr>
          <p:spPr bwMode="auto">
            <a:xfrm flipH="1">
              <a:off x="395" y="971"/>
              <a:ext cx="1" cy="222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933" name="Line 6"/>
            <p:cNvSpPr>
              <a:spLocks noChangeShapeType="1"/>
            </p:cNvSpPr>
            <p:nvPr/>
          </p:nvSpPr>
          <p:spPr bwMode="auto">
            <a:xfrm>
              <a:off x="398" y="2293"/>
              <a:ext cx="47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934" name="Rectangle 7"/>
            <p:cNvSpPr>
              <a:spLocks noChangeArrowheads="1"/>
            </p:cNvSpPr>
            <p:nvPr/>
          </p:nvSpPr>
          <p:spPr bwMode="gray">
            <a:xfrm>
              <a:off x="688" y="1093"/>
              <a:ext cx="1037" cy="518"/>
            </a:xfrm>
            <a:prstGeom prst="rect">
              <a:avLst/>
            </a:prstGeom>
            <a:solidFill>
              <a:srgbClr val="B1A35D"/>
            </a:solidFill>
            <a:ln>
              <a:noFill/>
            </a:ln>
            <a:effectLst>
              <a:prstShdw prst="shdw17" dist="17961" dir="2700000">
                <a:srgbClr val="6A6238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tIns="33338" rIns="34290" bIns="33338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zh-CN" altLang="en-US" sz="135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重点代码</a:t>
              </a:r>
            </a:p>
          </p:txBody>
        </p:sp>
        <p:sp>
          <p:nvSpPr>
            <p:cNvPr id="81935" name="Rectangle 8"/>
            <p:cNvSpPr>
              <a:spLocks noChangeArrowheads="1"/>
            </p:cNvSpPr>
            <p:nvPr/>
          </p:nvSpPr>
          <p:spPr bwMode="gray">
            <a:xfrm>
              <a:off x="688" y="2041"/>
              <a:ext cx="1037" cy="518"/>
            </a:xfrm>
            <a:prstGeom prst="rect">
              <a:avLst/>
            </a:prstGeom>
            <a:solidFill>
              <a:srgbClr val="B1A35D"/>
            </a:solidFill>
            <a:ln>
              <a:noFill/>
            </a:ln>
            <a:effectLst>
              <a:prstShdw prst="shdw17" dist="17961" dir="2700000">
                <a:srgbClr val="6A6238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tIns="33338" rIns="34290" bIns="33338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zh-CN" altLang="en-US" sz="135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理论问题</a:t>
              </a:r>
            </a:p>
          </p:txBody>
        </p:sp>
        <p:sp>
          <p:nvSpPr>
            <p:cNvPr id="81936" name="Rectangle 9"/>
            <p:cNvSpPr>
              <a:spLocks noChangeArrowheads="1"/>
            </p:cNvSpPr>
            <p:nvPr/>
          </p:nvSpPr>
          <p:spPr bwMode="gray">
            <a:xfrm>
              <a:off x="688" y="3016"/>
              <a:ext cx="1037" cy="518"/>
            </a:xfrm>
            <a:prstGeom prst="rect">
              <a:avLst/>
            </a:prstGeom>
            <a:solidFill>
              <a:srgbClr val="B1A35D"/>
            </a:solidFill>
            <a:ln>
              <a:noFill/>
            </a:ln>
            <a:effectLst>
              <a:prstShdw prst="shdw17" dist="17961" dir="2700000">
                <a:srgbClr val="6A6238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tIns="33338" rIns="34290" bIns="33338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zh-CN" altLang="en-US" sz="1350" b="1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知识记忆</a:t>
              </a:r>
              <a:endParaRPr lang="zh-CN" altLang="en-US" sz="135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1923" name="AutoShape 10"/>
          <p:cNvSpPr>
            <a:spLocks noChangeArrowheads="1"/>
          </p:cNvSpPr>
          <p:nvPr/>
        </p:nvSpPr>
        <p:spPr bwMode="auto">
          <a:xfrm>
            <a:off x="3405189" y="1316833"/>
            <a:ext cx="3899297" cy="592931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1924" name="Text Box 11"/>
          <p:cNvSpPr txBox="1">
            <a:spLocks noChangeArrowheads="1"/>
          </p:cNvSpPr>
          <p:nvPr/>
        </p:nvSpPr>
        <p:spPr bwMode="auto">
          <a:xfrm>
            <a:off x="3556647" y="1425128"/>
            <a:ext cx="35779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 dirty="0">
                <a:solidFill>
                  <a:srgbClr val="A5A5A5">
                    <a:lumMod val="75000"/>
                  </a:srgb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重点功能代码自己会写</a:t>
            </a:r>
            <a:endParaRPr lang="zh-TW" altLang="en-US" sz="2100" dirty="0">
              <a:solidFill>
                <a:srgbClr val="A5A5A5">
                  <a:lumMod val="75000"/>
                </a:srgb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81925" name="AutoShape 12"/>
          <p:cNvSpPr>
            <a:spLocks noChangeArrowheads="1"/>
          </p:cNvSpPr>
          <p:nvPr/>
        </p:nvSpPr>
        <p:spPr bwMode="auto">
          <a:xfrm>
            <a:off x="3405189" y="2438401"/>
            <a:ext cx="3899297" cy="592931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1926" name="Text Box 13"/>
          <p:cNvSpPr txBox="1">
            <a:spLocks noChangeArrowheads="1"/>
          </p:cNvSpPr>
          <p:nvPr/>
        </p:nvSpPr>
        <p:spPr bwMode="auto">
          <a:xfrm>
            <a:off x="3556647" y="2527117"/>
            <a:ext cx="3861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 dirty="0">
                <a:solidFill>
                  <a:srgbClr val="A5A5A5">
                    <a:lumMod val="75000"/>
                  </a:srgb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理论问题不要钻底层</a:t>
            </a:r>
            <a:endParaRPr lang="zh-TW" altLang="en-US" sz="2100" dirty="0">
              <a:solidFill>
                <a:srgbClr val="A5A5A5">
                  <a:lumMod val="75000"/>
                </a:srgb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81927" name="AutoShape 14"/>
          <p:cNvSpPr>
            <a:spLocks noChangeArrowheads="1"/>
          </p:cNvSpPr>
          <p:nvPr/>
        </p:nvSpPr>
        <p:spPr bwMode="auto">
          <a:xfrm>
            <a:off x="3405189" y="3614739"/>
            <a:ext cx="3899297" cy="592931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1928" name="Text Box 15"/>
          <p:cNvSpPr txBox="1">
            <a:spLocks noChangeArrowheads="1"/>
          </p:cNvSpPr>
          <p:nvPr/>
        </p:nvSpPr>
        <p:spPr bwMode="auto">
          <a:xfrm>
            <a:off x="3540918" y="3695354"/>
            <a:ext cx="36641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 dirty="0" smtClean="0">
                <a:solidFill>
                  <a:srgbClr val="A5A5A5">
                    <a:lumMod val="75000"/>
                  </a:srgb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记忆的内容较多时候要多练习</a:t>
            </a:r>
            <a:endParaRPr lang="zh-TW" altLang="en-US" sz="2100" dirty="0">
              <a:solidFill>
                <a:srgbClr val="A5A5A5">
                  <a:lumMod val="75000"/>
                </a:srgb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656" y="190522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>
                <a:solidFill>
                  <a:prstClr val="black"/>
                </a:solidFill>
              </a:rPr>
              <a:t>说点要求</a:t>
            </a:r>
          </a:p>
        </p:txBody>
      </p:sp>
    </p:spTree>
    <p:extLst>
      <p:ext uri="{BB962C8B-B14F-4D97-AF65-F5344CB8AC3E}">
        <p14:creationId xmlns:p14="http://schemas.microsoft.com/office/powerpoint/2010/main" val="39585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apt</a:t>
            </a:r>
            <a:r>
              <a:rPr lang="zh-CN" altLang="en-US" dirty="0" smtClean="0"/>
              <a:t>命令</a:t>
            </a:r>
            <a:endParaRPr lang="zh-CN" alt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67544" y="987574"/>
            <a:ext cx="825005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用户管理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6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多用户系统</a:t>
            </a:r>
            <a:endParaRPr lang="zh-CN" altLang="zh-C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539552" y="987574"/>
            <a:ext cx="7848103" cy="3949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</a:rPr>
              <a:t>Linux系统是一个多用户多任务的操作系统，任何一个要使用系统资源的用户，都必须首先向系统管理员申请一个账号，然后以这个账号的身份进入系统。用户的账号可以帮助用户组织文件，并为用户提供安全性保护。每个用户账号都拥有一个惟一的用户名和各自的口令。用户在登录时键入正确的用户名和口令后，就能够进入系统和自己的主目录。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</a:rPr>
              <a:t>实现用户账号的管理，要完成的工作主要有如下几个方面：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</a:rPr>
              <a:t>用户账号的添加、删除与修改。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</a:rPr>
              <a:t>用户口令的管理。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</a:rPr>
              <a:t>用户组的管理。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7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用户基本操作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39552" y="915566"/>
            <a:ext cx="822940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用户基本</a:t>
            </a:r>
            <a:r>
              <a:rPr lang="zh-CN" altLang="en-US" sz="3200" dirty="0" smtClean="0"/>
              <a:t>操作（续）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7544" y="987574"/>
            <a:ext cx="8352927" cy="3354765"/>
          </a:xfrm>
        </p:spPr>
        <p:txBody>
          <a:bodyPr/>
          <a:lstStyle/>
          <a:p>
            <a:r>
              <a:rPr lang="zh-CN" altLang="en-US" sz="2000" dirty="0"/>
              <a:t>添加用户后为保证用户有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zh-CN" altLang="en-US" sz="2000" dirty="0"/>
              <a:t>权限，需</a:t>
            </a:r>
            <a:r>
              <a:rPr lang="zh-CN" altLang="en-US" sz="2000" dirty="0" smtClean="0"/>
              <a:t>修改</a:t>
            </a:r>
            <a:r>
              <a:rPr lang="en-US" altLang="zh-CN" sz="2000" dirty="0" smtClean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sudoers</a:t>
            </a:r>
            <a:r>
              <a:rPr lang="en-US" altLang="zh-CN" sz="2000" dirty="0"/>
              <a:t> </a:t>
            </a:r>
            <a:r>
              <a:rPr lang="zh-CN" altLang="en-US" sz="2000" dirty="0"/>
              <a:t>文件，找到下面一行，在</a:t>
            </a:r>
            <a:r>
              <a:rPr lang="en-US" altLang="zh-CN" sz="2000" dirty="0"/>
              <a:t>root</a:t>
            </a:r>
            <a:r>
              <a:rPr lang="zh-CN" altLang="en-US" sz="2000" dirty="0"/>
              <a:t>下面添加一行，假设</a:t>
            </a:r>
            <a:r>
              <a:rPr lang="en-US" altLang="zh-CN" sz="2000" dirty="0"/>
              <a:t>aid</a:t>
            </a:r>
            <a:r>
              <a:rPr lang="zh-CN" altLang="en-US" sz="2000" dirty="0"/>
              <a:t>为用户名，如下所示：</a:t>
            </a:r>
          </a:p>
          <a:p>
            <a:pPr marL="0" indent="0">
              <a:buNone/>
            </a:pPr>
            <a:r>
              <a:rPr lang="en-US" altLang="zh-CN" sz="2000" dirty="0" smtClean="0"/>
              <a:t>   ## </a:t>
            </a:r>
            <a:r>
              <a:rPr lang="en-US" altLang="zh-CN" sz="2000" dirty="0"/>
              <a:t>Allow root to run any commands </a:t>
            </a:r>
            <a:r>
              <a:rPr lang="en-US" altLang="zh-CN" sz="2000" dirty="0" smtClean="0"/>
              <a:t>anywhere</a:t>
            </a:r>
          </a:p>
          <a:p>
            <a:pPr marL="0" indent="0">
              <a:buNone/>
            </a:pPr>
            <a:r>
              <a:rPr lang="en-US" altLang="zh-CN" sz="2000" dirty="0" smtClean="0"/>
              <a:t>   root ALL=(ALL:ALL) ALL</a:t>
            </a:r>
          </a:p>
          <a:p>
            <a:pPr marL="0" indent="0">
              <a:buNone/>
            </a:pPr>
            <a:r>
              <a:rPr lang="en-US" altLang="zh-CN" sz="2000" dirty="0" smtClean="0"/>
              <a:t>   aid </a:t>
            </a:r>
            <a:r>
              <a:rPr lang="en-US" altLang="zh-CN" sz="2000" dirty="0"/>
              <a:t>ALL=(</a:t>
            </a:r>
            <a:r>
              <a:rPr lang="en-US" altLang="zh-CN" sz="2000" dirty="0" smtClean="0"/>
              <a:t>ALL:ALL) ALL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/>
              <a:t>通过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vipw</a:t>
            </a:r>
            <a:r>
              <a:rPr lang="zh-CN" altLang="en-US" sz="2000" dirty="0"/>
              <a:t>命令可以查看用户</a:t>
            </a:r>
            <a:r>
              <a:rPr lang="zh-CN" altLang="en-US" sz="2000" dirty="0" smtClean="0"/>
              <a:t>信息。当</a:t>
            </a:r>
            <a:r>
              <a:rPr lang="zh-CN" altLang="en-US" sz="2000" dirty="0"/>
              <a:t>添加一个用户时该文件会自动修改，如果删除一个用户则需要自己修改这个文件用户才彻底</a:t>
            </a:r>
            <a:r>
              <a:rPr lang="zh-CN" altLang="en-US" sz="2000" dirty="0" smtClean="0"/>
              <a:t>删除。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74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SSH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3850" y="2220677"/>
            <a:ext cx="2304001" cy="4230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SSH</a:t>
            </a:r>
            <a:r>
              <a:rPr lang="zh-CN" altLang="en-US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</a:t>
            </a:r>
            <a:endParaRPr lang="zh-CN" altLang="en-US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131840" y="987574"/>
            <a:ext cx="1800000" cy="28800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SSH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963960" y="1305323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远程登录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964832" y="987574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14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ssh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14" idx="3"/>
            <a:endCxn id="24" idx="1"/>
          </p:cNvCxnSpPr>
          <p:nvPr/>
        </p:nvCxnSpPr>
        <p:spPr>
          <a:xfrm flipV="1">
            <a:off x="2627851" y="1131574"/>
            <a:ext cx="503989" cy="1300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963960" y="1628280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4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远程拷贝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963960" y="1965260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配置秘钥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7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SSH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6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什么是</a:t>
            </a:r>
            <a:r>
              <a:rPr lang="en-US" altLang="zh-CN" sz="3200" dirty="0" smtClean="0"/>
              <a:t>SSH</a:t>
            </a:r>
            <a:r>
              <a:rPr lang="zh-CN" altLang="en-US" sz="3200" dirty="0" smtClean="0"/>
              <a:t>服务</a:t>
            </a:r>
            <a:endParaRPr lang="zh-CN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67544" y="1059582"/>
            <a:ext cx="799211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/>
              <a:t>SSH </a:t>
            </a:r>
            <a:r>
              <a:rPr lang="zh-CN" altLang="en-US" sz="1800" dirty="0"/>
              <a:t>为 </a:t>
            </a:r>
            <a:r>
              <a:rPr lang="en-US" altLang="zh-CN" sz="1800" dirty="0"/>
              <a:t>Secure Shell </a:t>
            </a:r>
            <a:r>
              <a:rPr lang="zh-CN" altLang="en-US" sz="1800" dirty="0"/>
              <a:t>的缩写，由 </a:t>
            </a:r>
            <a:r>
              <a:rPr lang="en-US" altLang="zh-CN" sz="1800" dirty="0"/>
              <a:t>IETF </a:t>
            </a:r>
            <a:r>
              <a:rPr lang="zh-CN" altLang="en-US" sz="1800" dirty="0"/>
              <a:t>的网络小组（</a:t>
            </a:r>
            <a:r>
              <a:rPr lang="en-US" altLang="zh-CN" sz="1800" dirty="0"/>
              <a:t>Network Working Group</a:t>
            </a:r>
            <a:r>
              <a:rPr lang="zh-CN" altLang="en-US" sz="1800" dirty="0"/>
              <a:t>）所制定；</a:t>
            </a:r>
            <a:r>
              <a:rPr lang="en-US" altLang="zh-CN" sz="1800" dirty="0"/>
              <a:t>SSH </a:t>
            </a:r>
            <a:r>
              <a:rPr lang="zh-CN" altLang="en-US" sz="1800" dirty="0"/>
              <a:t>为建立在应用层基础上的安全协议。</a:t>
            </a:r>
            <a:r>
              <a:rPr lang="en-US" altLang="zh-CN" sz="1800" dirty="0"/>
              <a:t>SSH </a:t>
            </a:r>
            <a:r>
              <a:rPr lang="zh-CN" altLang="en-US" sz="1800" dirty="0"/>
              <a:t>是目前较可靠，专为远程登录会话和其他网络服务提供安全性的协议。利用 </a:t>
            </a:r>
            <a:r>
              <a:rPr lang="en-US" altLang="zh-CN" sz="1800" dirty="0"/>
              <a:t>SSH </a:t>
            </a:r>
            <a:r>
              <a:rPr lang="zh-CN" altLang="en-US" sz="1800" dirty="0"/>
              <a:t>协议可以有效防止远程管理过程中的信息泄露问题。</a:t>
            </a:r>
            <a:r>
              <a:rPr lang="en-US" altLang="zh-CN" sz="1800" dirty="0"/>
              <a:t>SSH</a:t>
            </a:r>
            <a:r>
              <a:rPr lang="zh-CN" altLang="en-US" sz="1800" dirty="0"/>
              <a:t>最初是</a:t>
            </a:r>
            <a:r>
              <a:rPr lang="en-US" altLang="zh-CN" sz="1800" dirty="0"/>
              <a:t>UNIX</a:t>
            </a:r>
            <a:r>
              <a:rPr lang="zh-CN" altLang="en-US" sz="1800" dirty="0"/>
              <a:t>系统上的一个程序，后来又迅速扩展到其他操作平台。</a:t>
            </a:r>
            <a:r>
              <a:rPr lang="en-US" altLang="zh-CN" sz="1800" dirty="0"/>
              <a:t>SSH</a:t>
            </a:r>
            <a:r>
              <a:rPr lang="zh-CN" altLang="en-US" sz="1800" dirty="0"/>
              <a:t>在正确使用时可弥补网络中的漏洞。</a:t>
            </a:r>
            <a:r>
              <a:rPr lang="en-US" altLang="zh-CN" sz="1800" dirty="0"/>
              <a:t>SSH</a:t>
            </a:r>
            <a:r>
              <a:rPr lang="zh-CN" altLang="en-US" sz="1800" dirty="0"/>
              <a:t>客户端适用于多种平台。几乎所有</a:t>
            </a:r>
            <a:r>
              <a:rPr lang="en-US" altLang="zh-CN" sz="1800" dirty="0"/>
              <a:t>UNIX</a:t>
            </a:r>
            <a:r>
              <a:rPr lang="zh-CN" altLang="en-US" sz="1800" dirty="0"/>
              <a:t>平台</a:t>
            </a:r>
            <a:r>
              <a:rPr lang="en-US" altLang="zh-CN" sz="1800" dirty="0"/>
              <a:t>—</a:t>
            </a:r>
            <a:r>
              <a:rPr lang="zh-CN" altLang="en-US" sz="1800" dirty="0"/>
              <a:t>包括</a:t>
            </a:r>
            <a:r>
              <a:rPr lang="en-US" altLang="zh-CN" sz="1800" dirty="0"/>
              <a:t>HP-UX</a:t>
            </a:r>
            <a:r>
              <a:rPr lang="zh-CN" altLang="en-US" sz="1800" dirty="0"/>
              <a:t>、</a:t>
            </a:r>
            <a:r>
              <a:rPr lang="en-US" altLang="zh-CN" sz="1800" dirty="0"/>
              <a:t>Linux</a:t>
            </a:r>
            <a:r>
              <a:rPr lang="zh-CN" altLang="en-US" sz="1800" dirty="0"/>
              <a:t>、</a:t>
            </a:r>
            <a:r>
              <a:rPr lang="en-US" altLang="zh-CN" sz="1800" dirty="0"/>
              <a:t>AIX</a:t>
            </a:r>
            <a:r>
              <a:rPr lang="zh-CN" altLang="en-US" sz="1800" dirty="0"/>
              <a:t>、</a:t>
            </a:r>
            <a:r>
              <a:rPr lang="en-US" altLang="zh-CN" sz="1800" dirty="0"/>
              <a:t>Solaris</a:t>
            </a:r>
            <a:r>
              <a:rPr lang="zh-CN" altLang="en-US" sz="1800" dirty="0"/>
              <a:t>、</a:t>
            </a:r>
            <a:r>
              <a:rPr lang="en-US" altLang="zh-CN" sz="1800" dirty="0"/>
              <a:t>Digital UNIX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Irix</a:t>
            </a:r>
            <a:r>
              <a:rPr lang="zh-CN" altLang="en-US" sz="1800" dirty="0"/>
              <a:t>，以及其他平台，都可运行</a:t>
            </a:r>
            <a:r>
              <a:rPr lang="en-US" altLang="zh-CN" sz="1800" dirty="0"/>
              <a:t>SSH</a:t>
            </a:r>
            <a:r>
              <a:rPr lang="zh-CN" altLang="en-US" sz="1800" dirty="0"/>
              <a:t>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远程登录</a:t>
            </a:r>
            <a:endParaRPr lang="zh-CN" altLang="zh-C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915566"/>
            <a:ext cx="8208912" cy="3334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在Linux下SSH服务端是一个在后台运行的程序，响应来自客户端的连接请求。 SSH服务端的讲程名为sshd，负责实时监听远程SSH客户端的远程连接请求，并进行处理。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安装 ： sudo apt-get install openssh-server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查看ssh服务状态 ： ps -e|grep ssh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启动和关闭 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sudo service ssh start/restart/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stop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/etc/init.d/ssh start/restart/stop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60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远程登录（续）</a:t>
            </a:r>
            <a:endParaRPr lang="zh-CN" altLang="zh-C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544" y="987574"/>
            <a:ext cx="662473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ssh登录远程主机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命令：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ssh [-p port] username@ip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退出： exit 或 ctrl-D</a:t>
            </a:r>
          </a:p>
        </p:txBody>
      </p:sp>
    </p:spTree>
    <p:extLst>
      <p:ext uri="{BB962C8B-B14F-4D97-AF65-F5344CB8AC3E}">
        <p14:creationId xmlns:p14="http://schemas.microsoft.com/office/powerpoint/2010/main" val="32069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操作系统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err="1"/>
              <a:t>s</a:t>
            </a:r>
            <a:r>
              <a:rPr lang="en-US" altLang="zh-CN" sz="3200" dirty="0" err="1" smtClean="0"/>
              <a:t>cp</a:t>
            </a:r>
            <a:r>
              <a:rPr lang="zh-CN" altLang="en-US" sz="3200" dirty="0" smtClean="0"/>
              <a:t>远程拷贝</a:t>
            </a:r>
            <a:endParaRPr lang="zh-CN" altLang="zh-C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68313" y="952273"/>
            <a:ext cx="813613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scp命令可以用来通过安全、加密的连接在机器间传输文件。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把本地文件传输给远程系统：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scp localfile username@tohostname:/newfilename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把远程文件传输给本地系统：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scp username@tohostname:/remotefile /localfile </a:t>
            </a:r>
          </a:p>
        </p:txBody>
      </p:sp>
    </p:spTree>
    <p:extLst>
      <p:ext uri="{BB962C8B-B14F-4D97-AF65-F5344CB8AC3E}">
        <p14:creationId xmlns:p14="http://schemas.microsoft.com/office/powerpoint/2010/main" val="5383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配置秘钥</a:t>
            </a:r>
            <a:endParaRPr lang="zh-CN" altLang="zh-CN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90597" y="802310"/>
            <a:ext cx="784810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每次登录远程主机都需要输入密码是很不便捷的，如果要加速这一步骤，可以利用密钥对进行连接，主要思路是：生成一对公钥私钥，私钥在local主机上，公钥在远程服务器上，每次建立ssh连接自动检查密钥对是否匹配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2220" y="2352788"/>
            <a:ext cx="770485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生产ssh秘钥步骤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生产秘钥对 ： ssh-keygen 执行以后会在主目录下生成一个.ssh文件夹,其中包含私钥文件id_rsa和公钥文件id_rsa.pub。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在服务器主机上将id_rsa.pub文件的内容附加~/.ssh/authorized_keys文件中，并修改器权限。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7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操作系统构成</a:t>
            </a:r>
            <a:endParaRPr lang="en-US" altLang="zh-CN" dirty="0" smtClean="0"/>
          </a:p>
          <a:p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r>
              <a:rPr lang="en-US" altLang="zh-CN" dirty="0" smtClean="0"/>
              <a:t>Vi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/>
              <a:t>Shell</a:t>
            </a:r>
            <a:r>
              <a:rPr lang="zh-CN" altLang="en-US" dirty="0"/>
              <a:t>命令使用</a:t>
            </a:r>
            <a:endParaRPr lang="en-US" altLang="zh-CN" dirty="0"/>
          </a:p>
          <a:p>
            <a:r>
              <a:rPr lang="en-US" altLang="zh-CN" dirty="0"/>
              <a:t>SSH</a:t>
            </a:r>
            <a:r>
              <a:rPr lang="zh-CN" altLang="en-US" dirty="0"/>
              <a:t>服务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723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3850" y="2220677"/>
            <a:ext cx="2304001" cy="4230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认识</a:t>
            </a:r>
            <a:r>
              <a:rPr lang="en-US" altLang="zh-CN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zh-CN" altLang="en-US" sz="16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25620" y="694966"/>
            <a:ext cx="1800000" cy="28800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086770" y="1008716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" name="直接箭头连接符 18"/>
          <p:cNvCxnSpPr>
            <a:stCxn id="14" idx="3"/>
            <a:endCxn id="15" idx="1"/>
          </p:cNvCxnSpPr>
          <p:nvPr/>
        </p:nvCxnSpPr>
        <p:spPr>
          <a:xfrm flipV="1">
            <a:off x="2627851" y="838966"/>
            <a:ext cx="597769" cy="159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070884" y="694966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什么是操作系统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107940" y="2164359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270884" y="3485990"/>
            <a:ext cx="1800000" cy="28800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文件系统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107940" y="3806004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主要目录功能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096326" y="3487027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文件系统结构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112005" y="4124981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绝对路径和相对路径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14" idx="3"/>
            <a:endCxn id="24" idx="1"/>
          </p:cNvCxnSpPr>
          <p:nvPr/>
        </p:nvCxnSpPr>
        <p:spPr>
          <a:xfrm>
            <a:off x="2627851" y="2432218"/>
            <a:ext cx="643033" cy="11977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107940" y="4443958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环境变量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296326" y="2164359"/>
            <a:ext cx="1800000" cy="28800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操作系统构成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" name="直接箭头连接符 20"/>
          <p:cNvCxnSpPr>
            <a:stCxn id="14" idx="3"/>
            <a:endCxn id="17" idx="1"/>
          </p:cNvCxnSpPr>
          <p:nvPr/>
        </p:nvCxnSpPr>
        <p:spPr>
          <a:xfrm flipV="1">
            <a:off x="2627851" y="2308359"/>
            <a:ext cx="668475" cy="123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5101589" y="2479062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内核功能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107940" y="3112049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shell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107940" y="2800306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文件系统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082462" y="1322466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操作系统特点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082462" y="1635592"/>
            <a:ext cx="360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32600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1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12355</TotalTime>
  <Words>4031</Words>
  <Application>Microsoft Office PowerPoint</Application>
  <PresentationFormat>全屏显示(16:9)</PresentationFormat>
  <Paragraphs>540</Paragraphs>
  <Slides>72</Slides>
  <Notes>72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87" baseType="lpstr">
      <vt:lpstr>Courier</vt:lpstr>
      <vt:lpstr>標楷體</vt:lpstr>
      <vt:lpstr>Microsoft YaHei UI</vt:lpstr>
      <vt:lpstr>Open Sans</vt:lpstr>
      <vt:lpstr>PMingLiU</vt:lpstr>
      <vt:lpstr>黑体</vt:lpstr>
      <vt:lpstr>宋体</vt:lpstr>
      <vt:lpstr>微软雅黑</vt:lpstr>
      <vt:lpstr>Arial</vt:lpstr>
      <vt:lpstr>Calibri</vt:lpstr>
      <vt:lpstr>Calibri Light</vt:lpstr>
      <vt:lpstr>Tahoma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Linux 操作系统</vt:lpstr>
      <vt:lpstr>PowerPoint 演示文稿</vt:lpstr>
      <vt:lpstr>Linux简介</vt:lpstr>
      <vt:lpstr>什么是操作系统</vt:lpstr>
      <vt:lpstr>Linux操作系统</vt:lpstr>
      <vt:lpstr>Linux操作系统（续1）</vt:lpstr>
      <vt:lpstr>Linux操作系统（续2）</vt:lpstr>
      <vt:lpstr>Linux操作系统特点</vt:lpstr>
      <vt:lpstr>Linux应用</vt:lpstr>
      <vt:lpstr>Linux操作系统构成</vt:lpstr>
      <vt:lpstr>Linux系统结构</vt:lpstr>
      <vt:lpstr>内核功能</vt:lpstr>
      <vt:lpstr>Shell</vt:lpstr>
      <vt:lpstr>文件系统</vt:lpstr>
      <vt:lpstr>文件系统</vt:lpstr>
      <vt:lpstr>Linux文件系统结构</vt:lpstr>
      <vt:lpstr>主要目录功能</vt:lpstr>
      <vt:lpstr>主要目录功能（续1）</vt:lpstr>
      <vt:lpstr>主要目录功能（续2）</vt:lpstr>
      <vt:lpstr>绝对路径和相对路径</vt:lpstr>
      <vt:lpstr>环境变量</vt:lpstr>
      <vt:lpstr>PowerPoint 演示文稿</vt:lpstr>
      <vt:lpstr>Vi使用</vt:lpstr>
      <vt:lpstr>什么是Vi</vt:lpstr>
      <vt:lpstr>Vi模式</vt:lpstr>
      <vt:lpstr>Vi命令</vt:lpstr>
      <vt:lpstr>Vi命令（续1）</vt:lpstr>
      <vt:lpstr>Vi命令（续2）</vt:lpstr>
      <vt:lpstr>Vi底行命令</vt:lpstr>
      <vt:lpstr>Vi底行命令（续）</vt:lpstr>
      <vt:lpstr>PowerPoint 演示文稿</vt:lpstr>
      <vt:lpstr>PowerPoint 演示文稿</vt:lpstr>
      <vt:lpstr>Shell基础命令</vt:lpstr>
      <vt:lpstr>Linux命令格式</vt:lpstr>
      <vt:lpstr>终端操作命令</vt:lpstr>
      <vt:lpstr>终端操作命令（续）</vt:lpstr>
      <vt:lpstr>文件目录操作命令</vt:lpstr>
      <vt:lpstr>文件目录操作命令（续）</vt:lpstr>
      <vt:lpstr>通配符使用</vt:lpstr>
      <vt:lpstr>输出重定向</vt:lpstr>
      <vt:lpstr>展示查找命令</vt:lpstr>
      <vt:lpstr>展示查找命令（续）</vt:lpstr>
      <vt:lpstr>命令管道使用</vt:lpstr>
      <vt:lpstr>文件权限</vt:lpstr>
      <vt:lpstr>其他常用命令</vt:lpstr>
      <vt:lpstr>压缩命令</vt:lpstr>
      <vt:lpstr>zip和unzip</vt:lpstr>
      <vt:lpstr>gzip和gunzip</vt:lpstr>
      <vt:lpstr>bzip2和bunzip2</vt:lpstr>
      <vt:lpstr>tar命令</vt:lpstr>
      <vt:lpstr>软件管理</vt:lpstr>
      <vt:lpstr>Linux软件包</vt:lpstr>
      <vt:lpstr>dpkg命令</vt:lpstr>
      <vt:lpstr>apt命令</vt:lpstr>
      <vt:lpstr>用户管理</vt:lpstr>
      <vt:lpstr>多用户系统</vt:lpstr>
      <vt:lpstr>用户基本操作</vt:lpstr>
      <vt:lpstr>用户基本操作（续）</vt:lpstr>
      <vt:lpstr>PowerPoint 演示文稿</vt:lpstr>
      <vt:lpstr>SSH服务</vt:lpstr>
      <vt:lpstr>什么是SSH服务</vt:lpstr>
      <vt:lpstr>远程登录</vt:lpstr>
      <vt:lpstr>远程登录（续）</vt:lpstr>
      <vt:lpstr>scp远程拷贝</vt:lpstr>
      <vt:lpstr>配置秘钥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JAVA语言基础05</dc:title>
  <dc:creator>tsengyia</dc:creator>
  <cp:lastModifiedBy>Lv Levi</cp:lastModifiedBy>
  <cp:revision>1912</cp:revision>
  <dcterms:modified xsi:type="dcterms:W3CDTF">2020-02-06T08:41:45Z</dcterms:modified>
</cp:coreProperties>
</file>