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1" r:id="rId3"/>
    <p:sldId id="313" r:id="rId4"/>
    <p:sldId id="300" r:id="rId5"/>
    <p:sldId id="301" r:id="rId6"/>
    <p:sldId id="302" r:id="rId7"/>
    <p:sldId id="303" r:id="rId8"/>
    <p:sldId id="306" r:id="rId9"/>
    <p:sldId id="304" r:id="rId10"/>
    <p:sldId id="305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5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2020-05-19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2020-05-19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9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3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0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3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7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北京二手房数据可视化分析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        --- </a:t>
            </a:r>
            <a:r>
              <a:rPr lang="en-US" altLang="zh-CN" dirty="0"/>
              <a:t>Shaoxiong Yuan</a:t>
            </a:r>
          </a:p>
          <a:p>
            <a:r>
              <a:rPr lang="en-US" dirty="0"/>
              <a:t>                                                    2020.5.14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各个行政区房源价钱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右图为各个行政区房源价钱的箱线图</a:t>
            </a:r>
            <a:r>
              <a:rPr lang="en-US" altLang="zh-CN" sz="3600" dirty="0"/>
              <a:t>,</a:t>
            </a:r>
            <a:r>
              <a:rPr lang="zh-CN" altLang="en-US" sz="3600" dirty="0"/>
              <a:t>分析可得</a:t>
            </a:r>
            <a:r>
              <a:rPr lang="en-US" altLang="zh-CN" sz="3600" dirty="0"/>
              <a:t>,</a:t>
            </a:r>
            <a:r>
              <a:rPr lang="zh-CN" altLang="en-US" sz="3600" dirty="0"/>
              <a:t>大多数价格都为异常值</a:t>
            </a:r>
            <a:r>
              <a:rPr lang="en-US" altLang="zh-CN" sz="3600" dirty="0"/>
              <a:t>,</a:t>
            </a:r>
            <a:r>
              <a:rPr lang="zh-CN" altLang="en-US" sz="3600" dirty="0"/>
              <a:t>购买者购买时要多加小心</a:t>
            </a:r>
            <a:r>
              <a:rPr lang="en-US" altLang="zh-CN" sz="3600" dirty="0"/>
              <a:t>,</a:t>
            </a:r>
            <a:r>
              <a:rPr lang="zh-CN" altLang="en-US" sz="3600" dirty="0"/>
              <a:t>进行比较</a:t>
            </a:r>
            <a:r>
              <a:rPr lang="en-US" altLang="zh-CN" sz="3600" dirty="0"/>
              <a:t>.</a:t>
            </a:r>
            <a:r>
              <a:rPr lang="zh-CN" altLang="en-US" sz="3600" dirty="0"/>
              <a:t>通过图像可知</a:t>
            </a:r>
            <a:r>
              <a:rPr lang="en-US" altLang="zh-CN" sz="3600" dirty="0"/>
              <a:t>,</a:t>
            </a:r>
            <a:r>
              <a:rPr lang="zh-CN" altLang="en-US" sz="3600" dirty="0"/>
              <a:t>数据中部</a:t>
            </a:r>
            <a:r>
              <a:rPr lang="en-US" altLang="zh-CN" sz="3600" dirty="0"/>
              <a:t>50%</a:t>
            </a:r>
            <a:r>
              <a:rPr lang="zh-CN" altLang="en-US" sz="3600" dirty="0"/>
              <a:t>分布比较紧密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5" name="Picture 4" descr="A picture containing light, table, parked, white&#10;&#10;Description automatically generated">
            <a:extLst>
              <a:ext uri="{FF2B5EF4-FFF2-40B4-BE49-F238E27FC236}">
                <a16:creationId xmlns:a16="http://schemas.microsoft.com/office/drawing/2014/main" id="{FDE25160-92DE-46BE-90C1-C6D6AF34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19" y="639763"/>
            <a:ext cx="7214013" cy="58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社区房屋价格前五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右图为各个行政区房源价钱的箱线图</a:t>
            </a:r>
            <a:r>
              <a:rPr lang="en-US" altLang="zh-CN" sz="3600" dirty="0"/>
              <a:t>,</a:t>
            </a:r>
            <a:r>
              <a:rPr lang="zh-CN" altLang="en-US" sz="3600" dirty="0"/>
              <a:t>分析可得</a:t>
            </a:r>
            <a:r>
              <a:rPr lang="en-US" altLang="zh-CN" sz="3600" dirty="0"/>
              <a:t>,</a:t>
            </a:r>
            <a:r>
              <a:rPr lang="zh-CN" altLang="en-US" sz="3600" dirty="0"/>
              <a:t>大多数价格都为异常值</a:t>
            </a:r>
            <a:r>
              <a:rPr lang="en-US" altLang="zh-CN" sz="3600" dirty="0"/>
              <a:t>,</a:t>
            </a:r>
            <a:r>
              <a:rPr lang="zh-CN" altLang="en-US" sz="3600" dirty="0"/>
              <a:t>购买者购买时要多加小心</a:t>
            </a:r>
            <a:r>
              <a:rPr lang="en-US" altLang="zh-CN" sz="3600" dirty="0"/>
              <a:t>,</a:t>
            </a:r>
            <a:r>
              <a:rPr lang="zh-CN" altLang="en-US" sz="3600" dirty="0"/>
              <a:t>进行比较</a:t>
            </a:r>
            <a:r>
              <a:rPr lang="en-US" altLang="zh-CN" sz="3600" dirty="0"/>
              <a:t>.</a:t>
            </a:r>
            <a:r>
              <a:rPr lang="zh-CN" altLang="en-US" sz="3600" dirty="0"/>
              <a:t>通过图像可知</a:t>
            </a:r>
            <a:r>
              <a:rPr lang="en-US" altLang="zh-CN" sz="3600" dirty="0"/>
              <a:t>,</a:t>
            </a:r>
            <a:r>
              <a:rPr lang="zh-CN" altLang="en-US" sz="3600" dirty="0"/>
              <a:t>数据中部</a:t>
            </a:r>
            <a:r>
              <a:rPr lang="en-US" altLang="zh-CN" sz="3600" dirty="0"/>
              <a:t>50%</a:t>
            </a:r>
            <a:r>
              <a:rPr lang="zh-CN" altLang="en-US" sz="3600" dirty="0"/>
              <a:t>分布比较紧密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C0F24-CD20-4E3F-BD33-75FAB7D4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03" y="1019175"/>
            <a:ext cx="6757721" cy="52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6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二手房社区分布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朝阳区二手房数量最多</a:t>
            </a:r>
            <a:r>
              <a:rPr lang="en-US" altLang="zh-CN" sz="3600" dirty="0"/>
              <a:t>,</a:t>
            </a:r>
            <a:r>
              <a:rPr lang="zh-CN" altLang="en-US" sz="3600" dirty="0"/>
              <a:t>其次为海淀区</a:t>
            </a:r>
            <a:r>
              <a:rPr lang="en-US" altLang="zh-CN" sz="3600" dirty="0"/>
              <a:t>,</a:t>
            </a:r>
            <a:r>
              <a:rPr lang="zh-CN" altLang="en-US" sz="3600" dirty="0"/>
              <a:t>然后为西城区</a:t>
            </a:r>
            <a:r>
              <a:rPr lang="en-US" altLang="zh-CN" sz="3600" dirty="0"/>
              <a:t>,</a:t>
            </a:r>
            <a:r>
              <a:rPr lang="zh-CN" altLang="en-US" sz="3600" dirty="0"/>
              <a:t>最后为东城区</a:t>
            </a:r>
            <a:r>
              <a:rPr lang="en-US" altLang="zh-CN" sz="3600" dirty="0"/>
              <a:t>,</a:t>
            </a:r>
            <a:r>
              <a:rPr lang="zh-CN" altLang="en-US" sz="3600" dirty="0"/>
              <a:t>购买者可以根据房屋数量以及地理位置选择购买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C5F1C3C-1472-425F-AA38-9759CEC2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88" y="1019175"/>
            <a:ext cx="5723089" cy="53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二手房商圈与价格的关系</a:t>
            </a:r>
            <a:r>
              <a:rPr lang="en-US" altLang="zh-CN" dirty="0"/>
              <a:t>(</a:t>
            </a:r>
            <a:r>
              <a:rPr lang="zh-CN" altLang="en-US" dirty="0"/>
              <a:t>前</a:t>
            </a:r>
            <a:r>
              <a:rPr lang="en-US" altLang="zh-CN" dirty="0"/>
              <a:t>10)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很明显</a:t>
            </a:r>
            <a:r>
              <a:rPr lang="en-US" altLang="zh-CN" sz="3600" dirty="0"/>
              <a:t>,</a:t>
            </a:r>
            <a:r>
              <a:rPr lang="zh-CN" altLang="en-US" sz="3600" dirty="0"/>
              <a:t>中央别墅区的价格居首</a:t>
            </a:r>
            <a:r>
              <a:rPr lang="en-US" altLang="zh-CN" sz="3600" dirty="0"/>
              <a:t>,</a:t>
            </a:r>
            <a:r>
              <a:rPr lang="zh-CN" altLang="en-US" sz="3600" dirty="0"/>
              <a:t>其次为朝阳公园</a:t>
            </a:r>
            <a:r>
              <a:rPr lang="en-US" altLang="zh-CN" sz="3600" dirty="0"/>
              <a:t>,</a:t>
            </a:r>
            <a:r>
              <a:rPr lang="zh-CN" altLang="en-US" sz="3600" dirty="0"/>
              <a:t>万柳和西山</a:t>
            </a:r>
            <a:r>
              <a:rPr lang="en-US" altLang="zh-CN" sz="3600" dirty="0"/>
              <a:t>,</a:t>
            </a:r>
            <a:r>
              <a:rPr lang="zh-CN" altLang="en-US" sz="3600" dirty="0"/>
              <a:t>价格第十的为颐和园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A3E38-E74E-4474-80F2-018FDF3B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48" y="1196106"/>
            <a:ext cx="717141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4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384595-E6DD-4843-820B-92E169B58A0C}"/>
              </a:ext>
            </a:extLst>
          </p:cNvPr>
          <p:cNvSpPr txBox="1"/>
          <p:nvPr/>
        </p:nvSpPr>
        <p:spPr>
          <a:xfrm>
            <a:off x="371475" y="1179443"/>
            <a:ext cx="4677603" cy="5402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数据初识</a:t>
            </a:r>
            <a:r>
              <a:rPr lang="en-US" altLang="zh-CN" dirty="0"/>
              <a:t> --- </a:t>
            </a:r>
            <a:r>
              <a:rPr lang="zh-CN" altLang="en-US" dirty="0"/>
              <a:t>对应图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screen shot of a building&#10;&#10;Description automatically generated">
            <a:extLst>
              <a:ext uri="{FF2B5EF4-FFF2-40B4-BE49-F238E27FC236}">
                <a16:creationId xmlns:a16="http://schemas.microsoft.com/office/drawing/2014/main" id="{C0CD9FE6-914B-406D-8882-645B3C64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62" y="944491"/>
            <a:ext cx="8349072" cy="57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384595-E6DD-4843-820B-92E169B58A0C}"/>
              </a:ext>
            </a:extLst>
          </p:cNvPr>
          <p:cNvSpPr txBox="1"/>
          <p:nvPr/>
        </p:nvSpPr>
        <p:spPr>
          <a:xfrm>
            <a:off x="371475" y="1179443"/>
            <a:ext cx="4677603" cy="5402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数据初识</a:t>
            </a:r>
            <a:r>
              <a:rPr lang="en-US" altLang="zh-CN" dirty="0"/>
              <a:t> --- </a:t>
            </a:r>
            <a:r>
              <a:rPr lang="zh-CN" altLang="en-US" dirty="0"/>
              <a:t>热成像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A5386-753D-47A5-9D77-B7AB008F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33" y="1019175"/>
            <a:ext cx="7659215" cy="57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2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别墅价格分布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D238B333-708A-4F60-BCDD-99F07FF5A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83" y="1019175"/>
            <a:ext cx="7015830" cy="4629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4B2D2-6F02-4495-8B81-F0A7B6D77B8D}"/>
              </a:ext>
            </a:extLst>
          </p:cNvPr>
          <p:cNvSpPr txBox="1"/>
          <p:nvPr/>
        </p:nvSpPr>
        <p:spPr>
          <a:xfrm>
            <a:off x="583096" y="1510748"/>
            <a:ext cx="4002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由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右</a:t>
            </a:r>
            <a:r>
              <a:rPr lang="en-US" alt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图可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知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别墅价格的分布曲线向右偏斜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基本集中在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2000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万人民币左右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有些豪宅甚至超过了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亿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.</a:t>
            </a:r>
            <a:endParaRPr lang="en-US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户型数量分布</a:t>
            </a: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5FA0A2-5892-4F60-89F0-C261516E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65" y="1042365"/>
            <a:ext cx="6922398" cy="494761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C48A52-7649-4C28-9DBB-D830E127C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由右图可知</a:t>
            </a:r>
            <a:r>
              <a:rPr lang="en-US" altLang="zh-CN" sz="3600" dirty="0"/>
              <a:t>, </a:t>
            </a:r>
            <a:r>
              <a:rPr lang="zh-CN" altLang="en-US" sz="3600" dirty="0"/>
              <a:t>户型数量分布</a:t>
            </a:r>
            <a:r>
              <a:rPr lang="en-US" altLang="zh-CN" sz="3600" dirty="0"/>
              <a:t>2</a:t>
            </a:r>
            <a:r>
              <a:rPr lang="zh-CN" altLang="en-US" sz="3600" dirty="0"/>
              <a:t>室</a:t>
            </a:r>
            <a:r>
              <a:rPr lang="en-US" altLang="zh-CN" sz="3600" dirty="0"/>
              <a:t>1</a:t>
            </a:r>
            <a:r>
              <a:rPr lang="zh-CN" altLang="en-US" sz="3600" dirty="0"/>
              <a:t>厅遥遥领先</a:t>
            </a:r>
            <a:r>
              <a:rPr lang="en-US" altLang="zh-CN" sz="3600" dirty="0"/>
              <a:t>,</a:t>
            </a:r>
            <a:r>
              <a:rPr lang="zh-CN" altLang="en-US" sz="3600" dirty="0"/>
              <a:t>其次为</a:t>
            </a:r>
            <a:r>
              <a:rPr lang="en-US" altLang="zh-CN" sz="3600" dirty="0"/>
              <a:t>3</a:t>
            </a:r>
            <a:r>
              <a:rPr lang="zh-CN" altLang="en-US" sz="3600" dirty="0"/>
              <a:t>室</a:t>
            </a:r>
            <a:r>
              <a:rPr lang="en-US" altLang="zh-CN" sz="3600" dirty="0"/>
              <a:t>1</a:t>
            </a:r>
            <a:r>
              <a:rPr lang="zh-CN" altLang="en-US" sz="3600" dirty="0"/>
              <a:t>厅</a:t>
            </a:r>
            <a:r>
              <a:rPr lang="en-US" altLang="zh-CN" sz="3600" dirty="0"/>
              <a:t>,1</a:t>
            </a:r>
            <a:r>
              <a:rPr lang="zh-CN" altLang="en-US" sz="3600" dirty="0"/>
              <a:t>室</a:t>
            </a:r>
            <a:r>
              <a:rPr lang="en-US" altLang="zh-CN" sz="3600" dirty="0"/>
              <a:t>1</a:t>
            </a:r>
            <a:r>
              <a:rPr lang="zh-CN" altLang="en-US" sz="3600" dirty="0"/>
              <a:t>厅</a:t>
            </a:r>
            <a:r>
              <a:rPr lang="en-US" altLang="zh-CN" sz="3600" dirty="0"/>
              <a:t>,</a:t>
            </a:r>
            <a:r>
              <a:rPr lang="zh-CN" altLang="en-US" sz="3600" dirty="0"/>
              <a:t>这些房型主要针对于</a:t>
            </a:r>
            <a:r>
              <a:rPr lang="en-US" altLang="zh-CN" sz="3600" dirty="0"/>
              <a:t>1</a:t>
            </a:r>
            <a:r>
              <a:rPr lang="zh-CN" altLang="en-US" sz="3600" dirty="0"/>
              <a:t>人或</a:t>
            </a:r>
            <a:r>
              <a:rPr lang="en-US" altLang="zh-CN" sz="3600" dirty="0"/>
              <a:t>2</a:t>
            </a:r>
            <a:r>
              <a:rPr lang="zh-CN" altLang="en-US" sz="3600" dirty="0"/>
              <a:t>人居住</a:t>
            </a:r>
            <a:r>
              <a:rPr lang="en-US" altLang="zh-CN" sz="3600" dirty="0"/>
              <a:t>. 5</a:t>
            </a:r>
            <a:r>
              <a:rPr lang="zh-CN" altLang="en-US" sz="3600" dirty="0"/>
              <a:t>室</a:t>
            </a:r>
            <a:r>
              <a:rPr lang="en-US" altLang="zh-CN" sz="3600" dirty="0"/>
              <a:t>2</a:t>
            </a:r>
            <a:r>
              <a:rPr lang="zh-CN" altLang="en-US" sz="3600" dirty="0"/>
              <a:t>厅数量最少</a:t>
            </a:r>
            <a:r>
              <a:rPr lang="en-US" altLang="zh-CN" sz="3600" dirty="0"/>
              <a:t>,</a:t>
            </a:r>
            <a:r>
              <a:rPr lang="zh-CN" altLang="en-US" sz="3600" dirty="0"/>
              <a:t>需求也最少</a:t>
            </a:r>
            <a:r>
              <a:rPr lang="en-US" altLang="zh-CN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55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户型和关注人数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室</a:t>
            </a:r>
            <a:r>
              <a:rPr lang="en-US" altLang="zh-CN" sz="3600" dirty="0"/>
              <a:t>1</a:t>
            </a:r>
            <a:r>
              <a:rPr lang="zh-CN" altLang="en-US" sz="3600" dirty="0"/>
              <a:t>厅的关注人数最多</a:t>
            </a:r>
            <a:r>
              <a:rPr lang="en-US" altLang="zh-CN" sz="3600" dirty="0"/>
              <a:t>,5</a:t>
            </a:r>
            <a:r>
              <a:rPr lang="zh-CN" altLang="en-US" sz="3600" dirty="0"/>
              <a:t>室</a:t>
            </a:r>
            <a:r>
              <a:rPr lang="en-US" altLang="zh-CN" sz="3600" dirty="0"/>
              <a:t>2</a:t>
            </a:r>
            <a:r>
              <a:rPr lang="zh-CN" altLang="en-US" sz="3600" dirty="0"/>
              <a:t>厅关注人数最少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04E78-A587-42C1-8227-69108538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48" y="1019175"/>
            <a:ext cx="6981877" cy="53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二手房面积分布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右图为二手房面积分布柱状图</a:t>
            </a:r>
            <a:r>
              <a:rPr lang="en-US" altLang="zh-CN" sz="3600" dirty="0"/>
              <a:t>. </a:t>
            </a:r>
            <a:r>
              <a:rPr lang="zh-CN" altLang="en-US" sz="3600" dirty="0"/>
              <a:t>分析可得</a:t>
            </a:r>
            <a:r>
              <a:rPr lang="en-US" altLang="zh-CN" sz="3600" dirty="0"/>
              <a:t>, 50-100 </a:t>
            </a:r>
            <a:r>
              <a:rPr lang="zh-CN" altLang="en-US" sz="3600" dirty="0"/>
              <a:t>平米的房屋最多</a:t>
            </a:r>
            <a:r>
              <a:rPr lang="en-US" altLang="zh-CN" sz="3600" dirty="0"/>
              <a:t>,</a:t>
            </a:r>
            <a:r>
              <a:rPr lang="zh-CN" altLang="en-US" sz="3600" dirty="0"/>
              <a:t>可以推断多数人都是暂留</a:t>
            </a:r>
            <a:r>
              <a:rPr lang="en-US" altLang="zh-CN" sz="3600" dirty="0"/>
              <a:t>,</a:t>
            </a:r>
            <a:r>
              <a:rPr lang="zh-CN" altLang="en-US" sz="3600" dirty="0"/>
              <a:t>不会长久</a:t>
            </a:r>
            <a:r>
              <a:rPr lang="en-US" altLang="zh-CN" sz="3600" dirty="0"/>
              <a:t>.</a:t>
            </a:r>
            <a:r>
              <a:rPr lang="zh-CN" altLang="en-US" sz="3600" dirty="0"/>
              <a:t>下一页为面积分布的分布图</a:t>
            </a:r>
            <a:r>
              <a:rPr lang="en-US" altLang="zh-CN" sz="3600" dirty="0"/>
              <a:t>.</a:t>
            </a:r>
            <a:endParaRPr lang="en-US" sz="36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40B71-8803-42FF-AA28-A3526803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96" y="1233116"/>
            <a:ext cx="739830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0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3A1A-EB55-48AA-8D5E-0070778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F14585-9A42-4D3B-9C6E-3EF68FC9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8" y="1404731"/>
            <a:ext cx="7175944" cy="4549696"/>
          </a:xfrm>
          <a:prstGeom prst="rect">
            <a:avLst/>
          </a:prstGeom>
        </p:spPr>
      </p:pic>
      <p:sp>
        <p:nvSpPr>
          <p:cNvPr id="13" name="Title 15">
            <a:extLst>
              <a:ext uri="{FF2B5EF4-FFF2-40B4-BE49-F238E27FC236}">
                <a16:creationId xmlns:a16="http://schemas.microsoft.com/office/drawing/2014/main" id="{519B7087-BD15-45E4-885F-350BCDB8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zh-CN" altLang="en-US" dirty="0"/>
              <a:t>二手房面积分布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E721604-162B-4896-9DC2-9A7E008C6D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把面积通过分布图的方式画出来之后会发现</a:t>
            </a:r>
            <a:r>
              <a:rPr lang="en-US" altLang="zh-CN" sz="3600" dirty="0"/>
              <a:t>,</a:t>
            </a:r>
            <a:r>
              <a:rPr lang="zh-CN" altLang="en-US" sz="3600" dirty="0"/>
              <a:t>面积主要集中在</a:t>
            </a:r>
            <a:r>
              <a:rPr lang="en-US" altLang="zh-CN" sz="3600" dirty="0"/>
              <a:t>100</a:t>
            </a:r>
            <a:r>
              <a:rPr lang="zh-CN" altLang="en-US" sz="3600" dirty="0"/>
              <a:t>平米左右</a:t>
            </a:r>
            <a:r>
              <a:rPr lang="en-US" altLang="zh-CN" sz="3600" dirty="0"/>
              <a:t>,</a:t>
            </a:r>
            <a:r>
              <a:rPr lang="zh-CN" altLang="en-US" sz="3600" dirty="0"/>
              <a:t>并且明显右倾</a:t>
            </a:r>
            <a:r>
              <a:rPr lang="en-US" altLang="zh-CN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32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各个行政区房源单价均价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36C4F-A826-4C19-BFCC-9E7FD4DC63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分析可得</a:t>
            </a:r>
            <a:r>
              <a:rPr lang="en-US" altLang="zh-CN" sz="3600" dirty="0"/>
              <a:t>,</a:t>
            </a:r>
            <a:r>
              <a:rPr lang="zh-CN" altLang="en-US" sz="3600" dirty="0"/>
              <a:t>各地区房屋单价均价的排序为</a:t>
            </a:r>
            <a:r>
              <a:rPr lang="en-US" altLang="zh-CN" sz="3600" dirty="0"/>
              <a:t>:</a:t>
            </a:r>
          </a:p>
          <a:p>
            <a:pPr marL="0" indent="0">
              <a:buNone/>
            </a:pPr>
            <a:r>
              <a:rPr lang="en-US" altLang="zh-CN" sz="3600" dirty="0"/>
              <a:t>1. </a:t>
            </a:r>
            <a:r>
              <a:rPr lang="zh-CN" altLang="en-US" sz="3600" dirty="0"/>
              <a:t>西城区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2. </a:t>
            </a:r>
            <a:r>
              <a:rPr lang="zh-CN" altLang="en-US" sz="3600" dirty="0"/>
              <a:t>东城区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3. </a:t>
            </a:r>
            <a:r>
              <a:rPr lang="zh-CN" altLang="en-US" sz="3600" dirty="0"/>
              <a:t>海淀区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4. </a:t>
            </a:r>
            <a:r>
              <a:rPr lang="zh-CN" altLang="en-US" sz="3600" dirty="0"/>
              <a:t>朝阳区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跟北京的地理位置有很大的关系</a:t>
            </a:r>
            <a:endParaRPr lang="en-US" sz="3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4FD5F-375B-42EF-87EC-C9576688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3" y="1168024"/>
            <a:ext cx="7040709" cy="47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CCE8C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437</Words>
  <Application>Microsoft Office PowerPoint</Application>
  <PresentationFormat>Widescreen</PresentationFormat>
  <Paragraphs>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北京二手房数据可视化分析</vt:lpstr>
      <vt:lpstr>数据初识 --- 对应图</vt:lpstr>
      <vt:lpstr>数据初识 --- 热成像</vt:lpstr>
      <vt:lpstr>别墅价格分布</vt:lpstr>
      <vt:lpstr>户型数量分布</vt:lpstr>
      <vt:lpstr>户型和关注人数</vt:lpstr>
      <vt:lpstr>二手房面积分布</vt:lpstr>
      <vt:lpstr>二手房面积分布2</vt:lpstr>
      <vt:lpstr>各个行政区房源单价均价</vt:lpstr>
      <vt:lpstr>各个行政区房源价钱</vt:lpstr>
      <vt:lpstr>社区房屋价格前五</vt:lpstr>
      <vt:lpstr>二手房社区分布</vt:lpstr>
      <vt:lpstr>二手房商圈与价格的关系(前10)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2020-05-16T03:50:31Z</dcterms:created>
  <dcterms:modified xsi:type="dcterms:W3CDTF">2020-05-19T10:32:56Z</dcterms:modified>
</cp:coreProperties>
</file>