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20444-5EEF-DCEC-779B-E92D0D03E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9F2F2E-28D3-1CAA-E769-E182738E9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438F9-5B39-AF2C-2812-DEF3C370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C4B-8997-4F8B-B907-5F501BA9FD9B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EDF6A-1580-CCF3-8BCA-AD668E05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629B5-825B-8FB8-CA9C-8283022A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DF47-92AF-4978-B8BD-597659FB2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6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4BB64-292A-0F5E-19DE-B3F11282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1D3799-7D8D-9F4D-4A81-E89774D8D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B36CE-A8E6-A7C2-F03A-3955E56A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C4B-8997-4F8B-B907-5F501BA9FD9B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FAB3E-5D37-21EB-CE2E-70A5C026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94CAF-4381-6981-0851-5CFC0A73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DF47-92AF-4978-B8BD-597659FB2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63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348B5A-8B93-801A-BFEB-2AD9BDC9A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35C67-54DD-0CC6-8AC0-3DB3977E9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C91CD-0DFA-7BFD-39C1-E5F07EE9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C4B-8997-4F8B-B907-5F501BA9FD9B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49DCE-CFF7-1CF7-9378-99C2AC90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F948A-2271-F14F-2F56-4DF66F4A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DF47-92AF-4978-B8BD-597659FB2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5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11186-C189-4526-CE28-440D223A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3A0BD-8D00-A6BD-4C74-05CF5D07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8FC0D-219D-0C7E-1AE3-42E5709D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C4B-8997-4F8B-B907-5F501BA9FD9B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18B91-98D7-6D02-D346-6FED6290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7F414-4991-D44D-6D90-D041132F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DF47-92AF-4978-B8BD-597659FB2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3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5B203-92F7-84C4-E07F-5CC11465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D17B6D-8AD7-865B-FF51-E5C4409B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36B17-11B1-C45F-491E-8FB413A5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C4B-8997-4F8B-B907-5F501BA9FD9B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26E0E-6924-C143-EAC8-EE4492CF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38ADF-A93A-8E8C-1A32-647FA2C7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DF47-92AF-4978-B8BD-597659FB2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6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15ED5-4701-1643-C584-FE3607E3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FA607-8B09-4460-7D0B-A0D849CB7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2EF49E-7952-0DC0-7272-011CF38BA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D0DC4-515E-DF51-02C5-D852EA64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C4B-8997-4F8B-B907-5F501BA9FD9B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E8F9EF-4807-E5A7-69F1-DD98AB83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45DF3-CF66-F350-9F1A-7296D8BF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DF47-92AF-4978-B8BD-597659FB2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2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23DB1-18AE-CF19-ED85-386A6DA8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761FD-92FB-9539-3876-725BBFA61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4150C2-E157-F038-F237-9F381A92A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6F98AA-40CB-8EDF-EBE7-BD7A030F4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85E7FB-60D4-FEF9-FC2B-6875025A0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E880C7-3C2D-4F9C-67B6-D244433F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C4B-8997-4F8B-B907-5F501BA9FD9B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50CD49-B681-46F4-B2E9-CCFCE2DC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84C791-692E-056D-1CA2-F26F4A37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DF47-92AF-4978-B8BD-597659FB2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0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1E5EC-C21D-1D23-90D4-09B71BA3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2DB2C0-9F81-AA9B-351B-3538F366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C4B-8997-4F8B-B907-5F501BA9FD9B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6A3D08-78BA-5AAD-A62B-9E4F35EA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27492C-6A21-091E-599C-7CCD596D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DF47-92AF-4978-B8BD-597659FB2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02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F91E58-3E46-8175-A8C5-729C728B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C4B-8997-4F8B-B907-5F501BA9FD9B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52A7D6-6C8C-A568-6653-C21516C2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BEE7C1-CBF9-4AEE-265A-C67BE3D8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DF47-92AF-4978-B8BD-597659FB2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3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78FCB-28A4-8CC9-FB2D-0A6D9524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659F4-8DE5-8607-BDFC-BD452071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529049-243D-C3A5-61D4-58C845680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5B1304-9D6E-D3A1-846A-4259969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C4B-8997-4F8B-B907-5F501BA9FD9B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A9E268-A7C4-CE4D-EBC6-A08409BE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95DF9-64AF-693C-C390-82E1949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DF47-92AF-4978-B8BD-597659FB2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4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C4720-1FA4-E374-DA41-D9BAF0CB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F8E332-80E4-53BC-EEA0-4EBC08645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4F380E-262D-BFEB-C26E-3F936687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DC54B-3370-FF27-5495-68B86307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C4B-8997-4F8B-B907-5F501BA9FD9B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A45AE3-3CB6-0A89-AEF4-282C639E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8B7BD-7C76-E2A1-0886-C2216906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DF47-92AF-4978-B8BD-597659FB2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51423F-47FD-BEA9-34D0-02FA3232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6398D7-C718-68C7-7BEB-86175952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86676-8894-8271-59A2-4BB30528B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A4C4B-8997-4F8B-B907-5F501BA9FD9B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30464-0A76-B630-7AAC-D9B6E08BD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E505C-AA2D-BEA2-36F8-E4175A81B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DF47-92AF-4978-B8BD-597659FB2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4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9CFD3-80D6-34A2-6154-02EF01C68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Introduction to </a:t>
            </a:r>
            <a:br>
              <a:rPr lang="en-US" altLang="zh-CN" b="1" dirty="0"/>
            </a:br>
            <a:r>
              <a:rPr lang="en-US" altLang="zh-CN" b="1" dirty="0"/>
              <a:t>Object Oriented Programming in R</a:t>
            </a:r>
            <a:endParaRPr lang="zh-CN" altLang="en-US" b="1" dirty="0"/>
          </a:p>
        </p:txBody>
      </p:sp>
      <p:pic>
        <p:nvPicPr>
          <p:cNvPr id="1026" name="Picture 2" descr="Introduction of Object Oriented Programming - GeeksforGeeks">
            <a:extLst>
              <a:ext uri="{FF2B5EF4-FFF2-40B4-BE49-F238E27FC236}">
                <a16:creationId xmlns:a16="http://schemas.microsoft.com/office/drawing/2014/main" id="{4894CED5-3CDC-EDB2-74F0-303263DEC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80"/>
          <a:stretch/>
        </p:blipFill>
        <p:spPr bwMode="auto">
          <a:xfrm>
            <a:off x="114429" y="3912502"/>
            <a:ext cx="6281642" cy="209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troduction of Object Oriented Programming - GeeksforGeeks">
            <a:extLst>
              <a:ext uri="{FF2B5EF4-FFF2-40B4-BE49-F238E27FC236}">
                <a16:creationId xmlns:a16="http://schemas.microsoft.com/office/drawing/2014/main" id="{8ACC8CCA-F2C1-C7BE-BAFE-877E0552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8"/>
          <a:stretch/>
        </p:blipFill>
        <p:spPr bwMode="auto">
          <a:xfrm>
            <a:off x="6324396" y="4036480"/>
            <a:ext cx="5753175" cy="209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08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1FC91-5AD0-94B0-C007-A0B3A474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 and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12C8D-A1C9-28D9-775D-8C24DCD9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40291" cy="4351338"/>
          </a:xfrm>
        </p:spPr>
        <p:txBody>
          <a:bodyPr/>
          <a:lstStyle/>
          <a:p>
            <a:r>
              <a:rPr lang="en-US" altLang="zh-CN" dirty="0"/>
              <a:t>Objects:</a:t>
            </a:r>
          </a:p>
          <a:p>
            <a:pPr marL="457200" lvl="1" indent="0">
              <a:buNone/>
            </a:pPr>
            <a:r>
              <a:rPr lang="en-US" altLang="zh-CN" dirty="0"/>
              <a:t>SUV</a:t>
            </a:r>
          </a:p>
          <a:p>
            <a:pPr marL="457200" lvl="1" indent="0">
              <a:buNone/>
            </a:pPr>
            <a:r>
              <a:rPr lang="en-US" altLang="zh-CN" dirty="0"/>
              <a:t>Sedan</a:t>
            </a:r>
          </a:p>
          <a:p>
            <a:pPr marL="457200" lvl="1" indent="0">
              <a:buNone/>
            </a:pPr>
            <a:r>
              <a:rPr lang="en-US" altLang="zh-CN" dirty="0"/>
              <a:t>Minivan </a:t>
            </a:r>
          </a:p>
          <a:p>
            <a:pPr marL="457200" lvl="1" indent="0">
              <a:buNone/>
            </a:pPr>
            <a:r>
              <a:rPr lang="en-US" altLang="zh-CN" dirty="0"/>
              <a:t>Hatchback </a:t>
            </a:r>
          </a:p>
          <a:p>
            <a:pPr marL="457200" lvl="1" indent="0">
              <a:buNone/>
            </a:pPr>
            <a:r>
              <a:rPr lang="en-US" altLang="zh-CN" dirty="0"/>
              <a:t>Sports car</a:t>
            </a:r>
          </a:p>
          <a:p>
            <a:r>
              <a:rPr lang="en-US" altLang="zh-CN" dirty="0"/>
              <a:t>Class: </a:t>
            </a:r>
          </a:p>
          <a:p>
            <a:pPr marL="457200" lvl="1" indent="0">
              <a:buNone/>
            </a:pPr>
            <a:r>
              <a:rPr lang="en-US" altLang="zh-CN" dirty="0"/>
              <a:t>Car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AE46B94-9371-C34B-181B-22D12515B7FD}"/>
              </a:ext>
            </a:extLst>
          </p:cNvPr>
          <p:cNvSpPr txBox="1">
            <a:spLocks/>
          </p:cNvSpPr>
          <p:nvPr/>
        </p:nvSpPr>
        <p:spPr>
          <a:xfrm>
            <a:off x="3903482" y="1825625"/>
            <a:ext cx="26402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Objects: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“SUV”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“Sedan”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“Minivan”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“Hatchback”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“Sports car”</a:t>
            </a:r>
          </a:p>
          <a:p>
            <a:r>
              <a:rPr lang="en-US" altLang="zh-CN" dirty="0"/>
              <a:t>Class:</a:t>
            </a:r>
          </a:p>
          <a:p>
            <a:pPr marL="457200" lvl="1" indent="0">
              <a:buNone/>
            </a:pPr>
            <a:r>
              <a:rPr lang="en-US" altLang="zh-CN" dirty="0"/>
              <a:t>Character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FA1D05F-0F4D-D2D8-3318-5138F4993EA5}"/>
              </a:ext>
            </a:extLst>
          </p:cNvPr>
          <p:cNvSpPr txBox="1">
            <a:spLocks/>
          </p:cNvSpPr>
          <p:nvPr/>
        </p:nvSpPr>
        <p:spPr>
          <a:xfrm>
            <a:off x="6968764" y="1825625"/>
            <a:ext cx="48524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Objects: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“Abd-B”, “RRRRTAFTHA…”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“Dlx1”, “RKPRTIYSSL…”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“HOXA5”, “KRARTAYTRY…”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“HOXD8”, “RRGRQTYSR…”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“</a:t>
            </a:r>
            <a:r>
              <a:rPr lang="en-US" altLang="zh-CN" dirty="0" err="1"/>
              <a:t>Ubx</a:t>
            </a:r>
            <a:r>
              <a:rPr lang="en-US" altLang="zh-CN" dirty="0"/>
              <a:t>”, “RRGRQTYTR…”</a:t>
            </a:r>
          </a:p>
          <a:p>
            <a:r>
              <a:rPr lang="en-US" altLang="zh-CN" dirty="0"/>
              <a:t>Class:</a:t>
            </a:r>
          </a:p>
          <a:p>
            <a:pPr marL="457200" lvl="1" indent="0">
              <a:buNone/>
            </a:pPr>
            <a:r>
              <a:rPr lang="en-US" altLang="zh-CN" dirty="0"/>
              <a:t>Proteins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033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6FB5D-E8DB-2498-2744-3F3293ED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do we care about Objects and Classes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0E6BB-235C-E31D-7FD4-AB9D2315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Imagine we are dealing with P53 sequencing data, but some of them are DNA sequences and some of them are Protein sequences. </a:t>
            </a:r>
          </a:p>
          <a:p>
            <a:r>
              <a:rPr lang="en-US" altLang="zh-CN" dirty="0"/>
              <a:t>We want to know what is the Amino Acid residue at the 5</a:t>
            </a:r>
            <a:r>
              <a:rPr lang="en-US" altLang="zh-CN" baseline="30000" dirty="0"/>
              <a:t>th</a:t>
            </a:r>
            <a:r>
              <a:rPr lang="en-US" altLang="zh-CN" dirty="0"/>
              <a:t> position. What will be your approach?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381C49-956D-C4B1-98E8-195D5C76E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6"/>
          <a:stretch/>
        </p:blipFill>
        <p:spPr>
          <a:xfrm>
            <a:off x="2372019" y="4001294"/>
            <a:ext cx="7447961" cy="232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0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392BC-A2BC-049E-B181-7D4E0D45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Predict: a function for different classes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82F5D4-A566-B948-A670-980222D88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957008" cy="4685175"/>
          </a:xfrm>
        </p:spPr>
      </p:pic>
    </p:spTree>
    <p:extLst>
      <p:ext uri="{BB962C8B-B14F-4D97-AF65-F5344CB8AC3E}">
        <p14:creationId xmlns:p14="http://schemas.microsoft.com/office/powerpoint/2010/main" val="314440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A38B5-BB0F-F905-9EA1-1124670B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Predict() is S3 Generic, what does it mean?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3849D-E86D-5B8A-BA14-97404736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major systems of Object Oriented Programming (OOP)</a:t>
            </a:r>
          </a:p>
          <a:p>
            <a:r>
              <a:rPr lang="en-US" altLang="zh-CN" dirty="0"/>
              <a:t>S3</a:t>
            </a:r>
          </a:p>
          <a:p>
            <a:pPr lvl="1"/>
            <a:r>
              <a:rPr lang="en-US" altLang="zh-CN" dirty="0"/>
              <a:t>Most easy and simplistic way of OOP, based on R lists, prone to errors</a:t>
            </a:r>
          </a:p>
          <a:p>
            <a:r>
              <a:rPr lang="en-US" altLang="zh-CN" dirty="0"/>
              <a:t>S4</a:t>
            </a:r>
          </a:p>
          <a:p>
            <a:pPr lvl="1"/>
            <a:r>
              <a:rPr lang="en-US" altLang="zh-CN" dirty="0"/>
              <a:t>More stringent and restrictive than S3, sets a class before using</a:t>
            </a:r>
          </a:p>
          <a:p>
            <a:pPr lvl="1"/>
            <a:r>
              <a:rPr lang="en-US" altLang="zh-CN" dirty="0" err="1"/>
              <a:t>BioConductor</a:t>
            </a:r>
            <a:r>
              <a:rPr lang="en-US" altLang="zh-CN" dirty="0"/>
              <a:t> uses S4 classes</a:t>
            </a:r>
          </a:p>
          <a:p>
            <a:r>
              <a:rPr lang="en-US" altLang="zh-CN" dirty="0"/>
              <a:t>Reference Classes (RC) / R6</a:t>
            </a:r>
          </a:p>
          <a:p>
            <a:pPr lvl="1"/>
            <a:r>
              <a:rPr lang="en-US" altLang="zh-CN" dirty="0"/>
              <a:t>Python/Java-</a:t>
            </a:r>
            <a:r>
              <a:rPr lang="en-US" altLang="zh-CN" dirty="0" err="1"/>
              <a:t>esque</a:t>
            </a:r>
            <a:r>
              <a:rPr lang="en-US" altLang="zh-CN" dirty="0"/>
              <a:t> class system, defines a reference of the class with associated local methods. Threading states, method chaining just like python.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76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3ECDB-EE46-FBD7-DFFB-D8C4A81B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SE, </a:t>
            </a:r>
            <a:r>
              <a:rPr lang="en-US" altLang="zh-CN" dirty="0" err="1"/>
              <a:t>BioStrings</a:t>
            </a:r>
            <a:r>
              <a:rPr lang="en-US" altLang="zh-CN" dirty="0"/>
              <a:t>, </a:t>
            </a:r>
            <a:r>
              <a:rPr lang="en-US" altLang="zh-CN" dirty="0" err="1"/>
              <a:t>Irange</a:t>
            </a:r>
            <a:r>
              <a:rPr lang="en-US" altLang="zh-CN" dirty="0"/>
              <a:t> and more…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57DF4D-E5F5-7FC1-868A-E5E29F2E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3" y="1476752"/>
            <a:ext cx="6203623" cy="518691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10FF14-89A9-6E33-2F9B-B85E1CE08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98" y="1707185"/>
            <a:ext cx="48291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Ranges package - 发那个太丢人- 博客园">
            <a:extLst>
              <a:ext uri="{FF2B5EF4-FFF2-40B4-BE49-F238E27FC236}">
                <a16:creationId xmlns:a16="http://schemas.microsoft.com/office/drawing/2014/main" id="{82032282-4961-C0C5-0CFD-D689F3C07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98" y="3992250"/>
            <a:ext cx="4828568" cy="198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70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234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Introduction to  Object Oriented Programming in R</vt:lpstr>
      <vt:lpstr>Objects and Classes</vt:lpstr>
      <vt:lpstr>Why do we care about Objects and Classes </vt:lpstr>
      <vt:lpstr>Predict: a function for different classes</vt:lpstr>
      <vt:lpstr>Predict() is S3 Generic, what does it mean?</vt:lpstr>
      <vt:lpstr>SE, BioStrings, Irange and more…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Object Oriented Programming in R</dc:title>
  <dc:creator>Liu Shaoxun</dc:creator>
  <cp:lastModifiedBy>Liu Shaoxun</cp:lastModifiedBy>
  <cp:revision>6</cp:revision>
  <dcterms:created xsi:type="dcterms:W3CDTF">2023-06-30T13:43:39Z</dcterms:created>
  <dcterms:modified xsi:type="dcterms:W3CDTF">2023-07-06T01:11:43Z</dcterms:modified>
</cp:coreProperties>
</file>