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3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19F7C7-A813-3D53-C657-927EE4586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64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74E74C-BAD8-76CB-3DFE-7F54E698EF16}"/>
              </a:ext>
            </a:extLst>
          </p:cNvPr>
          <p:cNvSpPr/>
          <p:nvPr userDrawn="1"/>
        </p:nvSpPr>
        <p:spPr>
          <a:xfrm>
            <a:off x="0" y="0"/>
            <a:ext cx="9906000" cy="68649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7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9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19F7C7-A813-3D53-C657-927EE4586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64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74E74C-BAD8-76CB-3DFE-7F54E698EF16}"/>
              </a:ext>
            </a:extLst>
          </p:cNvPr>
          <p:cNvSpPr/>
          <p:nvPr userDrawn="1"/>
        </p:nvSpPr>
        <p:spPr>
          <a:xfrm>
            <a:off x="0" y="0"/>
            <a:ext cx="9906000" cy="68649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81E126-BA28-6A5C-0E8F-0D5EDD391C14}"/>
              </a:ext>
            </a:extLst>
          </p:cNvPr>
          <p:cNvCxnSpPr/>
          <p:nvPr userDrawn="1"/>
        </p:nvCxnSpPr>
        <p:spPr>
          <a:xfrm>
            <a:off x="0" y="889000"/>
            <a:ext cx="990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8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7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0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9F82-2736-47BE-B2B6-9553B4520E9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667A-A855-4B59-BE56-C826C3DB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39F82-2736-47BE-B2B6-9553B4520E96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2022-11-15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8667A-A855-4B59-BE56-C826C3DB52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vgsilh.com/image/182414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1641-database-free-download-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BC4839-0407-B2A0-122C-E4967BE2AFCB}"/>
              </a:ext>
            </a:extLst>
          </p:cNvPr>
          <p:cNvSpPr/>
          <p:nvPr/>
        </p:nvSpPr>
        <p:spPr>
          <a:xfrm>
            <a:off x="0" y="1066800"/>
            <a:ext cx="9906000" cy="17634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5CC7-5EFE-DC77-CCDC-68954404DD59}"/>
              </a:ext>
            </a:extLst>
          </p:cNvPr>
          <p:cNvSpPr txBox="1"/>
          <p:nvPr/>
        </p:nvSpPr>
        <p:spPr>
          <a:xfrm>
            <a:off x="0" y="1563822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제주도 도로 교통량 예측 </a:t>
            </a:r>
            <a:r>
              <a:rPr lang="en-US" altLang="ko-KR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</a:t>
            </a:r>
            <a:r>
              <a: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경진대회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AAA2C-49E8-1BD2-B095-9D7F0B6B33A9}"/>
              </a:ext>
            </a:extLst>
          </p:cNvPr>
          <p:cNvSpPr txBox="1"/>
          <p:nvPr/>
        </p:nvSpPr>
        <p:spPr>
          <a:xfrm>
            <a:off x="1866900" y="569469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[ </a:t>
            </a:r>
            <a:r>
              <a:rPr lang="ko-KR" altLang="en-US" sz="2800" b="1" dirty="0" err="1">
                <a:latin typeface="+mn-ea"/>
              </a:rPr>
              <a:t>팀명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]</a:t>
            </a:r>
          </a:p>
          <a:p>
            <a:pPr algn="ctr"/>
            <a:r>
              <a:rPr lang="ko-KR" altLang="en-US" sz="2800" b="1" dirty="0" err="1">
                <a:latin typeface="+mn-ea"/>
              </a:rPr>
              <a:t>게더타운주민들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813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66B386-4460-ABFE-D51E-F6EA144EE94B}"/>
              </a:ext>
            </a:extLst>
          </p:cNvPr>
          <p:cNvSpPr/>
          <p:nvPr/>
        </p:nvSpPr>
        <p:spPr>
          <a:xfrm>
            <a:off x="0" y="0"/>
            <a:ext cx="533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6056A-47A6-0A6B-F623-C5A0B673D51F}"/>
              </a:ext>
            </a:extLst>
          </p:cNvPr>
          <p:cNvSpPr txBox="1"/>
          <p:nvPr/>
        </p:nvSpPr>
        <p:spPr>
          <a:xfrm>
            <a:off x="333664" y="440779"/>
            <a:ext cx="184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E58EAC-C969-E090-EE16-21F60B169290}"/>
              </a:ext>
            </a:extLst>
          </p:cNvPr>
          <p:cNvCxnSpPr/>
          <p:nvPr/>
        </p:nvCxnSpPr>
        <p:spPr>
          <a:xfrm>
            <a:off x="381000" y="1320800"/>
            <a:ext cx="3175000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48537-B6A3-DA4A-BE2E-A63B7F222512}"/>
              </a:ext>
            </a:extLst>
          </p:cNvPr>
          <p:cNvSpPr txBox="1"/>
          <p:nvPr/>
        </p:nvSpPr>
        <p:spPr>
          <a:xfrm>
            <a:off x="381000" y="1650999"/>
            <a:ext cx="5334000" cy="424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EDA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Modeling &amp; Ensemble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9084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572FD-AB7E-CAF4-6432-8F18C2548065}"/>
              </a:ext>
            </a:extLst>
          </p:cNvPr>
          <p:cNvSpPr txBox="1"/>
          <p:nvPr/>
        </p:nvSpPr>
        <p:spPr>
          <a:xfrm>
            <a:off x="63500" y="1143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7FD9A-E00C-891F-FA94-4E00C0BBA70B}"/>
              </a:ext>
            </a:extLst>
          </p:cNvPr>
          <p:cNvSpPr txBox="1"/>
          <p:nvPr/>
        </p:nvSpPr>
        <p:spPr>
          <a:xfrm>
            <a:off x="2758575" y="5249891"/>
            <a:ext cx="1770635" cy="131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공공데이터 활용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 err="1"/>
              <a:t>무인교통단속카메라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 err="1"/>
              <a:t>전국초중등학교기본정보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/>
              <a:t>어린이보호구역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/>
              <a:t>제주시 주차장 정보 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9D432-0D7C-0E26-9071-656B52C650EF}"/>
              </a:ext>
            </a:extLst>
          </p:cNvPr>
          <p:cNvSpPr txBox="1"/>
          <p:nvPr/>
        </p:nvSpPr>
        <p:spPr>
          <a:xfrm>
            <a:off x="2758575" y="3985355"/>
            <a:ext cx="1770635" cy="131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파생변수 생성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/>
              <a:t>위경도 좌표 클러스터링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 err="1"/>
              <a:t>주행시</a:t>
            </a:r>
            <a:r>
              <a:rPr lang="ko-KR" altLang="en-US" sz="1050" b="1" dirty="0"/>
              <a:t> 소요 시간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/>
              <a:t>공유일 전후 구분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- </a:t>
            </a:r>
            <a:r>
              <a:rPr lang="ko-KR" altLang="en-US" sz="1050" b="1" dirty="0"/>
              <a:t>계절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요일 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04539F-B49D-B32F-16C5-1AAFDACABF26}"/>
              </a:ext>
            </a:extLst>
          </p:cNvPr>
          <p:cNvGrpSpPr/>
          <p:nvPr/>
        </p:nvGrpSpPr>
        <p:grpSpPr>
          <a:xfrm>
            <a:off x="254000" y="1123405"/>
            <a:ext cx="1696720" cy="400591"/>
            <a:chOff x="254000" y="1123405"/>
            <a:chExt cx="1696720" cy="400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63E650-776A-B93C-3D9B-5F8E3C7EC619}"/>
                </a:ext>
              </a:extLst>
            </p:cNvPr>
            <p:cNvSpPr txBox="1"/>
            <p:nvPr/>
          </p:nvSpPr>
          <p:spPr>
            <a:xfrm>
              <a:off x="254000" y="1123405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추진 배경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2DAED94-56C1-6903-96B4-4001A1B5FD44}"/>
                </a:ext>
              </a:extLst>
            </p:cNvPr>
            <p:cNvCxnSpPr/>
            <p:nvPr/>
          </p:nvCxnSpPr>
          <p:spPr>
            <a:xfrm>
              <a:off x="254000" y="1523996"/>
              <a:ext cx="169672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47D375F-BF41-2224-90C3-F5D11252DA31}"/>
              </a:ext>
            </a:extLst>
          </p:cNvPr>
          <p:cNvSpPr txBox="1"/>
          <p:nvPr/>
        </p:nvSpPr>
        <p:spPr>
          <a:xfrm>
            <a:off x="267290" y="1553784"/>
            <a:ext cx="9416638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제주도내 주민등록인구는 </a:t>
            </a:r>
            <a:r>
              <a:rPr lang="en-US" altLang="ko-KR" sz="1800" b="1" dirty="0">
                <a:solidFill>
                  <a:schemeClr val="tx1"/>
                </a:solidFill>
              </a:rPr>
              <a:t>2022</a:t>
            </a:r>
            <a:r>
              <a:rPr lang="ko-KR" altLang="en-US" sz="1800" b="1" dirty="0">
                <a:solidFill>
                  <a:schemeClr val="tx1"/>
                </a:solidFill>
              </a:rPr>
              <a:t>년 기준 약 </a:t>
            </a:r>
            <a:r>
              <a:rPr lang="en-US" altLang="ko-KR" sz="1800" b="1" dirty="0">
                <a:solidFill>
                  <a:schemeClr val="tx1"/>
                </a:solidFill>
              </a:rPr>
              <a:t>68</a:t>
            </a:r>
            <a:r>
              <a:rPr lang="ko-KR" altLang="en-US" sz="1800" b="1" dirty="0">
                <a:solidFill>
                  <a:schemeClr val="tx1"/>
                </a:solidFill>
              </a:rPr>
              <a:t>만명으로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rgbClr val="0000FF"/>
                </a:solidFill>
              </a:rPr>
              <a:t>연평균 </a:t>
            </a:r>
            <a:r>
              <a:rPr lang="en-US" altLang="ko-KR" sz="1800" b="1" dirty="0">
                <a:solidFill>
                  <a:srgbClr val="0000FF"/>
                </a:solidFill>
              </a:rPr>
              <a:t>1.3%</a:t>
            </a:r>
            <a:r>
              <a:rPr lang="ko-KR" altLang="en-US" sz="1800" b="1" dirty="0">
                <a:solidFill>
                  <a:srgbClr val="0000FF"/>
                </a:solidFill>
              </a:rPr>
              <a:t>정도 매년 증가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SansKR"/>
              </a:rPr>
              <a:t>외국인과 관광객까지 고려하면 </a:t>
            </a:r>
            <a:r>
              <a:rPr lang="ko-KR" altLang="en-US" sz="1800" b="1" i="0" dirty="0">
                <a:solidFill>
                  <a:srgbClr val="0000FF"/>
                </a:solidFill>
                <a:effectLst/>
                <a:latin typeface="NotoSansKR"/>
              </a:rPr>
              <a:t>전체 상주인구는 </a:t>
            </a:r>
            <a:r>
              <a:rPr lang="en-US" altLang="ko-KR" sz="1800" b="1" i="0" dirty="0">
                <a:solidFill>
                  <a:srgbClr val="0000FF"/>
                </a:solidFill>
                <a:effectLst/>
                <a:latin typeface="NotoSansKR"/>
              </a:rPr>
              <a:t>90</a:t>
            </a:r>
            <a:r>
              <a:rPr lang="ko-KR" altLang="en-US" sz="1800" b="1" i="0" dirty="0">
                <a:solidFill>
                  <a:srgbClr val="0000FF"/>
                </a:solidFill>
                <a:effectLst/>
                <a:latin typeface="NotoSansKR"/>
              </a:rPr>
              <a:t>만명을 넘을 것으로 추정</a:t>
            </a:r>
            <a:endParaRPr lang="en-US" altLang="ko-KR" sz="1800" b="1" i="0" dirty="0">
              <a:solidFill>
                <a:srgbClr val="0000FF"/>
              </a:solidFill>
              <a:effectLst/>
              <a:latin typeface="NotoSansKR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SansKR"/>
              </a:rPr>
              <a:t>제주도민 증가와 외국인의 증가로 현재 제주도의 </a:t>
            </a:r>
            <a:r>
              <a:rPr lang="ko-KR" altLang="en-US" sz="1800" b="1" i="0" dirty="0">
                <a:solidFill>
                  <a:srgbClr val="0000FF"/>
                </a:solidFill>
                <a:effectLst/>
                <a:latin typeface="NotoSansKR"/>
              </a:rPr>
              <a:t>교통체증이 심각한 문제로 급부상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F0C77A-134E-8C18-66A2-912D127AB115}"/>
              </a:ext>
            </a:extLst>
          </p:cNvPr>
          <p:cNvGrpSpPr/>
          <p:nvPr/>
        </p:nvGrpSpPr>
        <p:grpSpPr>
          <a:xfrm>
            <a:off x="254000" y="2936215"/>
            <a:ext cx="1696720" cy="400591"/>
            <a:chOff x="254000" y="1123405"/>
            <a:chExt cx="1696720" cy="4005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53BD26-3E1F-ACDB-641A-6DAE8221EA36}"/>
                </a:ext>
              </a:extLst>
            </p:cNvPr>
            <p:cNvSpPr txBox="1"/>
            <p:nvPr/>
          </p:nvSpPr>
          <p:spPr>
            <a:xfrm>
              <a:off x="254000" y="1123405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분석 추진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28B523E-88CA-533D-A9C9-65CC390E33A4}"/>
                </a:ext>
              </a:extLst>
            </p:cNvPr>
            <p:cNvCxnSpPr/>
            <p:nvPr/>
          </p:nvCxnSpPr>
          <p:spPr>
            <a:xfrm>
              <a:off x="254000" y="1523996"/>
              <a:ext cx="169672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88EC4955-FA33-F4AC-9588-B2CFA4D0D8B8}"/>
              </a:ext>
            </a:extLst>
          </p:cNvPr>
          <p:cNvSpPr/>
          <p:nvPr/>
        </p:nvSpPr>
        <p:spPr>
          <a:xfrm>
            <a:off x="268816" y="3530225"/>
            <a:ext cx="2400905" cy="403956"/>
          </a:xfrm>
          <a:prstGeom prst="homePlat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EDA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61F5132C-1B25-AAE6-44A3-9D6B77957956}"/>
              </a:ext>
            </a:extLst>
          </p:cNvPr>
          <p:cNvSpPr/>
          <p:nvPr/>
        </p:nvSpPr>
        <p:spPr>
          <a:xfrm>
            <a:off x="2564795" y="3530225"/>
            <a:ext cx="2400905" cy="403956"/>
          </a:xfrm>
          <a:prstGeom prst="chevron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파생변수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8E818C03-1147-FE28-CA85-F80397E9513C}"/>
              </a:ext>
            </a:extLst>
          </p:cNvPr>
          <p:cNvSpPr/>
          <p:nvPr/>
        </p:nvSpPr>
        <p:spPr>
          <a:xfrm>
            <a:off x="4860774" y="3530225"/>
            <a:ext cx="2400905" cy="403956"/>
          </a:xfrm>
          <a:prstGeom prst="chevron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모델링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D68A25A-2E0A-6765-AF0F-EFCEC9569A05}"/>
              </a:ext>
            </a:extLst>
          </p:cNvPr>
          <p:cNvSpPr/>
          <p:nvPr/>
        </p:nvSpPr>
        <p:spPr>
          <a:xfrm>
            <a:off x="7156753" y="3530225"/>
            <a:ext cx="2400905" cy="403956"/>
          </a:xfrm>
          <a:prstGeom prst="chevron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앙상블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2BCBCCE-42FC-DA9C-F705-04BD2A0A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746" y="4133344"/>
            <a:ext cx="1525598" cy="99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0C20AFE7-CD80-2357-15AC-CE0C86BE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293" y="5458396"/>
            <a:ext cx="1443051" cy="8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79E822-F2BE-7AB2-83B1-47FF8ACA8CDB}"/>
              </a:ext>
            </a:extLst>
          </p:cNvPr>
          <p:cNvSpPr txBox="1"/>
          <p:nvPr/>
        </p:nvSpPr>
        <p:spPr>
          <a:xfrm>
            <a:off x="504115" y="5132439"/>
            <a:ext cx="1798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en-US" altLang="ko-KR" sz="1200" b="1" dirty="0" err="1"/>
              <a:t>Lane_count</a:t>
            </a:r>
            <a:r>
              <a:rPr lang="ko-KR" altLang="en-US" sz="1200" b="1" dirty="0"/>
              <a:t>별 속도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D52E6-E0E6-403B-4931-8232C9EF4D8B}"/>
              </a:ext>
            </a:extLst>
          </p:cNvPr>
          <p:cNvSpPr txBox="1"/>
          <p:nvPr/>
        </p:nvSpPr>
        <p:spPr>
          <a:xfrm>
            <a:off x="504115" y="6322086"/>
            <a:ext cx="1798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시간별 </a:t>
            </a:r>
            <a:r>
              <a:rPr lang="en-US" altLang="ko-KR" sz="1200" b="1" dirty="0"/>
              <a:t>Target </a:t>
            </a:r>
            <a:r>
              <a:rPr lang="ko-KR" altLang="en-US" sz="1200" b="1" dirty="0"/>
              <a:t>평균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951863-66C6-0F43-0B13-24DA0C792F7B}"/>
              </a:ext>
            </a:extLst>
          </p:cNvPr>
          <p:cNvCxnSpPr/>
          <p:nvPr/>
        </p:nvCxnSpPr>
        <p:spPr>
          <a:xfrm>
            <a:off x="2521147" y="4064871"/>
            <a:ext cx="0" cy="24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8502CA-4737-BB07-5C48-6F311D6FC127}"/>
              </a:ext>
            </a:extLst>
          </p:cNvPr>
          <p:cNvCxnSpPr/>
          <p:nvPr/>
        </p:nvCxnSpPr>
        <p:spPr>
          <a:xfrm>
            <a:off x="4847727" y="4064871"/>
            <a:ext cx="0" cy="24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XGBoost 뿌수기! • DIYA blog">
            <a:extLst>
              <a:ext uri="{FF2B5EF4-FFF2-40B4-BE49-F238E27FC236}">
                <a16:creationId xmlns:a16="http://schemas.microsoft.com/office/drawing/2014/main" id="{B209BDD6-ECD5-D8B0-A6D5-0A0941669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22070" y="4191481"/>
            <a:ext cx="1356355" cy="4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13A2728-A835-A2E6-02D1-C4B46369C46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245" y="4613095"/>
            <a:ext cx="1720771" cy="723401"/>
          </a:xfrm>
          <a:prstGeom prst="rect">
            <a:avLst/>
          </a:prstGeom>
        </p:spPr>
      </p:pic>
      <p:pic>
        <p:nvPicPr>
          <p:cNvPr id="41" name="Picture 12" descr="LightGBM(LGBM)">
            <a:extLst>
              <a:ext uri="{FF2B5EF4-FFF2-40B4-BE49-F238E27FC236}">
                <a16:creationId xmlns:a16="http://schemas.microsoft.com/office/drawing/2014/main" id="{F5B98136-EBE7-D4ED-E5C6-4CAC845E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0710" y="5336497"/>
            <a:ext cx="1317717" cy="32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Optuna: A hyperparameter optimization framework — Optuna 3.0.3 documentation">
            <a:extLst>
              <a:ext uri="{FF2B5EF4-FFF2-40B4-BE49-F238E27FC236}">
                <a16:creationId xmlns:a16="http://schemas.microsoft.com/office/drawing/2014/main" id="{42D2BAE1-3E66-0FFA-87FE-1C044420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6712" y="5891164"/>
            <a:ext cx="1471540" cy="3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1B531FC-BF71-FF59-490F-5783898695D0}"/>
              </a:ext>
            </a:extLst>
          </p:cNvPr>
          <p:cNvCxnSpPr/>
          <p:nvPr/>
        </p:nvCxnSpPr>
        <p:spPr>
          <a:xfrm>
            <a:off x="7146730" y="4064871"/>
            <a:ext cx="0" cy="24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1A8832F6-1785-237D-DE6F-859E088FAF7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648" y="4225662"/>
            <a:ext cx="552451" cy="5524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96CBB9-F102-3CCE-D9AE-30C47B91EEF5}"/>
              </a:ext>
            </a:extLst>
          </p:cNvPr>
          <p:cNvSpPr txBox="1"/>
          <p:nvPr/>
        </p:nvSpPr>
        <p:spPr>
          <a:xfrm>
            <a:off x="8019232" y="3929766"/>
            <a:ext cx="81528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/>
              <a:t>Datasets</a:t>
            </a:r>
            <a:endParaRPr lang="ko-KR" altLang="en-US" sz="1050" b="1" dirty="0"/>
          </a:p>
        </p:txBody>
      </p:sp>
      <p:pic>
        <p:nvPicPr>
          <p:cNvPr id="1028" name="Picture 4" descr="Machine Learning Icon - Free PNG &amp; SVG 2010152 - Noun Project">
            <a:extLst>
              <a:ext uri="{FF2B5EF4-FFF2-40B4-BE49-F238E27FC236}">
                <a16:creationId xmlns:a16="http://schemas.microsoft.com/office/drawing/2014/main" id="{4ADF8442-AC00-5027-8265-C742A2D3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018" y="4971543"/>
            <a:ext cx="299314" cy="2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achine Learning Icon - Free PNG &amp; SVG 2010152 - Noun Project">
            <a:extLst>
              <a:ext uri="{FF2B5EF4-FFF2-40B4-BE49-F238E27FC236}">
                <a16:creationId xmlns:a16="http://schemas.microsoft.com/office/drawing/2014/main" id="{ECC24EAB-884E-60F5-AFCF-C1B7E883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1003" y="4971543"/>
            <a:ext cx="299314" cy="2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Machine Learning Icon - Free PNG &amp; SVG 2010152 - Noun Project">
            <a:extLst>
              <a:ext uri="{FF2B5EF4-FFF2-40B4-BE49-F238E27FC236}">
                <a16:creationId xmlns:a16="http://schemas.microsoft.com/office/drawing/2014/main" id="{1E908C66-F2C2-FAD1-ADB1-8A8F7640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0597" y="4971543"/>
            <a:ext cx="299314" cy="2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CA2284-2931-D5D0-C387-2AF00A4D56DF}"/>
              </a:ext>
            </a:extLst>
          </p:cNvPr>
          <p:cNvSpPr txBox="1"/>
          <p:nvPr/>
        </p:nvSpPr>
        <p:spPr>
          <a:xfrm>
            <a:off x="7213998" y="5239156"/>
            <a:ext cx="81528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/>
              <a:t>알고리즘</a:t>
            </a:r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E7C998-9840-3833-D4CC-CC1BEBD3E383}"/>
              </a:ext>
            </a:extLst>
          </p:cNvPr>
          <p:cNvSpPr txBox="1"/>
          <p:nvPr/>
        </p:nvSpPr>
        <p:spPr>
          <a:xfrm>
            <a:off x="8043066" y="5239156"/>
            <a:ext cx="81528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/>
              <a:t>알고리즘</a:t>
            </a:r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A4380-D23E-3C4C-E8DE-7026BF7295C7}"/>
              </a:ext>
            </a:extLst>
          </p:cNvPr>
          <p:cNvSpPr txBox="1"/>
          <p:nvPr/>
        </p:nvSpPr>
        <p:spPr>
          <a:xfrm>
            <a:off x="8902613" y="5239156"/>
            <a:ext cx="81528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/>
              <a:t>알고리즘</a:t>
            </a:r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89E9312-E922-6B6A-0664-2B845CDFE151}"/>
              </a:ext>
            </a:extLst>
          </p:cNvPr>
          <p:cNvCxnSpPr>
            <a:cxnSpLocks/>
            <a:stCxn id="45" idx="2"/>
            <a:endCxn id="1028" idx="0"/>
          </p:cNvCxnSpPr>
          <p:nvPr/>
        </p:nvCxnSpPr>
        <p:spPr>
          <a:xfrm flipH="1">
            <a:off x="7613675" y="4778113"/>
            <a:ext cx="813199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E7948A5-D929-566A-19B7-6A81F8311A1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426874" y="4778113"/>
            <a:ext cx="13786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E3F3D70-3DB9-6CDE-86F9-04CAE23A295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8426874" y="4778113"/>
            <a:ext cx="883380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7254D3A1-C3BE-23CA-C1D5-4178C843A652}"/>
              </a:ext>
            </a:extLst>
          </p:cNvPr>
          <p:cNvCxnSpPr>
            <a:cxnSpLocks/>
            <a:stCxn id="49" idx="2"/>
            <a:endCxn id="1031" idx="0"/>
          </p:cNvCxnSpPr>
          <p:nvPr/>
        </p:nvCxnSpPr>
        <p:spPr>
          <a:xfrm>
            <a:off x="7621639" y="5548793"/>
            <a:ext cx="3940" cy="15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D2234AD7-7DA5-0DFD-66EB-4B4B87F37B26}"/>
              </a:ext>
            </a:extLst>
          </p:cNvPr>
          <p:cNvSpPr/>
          <p:nvPr/>
        </p:nvSpPr>
        <p:spPr>
          <a:xfrm>
            <a:off x="7290639" y="5699109"/>
            <a:ext cx="669880" cy="239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예측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D7D5763D-B0D0-BD50-7381-C5F7515D48D7}"/>
              </a:ext>
            </a:extLst>
          </p:cNvPr>
          <p:cNvSpPr/>
          <p:nvPr/>
        </p:nvSpPr>
        <p:spPr>
          <a:xfrm>
            <a:off x="8115767" y="5699109"/>
            <a:ext cx="669880" cy="239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예측</a:t>
            </a:r>
            <a:r>
              <a:rPr lang="en-US" altLang="ko-KR" sz="1050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39228729-B850-2A5C-A9B8-68BDB2F3E811}"/>
              </a:ext>
            </a:extLst>
          </p:cNvPr>
          <p:cNvSpPr/>
          <p:nvPr/>
        </p:nvSpPr>
        <p:spPr>
          <a:xfrm>
            <a:off x="8975314" y="5699109"/>
            <a:ext cx="669880" cy="239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예측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45B5D46-2538-D290-2B36-EF2B414BA75E}"/>
              </a:ext>
            </a:extLst>
          </p:cNvPr>
          <p:cNvCxnSpPr>
            <a:cxnSpLocks/>
          </p:cNvCxnSpPr>
          <p:nvPr/>
        </p:nvCxnSpPr>
        <p:spPr>
          <a:xfrm>
            <a:off x="8452655" y="5548793"/>
            <a:ext cx="3940" cy="15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F583DD58-9406-7202-A084-FF981C078697}"/>
              </a:ext>
            </a:extLst>
          </p:cNvPr>
          <p:cNvCxnSpPr>
            <a:cxnSpLocks/>
          </p:cNvCxnSpPr>
          <p:nvPr/>
        </p:nvCxnSpPr>
        <p:spPr>
          <a:xfrm>
            <a:off x="9315904" y="5548793"/>
            <a:ext cx="3940" cy="15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9B6D60B5-D4FB-3F85-D2D6-42C10CF5C122}"/>
              </a:ext>
            </a:extLst>
          </p:cNvPr>
          <p:cNvSpPr/>
          <p:nvPr/>
        </p:nvSpPr>
        <p:spPr>
          <a:xfrm>
            <a:off x="7867651" y="6169693"/>
            <a:ext cx="1166024" cy="343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최종 예측 값</a:t>
            </a:r>
          </a:p>
        </p:txBody>
      </p: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73079858-EF86-116B-5438-6D3874318758}"/>
              </a:ext>
            </a:extLst>
          </p:cNvPr>
          <p:cNvCxnSpPr>
            <a:cxnSpLocks/>
            <a:stCxn id="1031" idx="2"/>
            <a:endCxn id="1046" idx="0"/>
          </p:cNvCxnSpPr>
          <p:nvPr/>
        </p:nvCxnSpPr>
        <p:spPr>
          <a:xfrm>
            <a:off x="7625579" y="5938379"/>
            <a:ext cx="825084" cy="23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49C81587-30B7-A3A7-699F-D268CA7A00BA}"/>
              </a:ext>
            </a:extLst>
          </p:cNvPr>
          <p:cNvCxnSpPr>
            <a:cxnSpLocks/>
            <a:stCxn id="1041" idx="2"/>
            <a:endCxn id="1046" idx="0"/>
          </p:cNvCxnSpPr>
          <p:nvPr/>
        </p:nvCxnSpPr>
        <p:spPr>
          <a:xfrm flipH="1">
            <a:off x="8450663" y="5938379"/>
            <a:ext cx="44" cy="23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>
            <a:extLst>
              <a:ext uri="{FF2B5EF4-FFF2-40B4-BE49-F238E27FC236}">
                <a16:creationId xmlns:a16="http://schemas.microsoft.com/office/drawing/2014/main" id="{77D0332D-A738-8B71-3A82-F33FAAC68437}"/>
              </a:ext>
            </a:extLst>
          </p:cNvPr>
          <p:cNvCxnSpPr>
            <a:cxnSpLocks/>
            <a:stCxn id="1042" idx="2"/>
            <a:endCxn id="1046" idx="0"/>
          </p:cNvCxnSpPr>
          <p:nvPr/>
        </p:nvCxnSpPr>
        <p:spPr>
          <a:xfrm flipH="1">
            <a:off x="8450663" y="5938379"/>
            <a:ext cx="859591" cy="23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572FD-AB7E-CAF4-6432-8F18C2548065}"/>
              </a:ext>
            </a:extLst>
          </p:cNvPr>
          <p:cNvSpPr txBox="1"/>
          <p:nvPr/>
        </p:nvSpPr>
        <p:spPr>
          <a:xfrm>
            <a:off x="63500" y="1143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EDA</a:t>
            </a:r>
            <a:endParaRPr lang="ko-KR" altLang="en-US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670E66-0D4A-8835-56BB-D34C89A45F4B}"/>
              </a:ext>
            </a:extLst>
          </p:cNvPr>
          <p:cNvGrpSpPr/>
          <p:nvPr/>
        </p:nvGrpSpPr>
        <p:grpSpPr>
          <a:xfrm>
            <a:off x="254000" y="1905822"/>
            <a:ext cx="1696720" cy="400591"/>
            <a:chOff x="254000" y="1123405"/>
            <a:chExt cx="1696720" cy="4005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A03CD-CEF7-A779-00CD-9197E214C734}"/>
                </a:ext>
              </a:extLst>
            </p:cNvPr>
            <p:cNvSpPr txBox="1"/>
            <p:nvPr/>
          </p:nvSpPr>
          <p:spPr>
            <a:xfrm>
              <a:off x="254000" y="1123405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아이디어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4683FB-F1B5-5EB0-96F2-A55F76B6F520}"/>
                </a:ext>
              </a:extLst>
            </p:cNvPr>
            <p:cNvCxnSpPr/>
            <p:nvPr/>
          </p:nvCxnSpPr>
          <p:spPr>
            <a:xfrm>
              <a:off x="254000" y="1523996"/>
              <a:ext cx="169672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0AB4500-E983-2444-F5DF-BD543F0BAB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3422" y="2901069"/>
            <a:ext cx="1226756" cy="1277653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F19D80D4-D15C-7E41-23D6-B319D72C5DE1}"/>
              </a:ext>
            </a:extLst>
          </p:cNvPr>
          <p:cNvSpPr/>
          <p:nvPr/>
        </p:nvSpPr>
        <p:spPr>
          <a:xfrm>
            <a:off x="1736074" y="2500190"/>
            <a:ext cx="1800034" cy="774686"/>
          </a:xfrm>
          <a:prstGeom prst="wedgeRectCallout">
            <a:avLst>
              <a:gd name="adj1" fmla="val -43635"/>
              <a:gd name="adj2" fmla="val 67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위도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경도 별로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분포는 어떠할까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1760A18-32A6-9956-FDA0-3D0A2A76794C}"/>
              </a:ext>
            </a:extLst>
          </p:cNvPr>
          <p:cNvSpPr/>
          <p:nvPr/>
        </p:nvSpPr>
        <p:spPr>
          <a:xfrm>
            <a:off x="2187576" y="3641465"/>
            <a:ext cx="1800034" cy="774686"/>
          </a:xfrm>
          <a:prstGeom prst="wedgeRectCallout">
            <a:avLst>
              <a:gd name="adj1" fmla="val -76930"/>
              <a:gd name="adj2" fmla="val -33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차선수에 따른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속도 차이는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63D80604-D7A1-779A-A39A-93B4BC479439}"/>
              </a:ext>
            </a:extLst>
          </p:cNvPr>
          <p:cNvSpPr/>
          <p:nvPr/>
        </p:nvSpPr>
        <p:spPr>
          <a:xfrm>
            <a:off x="1950721" y="4762446"/>
            <a:ext cx="1800034" cy="774686"/>
          </a:xfrm>
          <a:prstGeom prst="wedgeRectCallout">
            <a:avLst>
              <a:gd name="adj1" fmla="val -76353"/>
              <a:gd name="adj2" fmla="val -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주요 명소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공항은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교통이 집중되지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않을까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16A018-715C-8A46-CA34-7EC7723EE4F8}"/>
              </a:ext>
            </a:extLst>
          </p:cNvPr>
          <p:cNvGrpSpPr/>
          <p:nvPr/>
        </p:nvGrpSpPr>
        <p:grpSpPr>
          <a:xfrm>
            <a:off x="4645025" y="1905341"/>
            <a:ext cx="1696720" cy="400591"/>
            <a:chOff x="254000" y="1123405"/>
            <a:chExt cx="1696720" cy="4005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89C6B4-0C0F-664A-5D4F-AA70ED1E4DB2}"/>
                </a:ext>
              </a:extLst>
            </p:cNvPr>
            <p:cNvSpPr txBox="1"/>
            <p:nvPr/>
          </p:nvSpPr>
          <p:spPr>
            <a:xfrm>
              <a:off x="254000" y="1123405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Data Plot</a:t>
              </a:r>
              <a:endParaRPr lang="ko-KR" altLang="en-US" sz="2000" b="1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8C04DB-B63A-ADCB-0CD6-C1AEC03045D1}"/>
                </a:ext>
              </a:extLst>
            </p:cNvPr>
            <p:cNvCxnSpPr/>
            <p:nvPr/>
          </p:nvCxnSpPr>
          <p:spPr>
            <a:xfrm>
              <a:off x="254000" y="1523996"/>
              <a:ext cx="169672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D571C1F-9EE9-D205-5DF4-4169D3D8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8209"/>
              </p:ext>
            </p:extLst>
          </p:nvPr>
        </p:nvGraphicFramePr>
        <p:xfrm>
          <a:off x="174624" y="1064945"/>
          <a:ext cx="954087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875">
                  <a:extLst>
                    <a:ext uri="{9D8B030D-6E8A-4147-A177-3AD203B41FA5}">
                      <a16:colId xmlns:a16="http://schemas.microsoft.com/office/drawing/2014/main" val="3976346280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팀원 아이디어 회의 및 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데이터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Plot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을 통한 데이터에 대한 이해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93805"/>
                  </a:ext>
                </a:extLst>
              </a:tr>
            </a:tbl>
          </a:graphicData>
        </a:graphic>
      </p:graphicFrame>
      <p:pic>
        <p:nvPicPr>
          <p:cNvPr id="20" name="그래픽 19">
            <a:extLst>
              <a:ext uri="{FF2B5EF4-FFF2-40B4-BE49-F238E27FC236}">
                <a16:creationId xmlns:a16="http://schemas.microsoft.com/office/drawing/2014/main" id="{D5BF5A48-C461-04BC-2470-2270A6ACA9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3422" y="4762446"/>
            <a:ext cx="1226756" cy="1277653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68519AB8-5612-887B-403C-EBAB4D7B3C79}"/>
              </a:ext>
            </a:extLst>
          </p:cNvPr>
          <p:cNvSpPr/>
          <p:nvPr/>
        </p:nvSpPr>
        <p:spPr>
          <a:xfrm>
            <a:off x="1950721" y="5793055"/>
            <a:ext cx="1800034" cy="774686"/>
          </a:xfrm>
          <a:prstGeom prst="wedgeRectCallout">
            <a:avLst>
              <a:gd name="adj1" fmla="val -64420"/>
              <a:gd name="adj2" fmla="val -49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주중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주말 평균속도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차이는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0546A1-753E-8F65-78A6-765DF46EB7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76" y="2533144"/>
            <a:ext cx="2202761" cy="1277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2B8FD1-9C33-DB80-8A53-55E5E652C8FF}"/>
              </a:ext>
            </a:extLst>
          </p:cNvPr>
          <p:cNvSpPr txBox="1"/>
          <p:nvPr/>
        </p:nvSpPr>
        <p:spPr>
          <a:xfrm>
            <a:off x="7386630" y="3901723"/>
            <a:ext cx="17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 err="1"/>
              <a:t>요일별</a:t>
            </a:r>
            <a:r>
              <a:rPr lang="ko-KR" altLang="en-US" sz="1200" b="1" dirty="0"/>
              <a:t> 평균속도</a:t>
            </a:r>
            <a:r>
              <a:rPr lang="en-US" altLang="ko-KR" sz="1200" b="1" dirty="0"/>
              <a:t>&gt;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 dirty="0">
                <a:solidFill>
                  <a:srgbClr val="0000FF"/>
                </a:solidFill>
              </a:rPr>
              <a:t>차이가 없음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5A2E7-EB33-EFFE-CAA6-409D7B42C8A6}"/>
              </a:ext>
            </a:extLst>
          </p:cNvPr>
          <p:cNvSpPr txBox="1"/>
          <p:nvPr/>
        </p:nvSpPr>
        <p:spPr>
          <a:xfrm>
            <a:off x="4897523" y="3901723"/>
            <a:ext cx="17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시간대별 평균속도</a:t>
            </a:r>
            <a:r>
              <a:rPr lang="en-US" altLang="ko-KR" sz="1200" b="1" dirty="0"/>
              <a:t>&gt;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-&gt; 17,18</a:t>
            </a:r>
            <a:r>
              <a:rPr lang="ko-KR" altLang="en-US" sz="1200" b="1" dirty="0">
                <a:solidFill>
                  <a:srgbClr val="0000FF"/>
                </a:solidFill>
              </a:rPr>
              <a:t>시가 </a:t>
            </a:r>
            <a:r>
              <a:rPr lang="ko-KR" altLang="en-US" sz="1200" b="1" dirty="0" err="1">
                <a:solidFill>
                  <a:srgbClr val="0000FF"/>
                </a:solidFill>
              </a:rPr>
              <a:t>낮은편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6139F0E-B526-D2A9-8B0F-C83A1700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5025" y="2533144"/>
            <a:ext cx="2202761" cy="130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13315AD-D3A6-34CF-BA74-42656CC017F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4494138"/>
            <a:ext cx="2202761" cy="14462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48BEE1-FB9C-31DC-1737-556EFF0B1C57}"/>
              </a:ext>
            </a:extLst>
          </p:cNvPr>
          <p:cNvSpPr txBox="1"/>
          <p:nvPr/>
        </p:nvSpPr>
        <p:spPr>
          <a:xfrm>
            <a:off x="4745911" y="6040099"/>
            <a:ext cx="210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차선수에 따른 속도 분포</a:t>
            </a:r>
            <a:r>
              <a:rPr lang="en-US" altLang="ko-KR" sz="1200" b="1" dirty="0"/>
              <a:t>&gt;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 dirty="0">
                <a:solidFill>
                  <a:srgbClr val="0000FF"/>
                </a:solidFill>
              </a:rPr>
              <a:t>차선에 따라 차이 보임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34EAF-96DE-CEE1-48ED-E16ACD324AD2}"/>
              </a:ext>
            </a:extLst>
          </p:cNvPr>
          <p:cNvSpPr txBox="1"/>
          <p:nvPr/>
        </p:nvSpPr>
        <p:spPr>
          <a:xfrm>
            <a:off x="7235017" y="6040099"/>
            <a:ext cx="210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위경도 좌표 </a:t>
            </a:r>
            <a:r>
              <a:rPr lang="en-US" altLang="ko-KR" sz="1200" b="1" dirty="0"/>
              <a:t>Plot&gt;</a:t>
            </a:r>
          </a:p>
          <a:p>
            <a:pPr algn="ctr"/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264474E-5C1A-1D55-0AF2-8A550CAD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576" y="4494138"/>
            <a:ext cx="2135187" cy="13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572FD-AB7E-CAF4-6432-8F18C2548065}"/>
              </a:ext>
            </a:extLst>
          </p:cNvPr>
          <p:cNvSpPr txBox="1"/>
          <p:nvPr/>
        </p:nvSpPr>
        <p:spPr>
          <a:xfrm>
            <a:off x="63500" y="114300"/>
            <a:ext cx="61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Feature Engineering</a:t>
            </a:r>
            <a:endParaRPr lang="ko-KR" altLang="en-US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FCA957B3-CF87-F9AC-9998-FD9A537CF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96086"/>
              </p:ext>
            </p:extLst>
          </p:nvPr>
        </p:nvGraphicFramePr>
        <p:xfrm>
          <a:off x="174624" y="1064945"/>
          <a:ext cx="954087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875">
                  <a:extLst>
                    <a:ext uri="{9D8B030D-6E8A-4147-A177-3AD203B41FA5}">
                      <a16:colId xmlns:a16="http://schemas.microsoft.com/office/drawing/2014/main" val="3976346280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및 아이디어 기반 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제공 데이터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+ 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공공데이터 활용 파생변수 생성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93805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1230EFD-C2D4-34AD-0C6A-2E31023B1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8484"/>
              </p:ext>
            </p:extLst>
          </p:nvPr>
        </p:nvGraphicFramePr>
        <p:xfrm>
          <a:off x="174623" y="1900766"/>
          <a:ext cx="9540876" cy="460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7">
                  <a:extLst>
                    <a:ext uri="{9D8B030D-6E8A-4147-A177-3AD203B41FA5}">
                      <a16:colId xmlns:a16="http://schemas.microsoft.com/office/drawing/2014/main" val="3621900439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2333932804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3920041864"/>
                    </a:ext>
                  </a:extLst>
                </a:gridCol>
              </a:tblGrid>
              <a:tr h="26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81950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불필요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컬럼 삭제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vehicle_restricted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'id', '</a:t>
                      </a:r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height_restricted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 삭제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5824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공공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활용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무인교통단속카메라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전국초중등학교기본정보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어린이보호구역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제주시 주차장 정보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서귀포시 주차장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227969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주요 명소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제주공항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한라산 위경도 좌표 활용 거리 계산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3947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정보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start_node_name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end_node_name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만들어 </a:t>
                      </a:r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LabelEncoding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4107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위경도 좌표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군집화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위경도 좌표만으로 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Clustering(</a:t>
                      </a:r>
                      <a:r>
                        <a:rPr lang="en-US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5156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공휴일 정보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일반적인 공휴일 기준으로 전후 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~ 2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기간을 더 두어 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600860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도로주행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소요시간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 제한 속도로 도로 </a:t>
                      </a:r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주행시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소요 시간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302641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계절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계절정보  카테고리화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02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4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572FD-AB7E-CAF4-6432-8F18C2548065}"/>
              </a:ext>
            </a:extLst>
          </p:cNvPr>
          <p:cNvSpPr txBox="1"/>
          <p:nvPr/>
        </p:nvSpPr>
        <p:spPr>
          <a:xfrm>
            <a:off x="63500" y="1143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4. Modeling &amp; Ensemble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3C71B385-5178-1408-50BE-3DF75D3AA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33799"/>
              </p:ext>
            </p:extLst>
          </p:nvPr>
        </p:nvGraphicFramePr>
        <p:xfrm>
          <a:off x="174624" y="1064945"/>
          <a:ext cx="954087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875">
                  <a:extLst>
                    <a:ext uri="{9D8B030D-6E8A-4147-A177-3AD203B41FA5}">
                      <a16:colId xmlns:a16="http://schemas.microsoft.com/office/drawing/2014/main" val="3976346280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LGBM,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Regression 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모델 활용 학습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dirty="0" err="1">
                          <a:solidFill>
                            <a:srgbClr val="0000FF"/>
                          </a:solidFill>
                        </a:rPr>
                        <a:t>모델별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 결과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Ensemble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모델 학습 시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Lane_count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별로 데이터를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나눈후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학습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938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1527095-6969-D7D3-0D7B-E309CC2F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020" y="3720383"/>
            <a:ext cx="774995" cy="951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F14A4-F7F9-122C-58C9-C39EC5D5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3273" y="3720383"/>
            <a:ext cx="774995" cy="951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0EABE-B93F-3427-6133-713E7CD2ED65}"/>
              </a:ext>
            </a:extLst>
          </p:cNvPr>
          <p:cNvSpPr txBox="1"/>
          <p:nvPr/>
        </p:nvSpPr>
        <p:spPr>
          <a:xfrm>
            <a:off x="504824" y="4671513"/>
            <a:ext cx="95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원본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데이터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358CF-B2D1-1436-FD33-F9299A9E8DB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015" y="4195948"/>
            <a:ext cx="52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A74F6-4CB1-A126-CC8C-974751BF61CD}"/>
              </a:ext>
            </a:extLst>
          </p:cNvPr>
          <p:cNvSpPr txBox="1"/>
          <p:nvPr/>
        </p:nvSpPr>
        <p:spPr>
          <a:xfrm>
            <a:off x="1855222" y="4671513"/>
            <a:ext cx="95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전처리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133F2-5159-AA48-4859-70D17CEBCE2C}"/>
              </a:ext>
            </a:extLst>
          </p:cNvPr>
          <p:cNvSpPr txBox="1"/>
          <p:nvPr/>
        </p:nvSpPr>
        <p:spPr>
          <a:xfrm>
            <a:off x="1112373" y="3135608"/>
            <a:ext cx="124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Feature</a:t>
            </a:r>
          </a:p>
          <a:p>
            <a:pPr algn="ctr"/>
            <a:r>
              <a:rPr lang="en-US" altLang="ko-KR" sz="1600" b="1" dirty="0"/>
              <a:t>Engineering</a:t>
            </a:r>
            <a:endParaRPr lang="ko-KR" altLang="en-US" sz="1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23B12A-B065-81B1-F9BD-F3C9E080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8020" y="2094573"/>
            <a:ext cx="774995" cy="9511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9CA5670-C57A-2763-7FE3-B6E78F9E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8020" y="3720383"/>
            <a:ext cx="774995" cy="9511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CBB3C67-21ED-F56A-B22D-46235979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8020" y="5317490"/>
            <a:ext cx="774995" cy="95113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7418B0-08BA-F8DD-62DD-37004B070EE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738268" y="4195948"/>
            <a:ext cx="61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FFA342-7F1D-F5C6-08F6-CCC28896089E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2738268" y="2570138"/>
            <a:ext cx="619752" cy="16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4C8A74-596C-1ABE-506A-16929DAB8DA6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738268" y="4195948"/>
            <a:ext cx="619752" cy="159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8DBD96-FF4E-C7DB-5524-ED41615827B0}"/>
              </a:ext>
            </a:extLst>
          </p:cNvPr>
          <p:cNvSpPr txBox="1"/>
          <p:nvPr/>
        </p:nvSpPr>
        <p:spPr>
          <a:xfrm>
            <a:off x="2977826" y="3022117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Lane_count</a:t>
            </a:r>
            <a:r>
              <a:rPr lang="en-US" altLang="ko-KR" sz="1600" b="1" dirty="0"/>
              <a:t> =1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EB347-A01C-AB44-17CF-8B125C2A474B}"/>
              </a:ext>
            </a:extLst>
          </p:cNvPr>
          <p:cNvSpPr txBox="1"/>
          <p:nvPr/>
        </p:nvSpPr>
        <p:spPr>
          <a:xfrm>
            <a:off x="2977826" y="4587441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Lane_count</a:t>
            </a:r>
            <a:r>
              <a:rPr lang="en-US" altLang="ko-KR" sz="1600" b="1" dirty="0"/>
              <a:t> =2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43CD58-E5BE-3AB9-8C6D-3ED038AE9DB1}"/>
              </a:ext>
            </a:extLst>
          </p:cNvPr>
          <p:cNvSpPr txBox="1"/>
          <p:nvPr/>
        </p:nvSpPr>
        <p:spPr>
          <a:xfrm>
            <a:off x="2977826" y="6184547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Lane_count</a:t>
            </a:r>
            <a:r>
              <a:rPr lang="en-US" altLang="ko-KR" sz="1600" b="1" dirty="0"/>
              <a:t> =3</a:t>
            </a:r>
            <a:endParaRPr lang="ko-KR" altLang="en-US" sz="16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D90DFE-837E-45E6-3BEF-AC4CC5CFD8DD}"/>
              </a:ext>
            </a:extLst>
          </p:cNvPr>
          <p:cNvSpPr/>
          <p:nvPr/>
        </p:nvSpPr>
        <p:spPr>
          <a:xfrm>
            <a:off x="5232400" y="2159000"/>
            <a:ext cx="1117600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XGboost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6E8AF5-3933-DBA3-C203-516BBDCEE289}"/>
              </a:ext>
            </a:extLst>
          </p:cNvPr>
          <p:cNvSpPr/>
          <p:nvPr/>
        </p:nvSpPr>
        <p:spPr>
          <a:xfrm>
            <a:off x="5232400" y="3772029"/>
            <a:ext cx="1117600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LGBM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51B86C-A44D-8732-F96E-F2933A85FD42}"/>
              </a:ext>
            </a:extLst>
          </p:cNvPr>
          <p:cNvSpPr/>
          <p:nvPr/>
        </p:nvSpPr>
        <p:spPr>
          <a:xfrm>
            <a:off x="5232400" y="5374196"/>
            <a:ext cx="1117600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Catboost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6F8722-E701-98AD-18AE-68E9CD25046A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133015" y="2570138"/>
            <a:ext cx="1099385" cy="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4E4B39-D3CD-D442-FCB5-BFC961E4D8B7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>
            <a:off x="4133015" y="2570138"/>
            <a:ext cx="1099385" cy="16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784D9E-FC79-F8B0-AC2B-FF6EE4B0B482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4133015" y="2570138"/>
            <a:ext cx="1099385" cy="322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39018A-755D-660C-8945-C15C5AA99217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 flipV="1">
            <a:off x="4133015" y="2577859"/>
            <a:ext cx="1099385" cy="161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2CD3CD9-5055-0C0B-4C85-F77127A6D515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133015" y="4190888"/>
            <a:ext cx="1099385" cy="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B4C86D3-78D5-3AC3-2E68-11E257F56B68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4133015" y="4195948"/>
            <a:ext cx="1099385" cy="159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7D27F79-C890-E7A1-A3BF-086030571A96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4133015" y="2577859"/>
            <a:ext cx="1099385" cy="321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1021ADE-3C49-EFFC-8FC3-FD51A8094980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4133015" y="4190888"/>
            <a:ext cx="1099385" cy="16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C117F21-1130-7444-E933-7F1AA4FAD4F5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4133015" y="5793055"/>
            <a:ext cx="109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B340ED9-B662-D9E1-970C-AA63BB85F2A3}"/>
              </a:ext>
            </a:extLst>
          </p:cNvPr>
          <p:cNvSpPr/>
          <p:nvPr/>
        </p:nvSpPr>
        <p:spPr>
          <a:xfrm>
            <a:off x="6710532" y="2159000"/>
            <a:ext cx="738853" cy="837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B3F916A-456C-C359-C515-5BB47405EC92}"/>
              </a:ext>
            </a:extLst>
          </p:cNvPr>
          <p:cNvSpPr/>
          <p:nvPr/>
        </p:nvSpPr>
        <p:spPr>
          <a:xfrm>
            <a:off x="6710532" y="3772029"/>
            <a:ext cx="738853" cy="837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0AB8EF4-1287-CA47-59CC-9F785781B842}"/>
              </a:ext>
            </a:extLst>
          </p:cNvPr>
          <p:cNvSpPr/>
          <p:nvPr/>
        </p:nvSpPr>
        <p:spPr>
          <a:xfrm>
            <a:off x="6710532" y="5373842"/>
            <a:ext cx="738853" cy="837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3C96FBF-5FAF-5406-967A-626889A0E35F}"/>
              </a:ext>
            </a:extLst>
          </p:cNvPr>
          <p:cNvSpPr/>
          <p:nvPr/>
        </p:nvSpPr>
        <p:spPr>
          <a:xfrm>
            <a:off x="8384532" y="3772029"/>
            <a:ext cx="738853" cy="837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예측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1D92FAF-CA71-4784-D857-CA41A2482749}"/>
              </a:ext>
            </a:extLst>
          </p:cNvPr>
          <p:cNvCxnSpPr>
            <a:cxnSpLocks/>
            <a:stCxn id="39" idx="3"/>
            <a:endCxn id="99" idx="1"/>
          </p:cNvCxnSpPr>
          <p:nvPr/>
        </p:nvCxnSpPr>
        <p:spPr>
          <a:xfrm>
            <a:off x="6350000" y="2577859"/>
            <a:ext cx="360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BEF53A6-ED78-68D4-8857-76DF7969E579}"/>
              </a:ext>
            </a:extLst>
          </p:cNvPr>
          <p:cNvCxnSpPr>
            <a:cxnSpLocks/>
            <a:stCxn id="40" idx="3"/>
            <a:endCxn id="100" idx="1"/>
          </p:cNvCxnSpPr>
          <p:nvPr/>
        </p:nvCxnSpPr>
        <p:spPr>
          <a:xfrm>
            <a:off x="6350000" y="4190888"/>
            <a:ext cx="360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D8491D1-1AE1-4DA6-7FDE-384EEE05541C}"/>
              </a:ext>
            </a:extLst>
          </p:cNvPr>
          <p:cNvCxnSpPr>
            <a:cxnSpLocks/>
            <a:stCxn id="41" idx="3"/>
            <a:endCxn id="101" idx="1"/>
          </p:cNvCxnSpPr>
          <p:nvPr/>
        </p:nvCxnSpPr>
        <p:spPr>
          <a:xfrm flipV="1">
            <a:off x="6350000" y="5792701"/>
            <a:ext cx="360532" cy="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D327E02-37F1-F05A-EABF-CBBFF70814C7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7449385" y="2577859"/>
            <a:ext cx="935147" cy="161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84793DF-284F-FD39-919B-D04E5BC92275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7449385" y="4190888"/>
            <a:ext cx="9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64861B1-8457-B3F1-95F0-BA3EB5B9F85C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 flipV="1">
            <a:off x="7449385" y="4190888"/>
            <a:ext cx="935147" cy="160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5906CC0-EE31-7177-E064-1C1059641E06}"/>
              </a:ext>
            </a:extLst>
          </p:cNvPr>
          <p:cNvSpPr txBox="1"/>
          <p:nvPr/>
        </p:nvSpPr>
        <p:spPr>
          <a:xfrm>
            <a:off x="7352495" y="2916694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X 0.25</a:t>
            </a:r>
            <a:endParaRPr lang="ko-KR" altLang="en-US" sz="16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FD4773-B3A7-2554-07AB-552EDFB03BA1}"/>
              </a:ext>
            </a:extLst>
          </p:cNvPr>
          <p:cNvSpPr txBox="1"/>
          <p:nvPr/>
        </p:nvSpPr>
        <p:spPr>
          <a:xfrm>
            <a:off x="7126221" y="3843665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X 0.65</a:t>
            </a:r>
            <a:endParaRPr lang="ko-KR" altLang="en-US" sz="1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33275F-6391-5D6C-F597-B9EFFC44AFCA}"/>
              </a:ext>
            </a:extLst>
          </p:cNvPr>
          <p:cNvSpPr txBox="1"/>
          <p:nvPr/>
        </p:nvSpPr>
        <p:spPr>
          <a:xfrm>
            <a:off x="7346043" y="5391870"/>
            <a:ext cx="136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X 0.1</a:t>
            </a:r>
            <a:endParaRPr lang="ko-KR" altLang="en-US" sz="16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30022F-82C2-B70C-CC8B-1D216A7379A3}"/>
              </a:ext>
            </a:extLst>
          </p:cNvPr>
          <p:cNvSpPr txBox="1"/>
          <p:nvPr/>
        </p:nvSpPr>
        <p:spPr>
          <a:xfrm>
            <a:off x="3891971" y="1929655"/>
            <a:ext cx="158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CV fold = 10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56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572FD-AB7E-CAF4-6432-8F18C2548065}"/>
              </a:ext>
            </a:extLst>
          </p:cNvPr>
          <p:cNvSpPr txBox="1"/>
          <p:nvPr/>
        </p:nvSpPr>
        <p:spPr>
          <a:xfrm>
            <a:off x="63500" y="11430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5. Tuning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1A066791-55D4-D356-215B-5DB7B5E22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72390"/>
              </p:ext>
            </p:extLst>
          </p:nvPr>
        </p:nvGraphicFramePr>
        <p:xfrm>
          <a:off x="174624" y="1064945"/>
          <a:ext cx="954087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875">
                  <a:extLst>
                    <a:ext uri="{9D8B030D-6E8A-4147-A177-3AD203B41FA5}">
                      <a16:colId xmlns:a16="http://schemas.microsoft.com/office/drawing/2014/main" val="3976346280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Optuna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활용 모델 </a:t>
                      </a:r>
                      <a:r>
                        <a:rPr lang="ko-KR" altLang="en-US" dirty="0" err="1">
                          <a:solidFill>
                            <a:srgbClr val="0000FF"/>
                          </a:solidFill>
                        </a:rPr>
                        <a:t>하이퍼파라미터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 튜닝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93805"/>
                  </a:ext>
                </a:extLst>
              </a:tr>
            </a:tbl>
          </a:graphicData>
        </a:graphic>
      </p:graphicFrame>
      <p:pic>
        <p:nvPicPr>
          <p:cNvPr id="3" name="Picture 14" descr="Optuna: A hyperparameter optimization framework — Optuna 3.0.3 documentation">
            <a:extLst>
              <a:ext uri="{FF2B5EF4-FFF2-40B4-BE49-F238E27FC236}">
                <a16:creationId xmlns:a16="http://schemas.microsoft.com/office/drawing/2014/main" id="{7FC423C5-90A8-E8F4-367D-0E6E8B07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8714" y="1947056"/>
            <a:ext cx="30777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3B45B-914A-3A53-FE1A-55A27149E275}"/>
              </a:ext>
            </a:extLst>
          </p:cNvPr>
          <p:cNvSpPr/>
          <p:nvPr/>
        </p:nvSpPr>
        <p:spPr>
          <a:xfrm>
            <a:off x="1117602" y="3416300"/>
            <a:ext cx="1650996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XGboost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BEF761-9931-4D8C-7C84-B8B63FDB3398}"/>
              </a:ext>
            </a:extLst>
          </p:cNvPr>
          <p:cNvSpPr/>
          <p:nvPr/>
        </p:nvSpPr>
        <p:spPr>
          <a:xfrm>
            <a:off x="4102102" y="3441701"/>
            <a:ext cx="1650996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LGBM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6D276B-72C1-F0C0-ABC3-5E4C4E1051EC}"/>
              </a:ext>
            </a:extLst>
          </p:cNvPr>
          <p:cNvSpPr/>
          <p:nvPr/>
        </p:nvSpPr>
        <p:spPr>
          <a:xfrm>
            <a:off x="7086602" y="3416299"/>
            <a:ext cx="1650996" cy="837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Catboost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B6754A-FC5B-222D-BD52-F5D88FC7D75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1943100" y="2593387"/>
            <a:ext cx="2984500" cy="82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35F7A-681A-4D3E-9B37-A716E048D0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927600" y="2593387"/>
            <a:ext cx="0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A7A2F3-2C6B-D4B8-E39F-9EE532581F8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4927600" y="2593387"/>
            <a:ext cx="2984500" cy="8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5951A7-D8B4-584A-F664-3AD8F881FBA8}"/>
              </a:ext>
            </a:extLst>
          </p:cNvPr>
          <p:cNvSpPr/>
          <p:nvPr/>
        </p:nvSpPr>
        <p:spPr>
          <a:xfrm>
            <a:off x="1117602" y="4753764"/>
            <a:ext cx="761999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.</a:t>
            </a:r>
            <a:r>
              <a:rPr lang="en-US" altLang="ko-KR" dirty="0" err="1"/>
              <a:t>pkl</a:t>
            </a:r>
            <a:r>
              <a:rPr lang="ko-KR" altLang="en-US" dirty="0"/>
              <a:t> 파일로 저장 후 학습 시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55537D-9A24-4A87-C56A-515236EC476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943100" y="4254017"/>
            <a:ext cx="0" cy="4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1B1453-B248-2735-497D-7807A54FB783}"/>
              </a:ext>
            </a:extLst>
          </p:cNvPr>
          <p:cNvCxnSpPr>
            <a:cxnSpLocks/>
          </p:cNvCxnSpPr>
          <p:nvPr/>
        </p:nvCxnSpPr>
        <p:spPr>
          <a:xfrm>
            <a:off x="4927600" y="4254017"/>
            <a:ext cx="0" cy="4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025004-EECA-3005-B68C-54B93D0EF390}"/>
              </a:ext>
            </a:extLst>
          </p:cNvPr>
          <p:cNvCxnSpPr>
            <a:cxnSpLocks/>
          </p:cNvCxnSpPr>
          <p:nvPr/>
        </p:nvCxnSpPr>
        <p:spPr>
          <a:xfrm>
            <a:off x="7912100" y="4254017"/>
            <a:ext cx="0" cy="4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675E0F-85EF-AABB-195E-F2C28C731ACF}"/>
              </a:ext>
            </a:extLst>
          </p:cNvPr>
          <p:cNvSpPr txBox="1"/>
          <p:nvPr/>
        </p:nvSpPr>
        <p:spPr>
          <a:xfrm>
            <a:off x="2940595" y="5469889"/>
            <a:ext cx="5797003" cy="942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objective : regression, device :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gpu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metric :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mae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random_state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42,</a:t>
            </a: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n_estimators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1468,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learning_rate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0.033,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max_depth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29,  </a:t>
            </a: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min_child_samples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16, subsample : 0.7,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colsample_bytree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0.9,  </a:t>
            </a: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num_leaves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979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C7E0EC-0582-F6C3-0257-07601501E4BC}"/>
              </a:ext>
            </a:extLst>
          </p:cNvPr>
          <p:cNvSpPr/>
          <p:nvPr/>
        </p:nvSpPr>
        <p:spPr>
          <a:xfrm>
            <a:off x="1117602" y="5469889"/>
            <a:ext cx="1788158" cy="94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LGBMRegressor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Lane_count1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파라미터</a:t>
            </a:r>
          </a:p>
        </p:txBody>
      </p:sp>
    </p:spTree>
    <p:extLst>
      <p:ext uri="{BB962C8B-B14F-4D97-AF65-F5344CB8AC3E}">
        <p14:creationId xmlns:p14="http://schemas.microsoft.com/office/powerpoint/2010/main" val="22568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495</Words>
  <Application>Microsoft Office PowerPoint</Application>
  <PresentationFormat>A4 용지(210x297mm)</PresentationFormat>
  <Paragraphs>130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NotoSansKR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윤수</dc:creator>
  <cp:lastModifiedBy>이 윤수</cp:lastModifiedBy>
  <cp:revision>7</cp:revision>
  <dcterms:created xsi:type="dcterms:W3CDTF">2022-11-14T12:57:07Z</dcterms:created>
  <dcterms:modified xsi:type="dcterms:W3CDTF">2022-11-15T13:23:29Z</dcterms:modified>
</cp:coreProperties>
</file>