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6858000" type="screen4x3"/>
  <p:notesSz cx="6797675" cy="987425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B49696"/>
          </p15:clr>
        </p15:guide>
        <p15:guide id="2" orient="horz" pos="1298" userDrawn="1">
          <p15:clr>
            <a:srgbClr val="B49696"/>
          </p15:clr>
        </p15:guide>
        <p15:guide id="3" orient="horz" pos="1548" userDrawn="1">
          <p15:clr>
            <a:srgbClr val="B49696"/>
          </p15:clr>
        </p15:guide>
        <p15:guide id="4" orient="horz" pos="3566" userDrawn="1">
          <p15:clr>
            <a:srgbClr val="B49696"/>
          </p15:clr>
        </p15:guide>
        <p15:guide id="5" orient="horz" pos="3997" userDrawn="1">
          <p15:clr>
            <a:srgbClr val="B49696"/>
          </p15:clr>
        </p15:guide>
        <p15:guide id="6" orient="horz" pos="4247" userDrawn="1">
          <p15:clr>
            <a:srgbClr val="B49696"/>
          </p15:clr>
        </p15:guide>
        <p15:guide id="7" pos="158" userDrawn="1">
          <p15:clr>
            <a:srgbClr val="B49696"/>
          </p15:clr>
        </p15:guide>
        <p15:guide id="8" pos="2652" userDrawn="1">
          <p15:clr>
            <a:srgbClr val="B49696"/>
          </p15:clr>
        </p15:guide>
        <p15:guide id="9" pos="2881" userDrawn="1">
          <p15:clr>
            <a:srgbClr val="B49696"/>
          </p15:clr>
        </p15:guide>
        <p15:guide id="10" pos="3107" userDrawn="1">
          <p15:clr>
            <a:srgbClr val="B49696"/>
          </p15:clr>
        </p15:guide>
        <p15:guide id="11" pos="5602" userDrawn="1">
          <p15:clr>
            <a:srgbClr val="B4969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8951" autoAdjust="0"/>
  </p:normalViewPr>
  <p:slideViewPr>
    <p:cSldViewPr snapToObjects="1" showGuides="1">
      <p:cViewPr varScale="1">
        <p:scale>
          <a:sx n="130" d="100"/>
          <a:sy n="130" d="100"/>
        </p:scale>
        <p:origin x="474" y="126"/>
      </p:cViewPr>
      <p:guideLst>
        <p:guide orient="horz" pos="1026"/>
        <p:guide orient="horz" pos="1298"/>
        <p:guide orient="horz" pos="1548"/>
        <p:guide orient="horz" pos="3566"/>
        <p:guide orient="horz" pos="3997"/>
        <p:guide orient="horz" pos="4247"/>
        <p:guide pos="158"/>
        <p:guide pos="2652"/>
        <p:guide pos="2881"/>
        <p:guide pos="3107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1392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4/17/2021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747713"/>
            <a:ext cx="4921250" cy="3692525"/>
          </a:xfrm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70" y="4688966"/>
            <a:ext cx="4986141" cy="4444066"/>
          </a:xfrm>
          <a:noFill/>
          <a:ln/>
        </p:spPr>
        <p:txBody>
          <a:bodyPr lIns="99108" tIns="49556" rIns="99108" bIns="49556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5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4800" y="6353323"/>
            <a:ext cx="3311525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244800" y="5073438"/>
            <a:ext cx="3967917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244800" y="4858080"/>
            <a:ext cx="3966838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44800" y="3685032"/>
            <a:ext cx="8642350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9144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244800" y="3154680"/>
            <a:ext cx="8642350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46141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4800" y="2060575"/>
            <a:ext cx="8642350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93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475" y="2060575"/>
            <a:ext cx="864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61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278225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44800" y="2157984"/>
            <a:ext cx="8646351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800" y="1627632"/>
            <a:ext cx="8646287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84105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9107488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9144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244800" y="1700784"/>
            <a:ext cx="8640608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 have been trusted advisors to the world's foremost organizations. A.T. Kearney is a partner-owned firm, committed to helping clients achieve immediate impact and growing advantage on their most mission-critical issues. For more information, visit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5250937"/>
              </p:ext>
            </p:extLst>
          </p:nvPr>
        </p:nvGraphicFramePr>
        <p:xfrm>
          <a:off x="244800" y="2895600"/>
          <a:ext cx="86406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 dirty="0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Calgary</a:t>
                      </a:r>
                      <a:endParaRPr lang="en-US" sz="900" dirty="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Houston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Washington,</a:t>
                      </a:r>
                      <a:r>
                        <a:rPr lang="en-US" sz="700" dirty="0">
                          <a:latin typeface="+mn-lt"/>
                        </a:rPr>
                        <a:t> </a:t>
                      </a:r>
                      <a:r>
                        <a:rPr lang="en-US" sz="900" dirty="0">
                          <a:latin typeface="+mn-lt"/>
                        </a:rPr>
                        <a:t>D.C.</a:t>
                      </a:r>
                      <a:endParaRPr 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Beijing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Brisbane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Jakarta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Kuala Lumpur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Mumbai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New Delhi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Seoul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Shanghai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Sydney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Tokyo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 dirty="0">
                        <a:latin typeface="Arial"/>
                      </a:endParaRPr>
                    </a:p>
                    <a:p>
                      <a:pPr>
                        <a:lnSpc>
                          <a:spcPts val="1100"/>
                        </a:lnSpc>
                      </a:pPr>
                      <a:endParaRPr lang="en-US" sz="900" dirty="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 dirty="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/>
                        </a:rPr>
                        <a:t>Europe</a:t>
                      </a:r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Brussels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Bucharest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Düsseldorf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Frankfurt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Lisbon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London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Madrid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Moscow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Oslo</a:t>
                      </a:r>
                      <a:endParaRPr lang="en-US" sz="900" dirty="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Paris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Stuttgart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Vienna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Zurich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 dirty="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Arial"/>
                        </a:rPr>
                        <a:t>Middle East </a:t>
                      </a:r>
                      <a:br>
                        <a:rPr lang="en-US" sz="900" b="1" dirty="0">
                          <a:latin typeface="Arial"/>
                        </a:rPr>
                      </a:br>
                      <a:r>
                        <a:rPr lang="en-US" sz="900" b="1" dirty="0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Dubai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</a:rPr>
                        <a:t>Johannesburg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/>
                        </a:rPr>
                        <a:t>Riyadh</a:t>
                      </a:r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74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4507" y="804672"/>
            <a:ext cx="864108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244507" y="2057400"/>
            <a:ext cx="864108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41893" y="6595256"/>
            <a:ext cx="265176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1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8" r:id="rId6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F9696"/>
          </p15:clr>
        </p15:guide>
        <p15:guide id="2" orient="horz" pos="1298" userDrawn="1">
          <p15:clr>
            <a:srgbClr val="FF9696"/>
          </p15:clr>
        </p15:guide>
        <p15:guide id="3" orient="horz" pos="1548" userDrawn="1">
          <p15:clr>
            <a:srgbClr val="FF9696"/>
          </p15:clr>
        </p15:guide>
        <p15:guide id="4" orient="horz" pos="3566" userDrawn="1">
          <p15:clr>
            <a:srgbClr val="FF9696"/>
          </p15:clr>
        </p15:guide>
        <p15:guide id="5" orient="horz" pos="3997" userDrawn="1">
          <p15:clr>
            <a:srgbClr val="FF9696"/>
          </p15:clr>
        </p15:guide>
        <p15:guide id="6" orient="horz" pos="4247" userDrawn="1">
          <p15:clr>
            <a:srgbClr val="FF9696"/>
          </p15:clr>
        </p15:guide>
        <p15:guide id="7" pos="158" userDrawn="1">
          <p15:clr>
            <a:srgbClr val="FF9696"/>
          </p15:clr>
        </p15:guide>
        <p15:guide id="8" pos="2652" userDrawn="1">
          <p15:clr>
            <a:srgbClr val="FF9696"/>
          </p15:clr>
        </p15:guide>
        <p15:guide id="9" pos="2881" userDrawn="1">
          <p15:clr>
            <a:srgbClr val="FF9696"/>
          </p15:clr>
        </p15:guide>
        <p15:guide id="10" pos="3107" userDrawn="1">
          <p15:clr>
            <a:srgbClr val="FF9696"/>
          </p15:clr>
        </p15:guide>
        <p15:guide id="11" pos="5602" userDrawn="1">
          <p15:clr>
            <a:srgbClr val="FF9696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 bwMode="gray"/>
        <p:txBody>
          <a:bodyPr/>
          <a:lstStyle/>
          <a:p>
            <a:pPr lvl="2"/>
            <a:r>
              <a:rPr lang="en-US" dirty="0">
                <a:latin typeface="Arial"/>
              </a:rPr>
              <a:t>Column heads are dark grey with white text</a:t>
            </a:r>
          </a:p>
        </p:txBody>
      </p:sp>
    </p:spTree>
    <p:extLst>
      <p:ext uri="{BB962C8B-B14F-4D97-AF65-F5344CB8AC3E}">
        <p14:creationId xmlns:p14="http://schemas.microsoft.com/office/powerpoint/2010/main" val="306399314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56&quot;/&gt;&lt;m_nIndex val=&quot;1&quot;/&gt;&lt;/elem&gt;&lt;key val=&quot;1&quot;/&gt;&lt;elem&gt;&lt;m_nPartnerID val=&quot;556&quot;/&gt;&lt;m_nIndex val=&quot;1&quot;/&gt;&lt;/elem&gt;&lt;key val=&quot;2&quot;/&gt;&lt;elem&gt;&lt;m_nPartnerID val=&quot;556&quot;/&gt;&lt;m_nIndex val=&quot;1&quot;/&gt;&lt;/elem&gt;&lt;key val=&quot;3&quot;/&gt;&lt;elem&gt;&lt;m_nPartnerID val=&quot;556&quot;/&gt;&lt;m_nIndex val=&quot;2&quot;/&gt;&lt;/elem&gt;&lt;key val=&quot;4&quot;/&gt;&lt;elem&gt;&lt;m_nPartnerID val=&quot;556&quot;/&gt;&lt;m_nIndex val=&quot;1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2147483647&quot;/&gt;&lt;m_chDecimalSymbol17909&gt;.&lt;/m_chDecimalSymbol17909&gt;&lt;m_nGroupingDigits17909 val=&quot;2147483647&quot;/&gt;&lt;/m_precDefault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SnFEo5.Eec6uyzeKVPs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heme/theme1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91F21275-7830-497D-B741-EE12799FC331}" vid="{B781696D-5232-4FA7-BDC5-864874AC5D4C}"/>
    </a:ext>
  </a:ext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</Words>
  <Application>Microsoft Office PowerPoint</Application>
  <PresentationFormat>On-screen Show (4:3)</PresentationFormat>
  <Paragraphs>1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Blank</vt:lpstr>
      <vt:lpstr>Column heads are dark grey with white text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2017-09-06T14:30:44Z</dcterms:created>
  <dcterms:modified xsi:type="dcterms:W3CDTF">2021-04-17T10:27:59Z</dcterms:modified>
  <cp:version>042017</cp:version>
</cp:coreProperties>
</file>