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57" r:id="rId6"/>
    <p:sldId id="258" r:id="rId7"/>
    <p:sldId id="264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7A18-5F2C-4FCB-9280-DD44F892E469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5158-F7CF-4380-BA11-917DC864B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79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7A18-5F2C-4FCB-9280-DD44F892E469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5158-F7CF-4380-BA11-917DC864B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93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7A18-5F2C-4FCB-9280-DD44F892E469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5158-F7CF-4380-BA11-917DC864B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56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7A18-5F2C-4FCB-9280-DD44F892E469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5158-F7CF-4380-BA11-917DC864B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56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7A18-5F2C-4FCB-9280-DD44F892E469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5158-F7CF-4380-BA11-917DC864B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81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7A18-5F2C-4FCB-9280-DD44F892E469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5158-F7CF-4380-BA11-917DC864B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4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7A18-5F2C-4FCB-9280-DD44F892E469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5158-F7CF-4380-BA11-917DC864B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50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7A18-5F2C-4FCB-9280-DD44F892E469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5158-F7CF-4380-BA11-917DC864B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2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7A18-5F2C-4FCB-9280-DD44F892E469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5158-F7CF-4380-BA11-917DC864B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01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7A18-5F2C-4FCB-9280-DD44F892E469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5158-F7CF-4380-BA11-917DC864B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3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7A18-5F2C-4FCB-9280-DD44F892E469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5158-F7CF-4380-BA11-917DC864B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22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67A18-5F2C-4FCB-9280-DD44F892E469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15158-F7CF-4380-BA11-917DC864B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94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2487932" y="2313432"/>
            <a:ext cx="7303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myShape</a:t>
            </a:r>
            <a:r>
              <a:rPr lang="zh-CN" altLang="en-US" sz="4000" dirty="0" smtClean="0"/>
              <a:t>上课</a:t>
            </a:r>
            <a:r>
              <a:rPr lang="en-US" altLang="zh-CN" sz="4000" dirty="0" smtClean="0"/>
              <a:t>UI</a:t>
            </a:r>
            <a:r>
              <a:rPr lang="zh-CN" altLang="en-US" sz="4000" dirty="0" smtClean="0"/>
              <a:t>和动效优化</a:t>
            </a:r>
            <a:r>
              <a:rPr lang="zh-CN" altLang="en-US" sz="4000" dirty="0" smtClean="0"/>
              <a:t>需求</a:t>
            </a:r>
            <a:endParaRPr lang="zh-CN" altLang="en-US" sz="4000" dirty="0"/>
          </a:p>
        </p:txBody>
      </p:sp>
      <p:sp>
        <p:nvSpPr>
          <p:cNvPr id="37" name="文本框 36"/>
          <p:cNvSpPr txBox="1"/>
          <p:nvPr/>
        </p:nvSpPr>
        <p:spPr>
          <a:xfrm>
            <a:off x="4992624" y="3611880"/>
            <a:ext cx="2294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用于版本：</a:t>
            </a:r>
            <a:r>
              <a:rPr lang="en-US" altLang="zh-CN" dirty="0" smtClean="0"/>
              <a:t>V1.1.2</a:t>
            </a:r>
          </a:p>
          <a:p>
            <a:r>
              <a:rPr lang="zh-CN" altLang="en-US" dirty="0" smtClean="0"/>
              <a:t>撰写日期：</a:t>
            </a:r>
            <a:r>
              <a:rPr lang="en-US" altLang="zh-CN" dirty="0" smtClean="0"/>
              <a:t>2018.5.31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460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69756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0527" y="1061352"/>
            <a:ext cx="2167969" cy="3137609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10198608" y="2545671"/>
            <a:ext cx="685800" cy="1828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0541508" y="2267712"/>
            <a:ext cx="0" cy="969264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0125456" y="3227832"/>
            <a:ext cx="379055" cy="20667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0578506" y="3236976"/>
            <a:ext cx="470494" cy="19752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127953" y="3479292"/>
            <a:ext cx="187030" cy="49470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1049000" y="3479292"/>
            <a:ext cx="0" cy="50385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9739333" y="2563959"/>
            <a:ext cx="386123" cy="21936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0744766" y="2563959"/>
            <a:ext cx="212795" cy="10968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085516" y="428424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请站立在摄像头范围内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919224" y="597946"/>
            <a:ext cx="436705" cy="4114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7016761" y="686338"/>
            <a:ext cx="239558" cy="240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008" y="1061352"/>
            <a:ext cx="2229639" cy="3126934"/>
          </a:xfrm>
          <a:prstGeom prst="rect">
            <a:avLst/>
          </a:prstGeom>
        </p:spPr>
      </p:pic>
      <p:sp>
        <p:nvSpPr>
          <p:cNvPr id="19" name="右箭头 18"/>
          <p:cNvSpPr/>
          <p:nvPr/>
        </p:nvSpPr>
        <p:spPr>
          <a:xfrm>
            <a:off x="7355929" y="3648456"/>
            <a:ext cx="274320" cy="42062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flipH="1">
            <a:off x="8298181" y="3648456"/>
            <a:ext cx="308109" cy="42062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线形标注 1 20"/>
          <p:cNvSpPr/>
          <p:nvPr/>
        </p:nvSpPr>
        <p:spPr>
          <a:xfrm>
            <a:off x="3582532" y="417010"/>
            <a:ext cx="3067812" cy="1987861"/>
          </a:xfrm>
          <a:prstGeom prst="borderCallout1">
            <a:avLst>
              <a:gd name="adj1" fmla="val 44424"/>
              <a:gd name="adj2" fmla="val 99684"/>
              <a:gd name="adj3" fmla="val 136277"/>
              <a:gd name="adj4" fmla="val 119815"/>
            </a:avLst>
          </a:prstGeom>
          <a:solidFill>
            <a:schemeClr val="bg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1.1</a:t>
            </a:r>
            <a:r>
              <a:rPr lang="zh-CN" altLang="en-US" sz="1400" dirty="0" smtClean="0">
                <a:solidFill>
                  <a:schemeClr val="tx1"/>
                </a:solidFill>
              </a:rPr>
              <a:t>加载</a:t>
            </a:r>
            <a:r>
              <a:rPr lang="zh-CN" altLang="en-US" sz="1400" dirty="0" smtClean="0">
                <a:solidFill>
                  <a:schemeClr val="tx1"/>
                </a:solidFill>
              </a:rPr>
              <a:t>阶段增加一个摄像头识别判断。让用户出现在摄像区域再继续。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如果用户不在合适区域，深度图显示红色人形，到位置后显示蓝色人形。当用户被判别后，</a:t>
            </a:r>
            <a:r>
              <a:rPr lang="en-US" altLang="zh-CN" sz="1400" dirty="0" smtClean="0">
                <a:solidFill>
                  <a:schemeClr val="tx1"/>
                </a:solidFill>
              </a:rPr>
              <a:t>RGB+</a:t>
            </a:r>
            <a:r>
              <a:rPr lang="zh-CN" altLang="en-US" sz="1400" dirty="0" smtClean="0">
                <a:solidFill>
                  <a:schemeClr val="tx1"/>
                </a:solidFill>
              </a:rPr>
              <a:t>骨骼图移位到</a:t>
            </a:r>
            <a:r>
              <a:rPr lang="en-US" altLang="zh-CN" sz="1400" dirty="0" smtClean="0">
                <a:solidFill>
                  <a:schemeClr val="tx1"/>
                </a:solidFill>
              </a:rPr>
              <a:t>UI</a:t>
            </a:r>
            <a:r>
              <a:rPr lang="zh-CN" altLang="en-US" sz="1400" dirty="0" smtClean="0">
                <a:solidFill>
                  <a:schemeClr val="tx1"/>
                </a:solidFill>
              </a:rPr>
              <a:t>位置，其他页面转换到上课</a:t>
            </a:r>
            <a:r>
              <a:rPr lang="en-US" altLang="zh-CN" sz="1400" dirty="0" smtClean="0">
                <a:solidFill>
                  <a:schemeClr val="tx1"/>
                </a:solidFill>
              </a:rPr>
              <a:t>UI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-9417" y="8774"/>
            <a:ext cx="2042547" cy="5847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r>
              <a:rPr lang="zh-CN" altLang="en-US" sz="3200" dirty="0" smtClean="0">
                <a:solidFill>
                  <a:schemeClr val="bg1"/>
                </a:solidFill>
              </a:rPr>
              <a:t>课程</a:t>
            </a:r>
            <a:r>
              <a:rPr lang="zh-CN" altLang="en-US" sz="3200" dirty="0" smtClean="0">
                <a:solidFill>
                  <a:schemeClr val="bg1"/>
                </a:solidFill>
              </a:rPr>
              <a:t>加载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97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67489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671" y="5673711"/>
            <a:ext cx="2224634" cy="111032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10312" y="210312"/>
            <a:ext cx="9473184" cy="52760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8513064" y="2441448"/>
            <a:ext cx="1161288" cy="414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576" y="5666923"/>
            <a:ext cx="5863095" cy="1117112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 flipH="1">
            <a:off x="4809744" y="6121502"/>
            <a:ext cx="484632" cy="466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-9417" y="8774"/>
            <a:ext cx="2042547" cy="5847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2</a:t>
            </a:r>
            <a:r>
              <a:rPr lang="zh-CN" altLang="en-US" sz="3200" dirty="0" smtClean="0">
                <a:solidFill>
                  <a:schemeClr val="bg1"/>
                </a:solidFill>
              </a:rPr>
              <a:t>课程</a:t>
            </a:r>
            <a:r>
              <a:rPr lang="zh-CN" altLang="en-US" sz="3200" dirty="0" smtClean="0">
                <a:solidFill>
                  <a:schemeClr val="bg1"/>
                </a:solidFill>
              </a:rPr>
              <a:t>开始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6304" y="5673711"/>
            <a:ext cx="1033272" cy="1110323"/>
          </a:xfrm>
          <a:prstGeom prst="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线形标注 1 10"/>
          <p:cNvSpPr/>
          <p:nvPr/>
        </p:nvSpPr>
        <p:spPr>
          <a:xfrm>
            <a:off x="80380" y="1052113"/>
            <a:ext cx="1858148" cy="602951"/>
          </a:xfrm>
          <a:prstGeom prst="borderCallout1">
            <a:avLst>
              <a:gd name="adj1" fmla="val 44424"/>
              <a:gd name="adj2" fmla="val 99684"/>
              <a:gd name="adj3" fmla="val 136277"/>
              <a:gd name="adj4" fmla="val 119815"/>
            </a:avLst>
          </a:prstGeom>
          <a:solidFill>
            <a:schemeClr val="bg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2</a:t>
            </a:r>
            <a:r>
              <a:rPr lang="en-US" altLang="zh-CN" sz="1400" dirty="0" smtClean="0">
                <a:solidFill>
                  <a:schemeClr val="tx1"/>
                </a:solidFill>
              </a:rPr>
              <a:t>.1</a:t>
            </a:r>
            <a:r>
              <a:rPr lang="zh-CN" altLang="en-US" sz="1400" dirty="0" smtClean="0">
                <a:solidFill>
                  <a:schemeClr val="tx1"/>
                </a:solidFill>
              </a:rPr>
              <a:t>视频开始前有一个过度视频，</a:t>
            </a:r>
            <a:r>
              <a:rPr lang="en-US" altLang="zh-CN" sz="1400" dirty="0" smtClean="0">
                <a:solidFill>
                  <a:schemeClr val="tx1"/>
                </a:solidFill>
              </a:rPr>
              <a:t>Logo</a:t>
            </a:r>
            <a:r>
              <a:rPr lang="zh-CN" altLang="en-US" sz="1400" dirty="0" smtClean="0">
                <a:solidFill>
                  <a:schemeClr val="tx1"/>
                </a:solidFill>
              </a:rPr>
              <a:t>什么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509713" y="740016"/>
            <a:ext cx="4600062" cy="915048"/>
          </a:xfrm>
          <a:prstGeom prst="roundRect">
            <a:avLst>
              <a:gd name="adj" fmla="val 579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课程</a:t>
            </a:r>
            <a:r>
              <a:rPr lang="zh-CN" altLang="en-US" dirty="0" smtClean="0">
                <a:solidFill>
                  <a:schemeClr val="bg1"/>
                </a:solidFill>
              </a:rPr>
              <a:t>名称 难度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XXXX   S1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489046" y="1844754"/>
            <a:ext cx="4600062" cy="915048"/>
          </a:xfrm>
          <a:prstGeom prst="roundRect">
            <a:avLst>
              <a:gd name="adj" fmla="val 579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需要时间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XX:XX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512554" y="2931182"/>
            <a:ext cx="4600062" cy="915048"/>
          </a:xfrm>
          <a:prstGeom prst="roundRect">
            <a:avLst>
              <a:gd name="adj" fmla="val 579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（五星分数）</a:t>
            </a:r>
            <a:r>
              <a:rPr lang="en-US" altLang="zh-CN" dirty="0" smtClean="0">
                <a:solidFill>
                  <a:schemeClr val="bg1"/>
                </a:solidFill>
              </a:rPr>
              <a:t>XXX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92189" y="4026765"/>
            <a:ext cx="4600062" cy="915048"/>
          </a:xfrm>
          <a:prstGeom prst="roundRect">
            <a:avLst>
              <a:gd name="adj" fmla="val 579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预期消耗卡路里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XXXX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线形标注 1 15"/>
          <p:cNvSpPr/>
          <p:nvPr/>
        </p:nvSpPr>
        <p:spPr>
          <a:xfrm>
            <a:off x="7680960" y="719372"/>
            <a:ext cx="1858148" cy="1722076"/>
          </a:xfrm>
          <a:prstGeom prst="borderCallout1">
            <a:avLst>
              <a:gd name="adj1" fmla="val 53451"/>
              <a:gd name="adj2" fmla="val 279"/>
              <a:gd name="adj3" fmla="val 157159"/>
              <a:gd name="adj4" fmla="val -41102"/>
            </a:avLst>
          </a:prstGeom>
          <a:solidFill>
            <a:schemeClr val="bg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2</a:t>
            </a:r>
            <a:r>
              <a:rPr lang="en-US" altLang="zh-CN" sz="1400" dirty="0" smtClean="0">
                <a:solidFill>
                  <a:schemeClr val="tx1"/>
                </a:solidFill>
              </a:rPr>
              <a:t>.2</a:t>
            </a:r>
            <a:r>
              <a:rPr lang="zh-CN" altLang="en-US" sz="1400" dirty="0" smtClean="0">
                <a:solidFill>
                  <a:schemeClr val="tx1"/>
                </a:solidFill>
              </a:rPr>
              <a:t>课程介绍覆盖在视频上，显示名称，时间，分数和卡路里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五角星 16"/>
          <p:cNvSpPr/>
          <p:nvPr/>
        </p:nvSpPr>
        <p:spPr>
          <a:xfrm>
            <a:off x="4403784" y="3017358"/>
            <a:ext cx="292608" cy="283464"/>
          </a:xfrm>
          <a:prstGeom prst="star5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五角星 17"/>
          <p:cNvSpPr/>
          <p:nvPr/>
        </p:nvSpPr>
        <p:spPr>
          <a:xfrm>
            <a:off x="4748208" y="3014310"/>
            <a:ext cx="292608" cy="283464"/>
          </a:xfrm>
          <a:prstGeom prst="star5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五角星 18"/>
          <p:cNvSpPr/>
          <p:nvPr/>
        </p:nvSpPr>
        <p:spPr>
          <a:xfrm>
            <a:off x="5101776" y="3026502"/>
            <a:ext cx="292608" cy="283464"/>
          </a:xfrm>
          <a:prstGeom prst="star5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五角星 19"/>
          <p:cNvSpPr/>
          <p:nvPr/>
        </p:nvSpPr>
        <p:spPr>
          <a:xfrm>
            <a:off x="5438501" y="3023454"/>
            <a:ext cx="292608" cy="283464"/>
          </a:xfrm>
          <a:prstGeom prst="star5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五角星 20"/>
          <p:cNvSpPr/>
          <p:nvPr/>
        </p:nvSpPr>
        <p:spPr>
          <a:xfrm>
            <a:off x="4064839" y="3014310"/>
            <a:ext cx="292608" cy="283464"/>
          </a:xfrm>
          <a:prstGeom prst="star5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2111" y="1564272"/>
            <a:ext cx="2167969" cy="3137609"/>
          </a:xfrm>
          <a:prstGeom prst="rect">
            <a:avLst/>
          </a:prstGeom>
        </p:spPr>
      </p:pic>
      <p:cxnSp>
        <p:nvCxnSpPr>
          <p:cNvPr id="25" name="直接连接符 24"/>
          <p:cNvCxnSpPr/>
          <p:nvPr/>
        </p:nvCxnSpPr>
        <p:spPr>
          <a:xfrm flipV="1">
            <a:off x="10680192" y="3048591"/>
            <a:ext cx="685800" cy="1828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1023092" y="2770632"/>
            <a:ext cx="0" cy="969264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10607040" y="3730752"/>
            <a:ext cx="379055" cy="20667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1060090" y="3739896"/>
            <a:ext cx="470494" cy="19752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0609537" y="3982212"/>
            <a:ext cx="187030" cy="49470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11530584" y="3982212"/>
            <a:ext cx="0" cy="50385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10220917" y="3066879"/>
            <a:ext cx="386123" cy="21936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11226350" y="3066879"/>
            <a:ext cx="212795" cy="10968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线形标注 1 32"/>
          <p:cNvSpPr/>
          <p:nvPr/>
        </p:nvSpPr>
        <p:spPr>
          <a:xfrm>
            <a:off x="7314990" y="3121719"/>
            <a:ext cx="2459736" cy="704088"/>
          </a:xfrm>
          <a:prstGeom prst="borderCallout1">
            <a:avLst>
              <a:gd name="adj1" fmla="val 45625"/>
              <a:gd name="adj2" fmla="val 101333"/>
              <a:gd name="adj3" fmla="val -50714"/>
              <a:gd name="adj4" fmla="val 118916"/>
            </a:avLst>
          </a:prstGeom>
          <a:solidFill>
            <a:schemeClr val="bg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2</a:t>
            </a:r>
            <a:r>
              <a:rPr lang="en-US" altLang="zh-CN" sz="1400" dirty="0" smtClean="0">
                <a:solidFill>
                  <a:schemeClr val="tx1"/>
                </a:solidFill>
              </a:rPr>
              <a:t>.3</a:t>
            </a:r>
            <a:r>
              <a:rPr lang="en-US" altLang="zh-CN" sz="1400" dirty="0" smtClean="0">
                <a:solidFill>
                  <a:schemeClr val="tx1"/>
                </a:solidFill>
              </a:rPr>
              <a:t>RGB</a:t>
            </a:r>
            <a:r>
              <a:rPr lang="en-US" altLang="zh-CN" sz="1400" dirty="0" smtClean="0">
                <a:solidFill>
                  <a:schemeClr val="tx1"/>
                </a:solidFill>
              </a:rPr>
              <a:t>+</a:t>
            </a:r>
            <a:r>
              <a:rPr lang="zh-CN" altLang="en-US" sz="1400" dirty="0" smtClean="0">
                <a:solidFill>
                  <a:schemeClr val="tx1"/>
                </a:solidFill>
              </a:rPr>
              <a:t>骨骼</a:t>
            </a:r>
            <a:r>
              <a:rPr lang="zh-CN" altLang="en-US" sz="1400" dirty="0" smtClean="0">
                <a:solidFill>
                  <a:schemeClr val="tx1"/>
                </a:solidFill>
              </a:rPr>
              <a:t>图在加载页移动过来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902110" y="4788846"/>
            <a:ext cx="2167969" cy="1799000"/>
          </a:xfrm>
          <a:prstGeom prst="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线形标注 1 34"/>
          <p:cNvSpPr/>
          <p:nvPr/>
        </p:nvSpPr>
        <p:spPr>
          <a:xfrm>
            <a:off x="7437667" y="4088055"/>
            <a:ext cx="2459736" cy="704088"/>
          </a:xfrm>
          <a:prstGeom prst="borderCallout1">
            <a:avLst>
              <a:gd name="adj1" fmla="val 45625"/>
              <a:gd name="adj2" fmla="val 101333"/>
              <a:gd name="adj3" fmla="val 181754"/>
              <a:gd name="adj4" fmla="val 126351"/>
            </a:avLst>
          </a:prstGeom>
          <a:solidFill>
            <a:schemeClr val="bg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2.4</a:t>
            </a:r>
            <a:r>
              <a:rPr lang="zh-CN" altLang="en-US" sz="1400" dirty="0" smtClean="0">
                <a:solidFill>
                  <a:schemeClr val="tx1"/>
                </a:solidFill>
              </a:rPr>
              <a:t>预留给人形进度条位置一个图框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19456" y="5386467"/>
            <a:ext cx="9454896" cy="2736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940" y="5362982"/>
            <a:ext cx="785809" cy="343012"/>
          </a:xfrm>
          <a:prstGeom prst="rect">
            <a:avLst/>
          </a:prstGeom>
        </p:spPr>
      </p:pic>
      <p:sp>
        <p:nvSpPr>
          <p:cNvPr id="38" name="圆角矩形 37"/>
          <p:cNvSpPr/>
          <p:nvPr/>
        </p:nvSpPr>
        <p:spPr>
          <a:xfrm>
            <a:off x="1464455" y="5372892"/>
            <a:ext cx="411020" cy="2872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1464455" y="5379679"/>
            <a:ext cx="199753" cy="28045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线形标注 1 22"/>
          <p:cNvSpPr/>
          <p:nvPr/>
        </p:nvSpPr>
        <p:spPr>
          <a:xfrm>
            <a:off x="2862910" y="5068031"/>
            <a:ext cx="5064938" cy="412642"/>
          </a:xfrm>
          <a:prstGeom prst="borderCallout1">
            <a:avLst>
              <a:gd name="adj1" fmla="val 98263"/>
              <a:gd name="adj2" fmla="val 44076"/>
              <a:gd name="adj3" fmla="val 216901"/>
              <a:gd name="adj4" fmla="val 13752"/>
            </a:avLst>
          </a:prstGeom>
          <a:solidFill>
            <a:schemeClr val="bg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2.7</a:t>
            </a:r>
            <a:r>
              <a:rPr lang="zh-CN" altLang="en-US" sz="1400" dirty="0" smtClean="0">
                <a:solidFill>
                  <a:schemeClr val="tx1"/>
                </a:solidFill>
              </a:rPr>
              <a:t>课程介绍下方有最近</a:t>
            </a:r>
            <a:r>
              <a:rPr lang="en-US" altLang="zh-CN" sz="1400" dirty="0" smtClean="0">
                <a:solidFill>
                  <a:schemeClr val="tx1"/>
                </a:solidFill>
              </a:rPr>
              <a:t>3</a:t>
            </a:r>
            <a:r>
              <a:rPr lang="zh-CN" altLang="en-US" sz="1400" dirty="0" smtClean="0">
                <a:solidFill>
                  <a:schemeClr val="tx1"/>
                </a:solidFill>
              </a:rPr>
              <a:t>个动作预览，第一个动作有预览图，名称，时间；其他动作是名称和时间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线形标注 1 21"/>
          <p:cNvSpPr/>
          <p:nvPr/>
        </p:nvSpPr>
        <p:spPr>
          <a:xfrm>
            <a:off x="327758" y="3995313"/>
            <a:ext cx="1858148" cy="775391"/>
          </a:xfrm>
          <a:prstGeom prst="borderCallout1">
            <a:avLst>
              <a:gd name="adj1" fmla="val 98263"/>
              <a:gd name="adj2" fmla="val 44076"/>
              <a:gd name="adj3" fmla="val 265652"/>
              <a:gd name="adj4" fmla="val 5648"/>
            </a:avLst>
          </a:prstGeom>
          <a:solidFill>
            <a:schemeClr val="bg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2.5</a:t>
            </a:r>
            <a:r>
              <a:rPr lang="zh-CN" altLang="en-US" sz="1400" dirty="0" smtClean="0">
                <a:solidFill>
                  <a:schemeClr val="tx1"/>
                </a:solidFill>
              </a:rPr>
              <a:t>课程介绍不显示时间</a:t>
            </a:r>
            <a:r>
              <a:rPr lang="en-US" altLang="zh-CN" sz="1400" dirty="0" smtClean="0">
                <a:solidFill>
                  <a:schemeClr val="tx1"/>
                </a:solidFill>
              </a:rPr>
              <a:t>ICON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线形标注 1 39"/>
          <p:cNvSpPr/>
          <p:nvPr/>
        </p:nvSpPr>
        <p:spPr>
          <a:xfrm>
            <a:off x="76360" y="2492071"/>
            <a:ext cx="3096607" cy="684487"/>
          </a:xfrm>
          <a:prstGeom prst="borderCallout1">
            <a:avLst>
              <a:gd name="adj1" fmla="val 98797"/>
              <a:gd name="adj2" fmla="val 5216"/>
              <a:gd name="adj3" fmla="val 435448"/>
              <a:gd name="adj4" fmla="val 9367"/>
            </a:avLst>
          </a:prstGeom>
          <a:solidFill>
            <a:schemeClr val="bg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2.6</a:t>
            </a:r>
            <a:r>
              <a:rPr lang="zh-CN" altLang="en-US" sz="1400" dirty="0" smtClean="0">
                <a:solidFill>
                  <a:schemeClr val="tx1"/>
                </a:solidFill>
              </a:rPr>
              <a:t>有</a:t>
            </a:r>
            <a:r>
              <a:rPr lang="zh-CN" altLang="en-US" sz="1400" dirty="0" smtClean="0">
                <a:solidFill>
                  <a:schemeClr val="tx1"/>
                </a:solidFill>
              </a:rPr>
              <a:t>一个总计时和进度条，表示现在在总时间的哪个</a:t>
            </a:r>
            <a:r>
              <a:rPr lang="zh-CN" altLang="en-US" sz="1400" dirty="0" smtClean="0">
                <a:solidFill>
                  <a:schemeClr val="tx1"/>
                </a:solidFill>
              </a:rPr>
              <a:t>阶段</a:t>
            </a:r>
            <a:r>
              <a:rPr lang="zh-CN" altLang="en-US" sz="1400" dirty="0" smtClean="0">
                <a:solidFill>
                  <a:schemeClr val="tx1"/>
                </a:solidFill>
              </a:rPr>
              <a:t>。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计时时间正计时（</a:t>
            </a:r>
            <a:r>
              <a:rPr lang="en-US" altLang="zh-CN" sz="1400" dirty="0" smtClean="0">
                <a:solidFill>
                  <a:schemeClr val="tx1"/>
                </a:solidFill>
              </a:rPr>
              <a:t>00:00</a:t>
            </a:r>
            <a:r>
              <a:rPr lang="zh-CN" altLang="en-US" sz="1400" dirty="0" smtClean="0">
                <a:solidFill>
                  <a:schemeClr val="tx1"/>
                </a:solidFill>
              </a:rPr>
              <a:t>开始）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线形标注 1 40"/>
          <p:cNvSpPr/>
          <p:nvPr/>
        </p:nvSpPr>
        <p:spPr>
          <a:xfrm>
            <a:off x="7717478" y="5344668"/>
            <a:ext cx="2459736" cy="704088"/>
          </a:xfrm>
          <a:prstGeom prst="borderCallout1">
            <a:avLst>
              <a:gd name="adj1" fmla="val 49521"/>
              <a:gd name="adj2" fmla="val 961"/>
              <a:gd name="adj3" fmla="val 136299"/>
              <a:gd name="adj4" fmla="val -104132"/>
            </a:avLst>
          </a:prstGeom>
          <a:solidFill>
            <a:schemeClr val="bg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2.8</a:t>
            </a:r>
            <a:r>
              <a:rPr lang="zh-CN" altLang="en-US" sz="1400" dirty="0" smtClean="0">
                <a:solidFill>
                  <a:schemeClr val="tx1"/>
                </a:solidFill>
              </a:rPr>
              <a:t> 当课程开始阶段快结束的时候，有一个动作缩进，切换到下一个</a:t>
            </a:r>
            <a:r>
              <a:rPr lang="en-US" altLang="zh-CN" sz="1400" dirty="0" smtClean="0">
                <a:solidFill>
                  <a:schemeClr val="tx1"/>
                </a:solidFill>
              </a:rPr>
              <a:t>UI</a:t>
            </a:r>
            <a:r>
              <a:rPr lang="zh-CN" altLang="en-US" sz="1400" dirty="0" smtClean="0">
                <a:solidFill>
                  <a:schemeClr val="tx1"/>
                </a:solidFill>
              </a:rPr>
              <a:t>的效果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81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67489" cy="6858000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200193" y="145175"/>
            <a:ext cx="9501725" cy="5349240"/>
          </a:xfrm>
          <a:prstGeom prst="roundRect">
            <a:avLst>
              <a:gd name="adj" fmla="val 381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68" y="448181"/>
            <a:ext cx="7827265" cy="4766906"/>
          </a:xfrm>
          <a:prstGeom prst="rect">
            <a:avLst/>
          </a:prstGeom>
        </p:spPr>
      </p:pic>
      <p:sp>
        <p:nvSpPr>
          <p:cNvPr id="30" name="五角星 29"/>
          <p:cNvSpPr/>
          <p:nvPr/>
        </p:nvSpPr>
        <p:spPr>
          <a:xfrm>
            <a:off x="8460672" y="2901894"/>
            <a:ext cx="292608" cy="283464"/>
          </a:xfrm>
          <a:prstGeom prst="star5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527723" y="2845725"/>
            <a:ext cx="2194560" cy="915048"/>
          </a:xfrm>
          <a:prstGeom prst="roundRect">
            <a:avLst>
              <a:gd name="adj" fmla="val 579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（五星分数）</a:t>
            </a:r>
            <a:r>
              <a:rPr lang="en-US" altLang="zh-CN" dirty="0" smtClean="0">
                <a:solidFill>
                  <a:schemeClr val="bg1"/>
                </a:solidFill>
              </a:rPr>
              <a:t>XXX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五角星 30"/>
          <p:cNvSpPr/>
          <p:nvPr/>
        </p:nvSpPr>
        <p:spPr>
          <a:xfrm>
            <a:off x="8814240" y="2914086"/>
            <a:ext cx="292608" cy="283464"/>
          </a:xfrm>
          <a:prstGeom prst="star5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五角星 31"/>
          <p:cNvSpPr/>
          <p:nvPr/>
        </p:nvSpPr>
        <p:spPr>
          <a:xfrm>
            <a:off x="9150965" y="2911038"/>
            <a:ext cx="292608" cy="283464"/>
          </a:xfrm>
          <a:prstGeom prst="star5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219456" y="5386467"/>
            <a:ext cx="9454896" cy="2736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7524882" y="654559"/>
            <a:ext cx="2194560" cy="915048"/>
          </a:xfrm>
          <a:prstGeom prst="roundRect">
            <a:avLst>
              <a:gd name="adj" fmla="val 579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动作名称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XXXX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504215" y="1759297"/>
            <a:ext cx="2194560" cy="915048"/>
          </a:xfrm>
          <a:prstGeom prst="roundRect">
            <a:avLst>
              <a:gd name="adj" fmla="val 579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需要时间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XX:XX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7507358" y="3941308"/>
            <a:ext cx="2194560" cy="915048"/>
          </a:xfrm>
          <a:prstGeom prst="roundRect">
            <a:avLst>
              <a:gd name="adj" fmla="val 579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TIPS</a:t>
            </a: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XXXX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134901" y="2577577"/>
            <a:ext cx="1161288" cy="414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2111" y="1564272"/>
            <a:ext cx="2167969" cy="3137609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V="1">
            <a:off x="10680192" y="3048591"/>
            <a:ext cx="685800" cy="1828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1023092" y="2770632"/>
            <a:ext cx="0" cy="969264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0607040" y="3730752"/>
            <a:ext cx="379055" cy="20667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060090" y="3739896"/>
            <a:ext cx="470494" cy="19752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0609537" y="3982212"/>
            <a:ext cx="187030" cy="49470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530584" y="3982212"/>
            <a:ext cx="0" cy="50385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10220917" y="3066879"/>
            <a:ext cx="386123" cy="21936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11226350" y="3066879"/>
            <a:ext cx="212795" cy="10968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940" y="5362982"/>
            <a:ext cx="785809" cy="343012"/>
          </a:xfrm>
          <a:prstGeom prst="rect">
            <a:avLst/>
          </a:prstGeom>
        </p:spPr>
      </p:pic>
      <p:sp>
        <p:nvSpPr>
          <p:cNvPr id="24" name="圆角矩形 23"/>
          <p:cNvSpPr/>
          <p:nvPr/>
        </p:nvSpPr>
        <p:spPr>
          <a:xfrm>
            <a:off x="1464455" y="5372892"/>
            <a:ext cx="411020" cy="2872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1464455" y="5379679"/>
            <a:ext cx="199753" cy="28045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五角星 28"/>
          <p:cNvSpPr/>
          <p:nvPr/>
        </p:nvSpPr>
        <p:spPr>
          <a:xfrm>
            <a:off x="8116248" y="2904942"/>
            <a:ext cx="292608" cy="283464"/>
          </a:xfrm>
          <a:prstGeom prst="star5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五角星 32"/>
          <p:cNvSpPr/>
          <p:nvPr/>
        </p:nvSpPr>
        <p:spPr>
          <a:xfrm>
            <a:off x="7777303" y="2901894"/>
            <a:ext cx="292608" cy="283464"/>
          </a:xfrm>
          <a:prstGeom prst="star5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821" y="8774"/>
            <a:ext cx="2042547" cy="5847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3</a:t>
            </a:r>
            <a:r>
              <a:rPr lang="zh-CN" altLang="en-US" sz="3200" dirty="0" smtClean="0">
                <a:solidFill>
                  <a:schemeClr val="bg1"/>
                </a:solidFill>
              </a:rPr>
              <a:t>动作讲解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46525" y="5852985"/>
            <a:ext cx="656211" cy="669657"/>
            <a:chOff x="346525" y="5852985"/>
            <a:chExt cx="656211" cy="669657"/>
          </a:xfrm>
        </p:grpSpPr>
        <p:sp>
          <p:nvSpPr>
            <p:cNvPr id="37" name="椭圆 36"/>
            <p:cNvSpPr/>
            <p:nvPr/>
          </p:nvSpPr>
          <p:spPr>
            <a:xfrm>
              <a:off x="346525" y="5852985"/>
              <a:ext cx="643771" cy="669657"/>
            </a:xfrm>
            <a:prstGeom prst="ellipse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01289" y="6011578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:10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1216148" y="5735026"/>
            <a:ext cx="1490473" cy="969982"/>
          </a:xfrm>
          <a:prstGeom prst="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283254" y="575714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3/10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270181" y="610863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深</a:t>
            </a:r>
            <a:r>
              <a:rPr lang="zh-CN" altLang="en-US" sz="2000" dirty="0" smtClean="0">
                <a:solidFill>
                  <a:schemeClr val="bg1"/>
                </a:solidFill>
              </a:rPr>
              <a:t>蹲抬臂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2" name="五角星 41"/>
          <p:cNvSpPr/>
          <p:nvPr/>
        </p:nvSpPr>
        <p:spPr>
          <a:xfrm>
            <a:off x="2145079" y="6419494"/>
            <a:ext cx="292608" cy="283464"/>
          </a:xfrm>
          <a:prstGeom prst="star5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五角星 42"/>
          <p:cNvSpPr/>
          <p:nvPr/>
        </p:nvSpPr>
        <p:spPr>
          <a:xfrm>
            <a:off x="2464465" y="6419494"/>
            <a:ext cx="292608" cy="283464"/>
          </a:xfrm>
          <a:prstGeom prst="star5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五角星 43"/>
          <p:cNvSpPr/>
          <p:nvPr/>
        </p:nvSpPr>
        <p:spPr>
          <a:xfrm>
            <a:off x="1537869" y="6420519"/>
            <a:ext cx="292608" cy="283464"/>
          </a:xfrm>
          <a:prstGeom prst="star5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五角星 44"/>
          <p:cNvSpPr/>
          <p:nvPr/>
        </p:nvSpPr>
        <p:spPr>
          <a:xfrm>
            <a:off x="1857255" y="6420519"/>
            <a:ext cx="292608" cy="283464"/>
          </a:xfrm>
          <a:prstGeom prst="star5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五角星 45"/>
          <p:cNvSpPr/>
          <p:nvPr/>
        </p:nvSpPr>
        <p:spPr>
          <a:xfrm>
            <a:off x="1236117" y="6416234"/>
            <a:ext cx="292608" cy="283464"/>
          </a:xfrm>
          <a:prstGeom prst="star5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线形标注 1 47"/>
          <p:cNvSpPr/>
          <p:nvPr/>
        </p:nvSpPr>
        <p:spPr>
          <a:xfrm>
            <a:off x="3938362" y="1168018"/>
            <a:ext cx="3067812" cy="1288682"/>
          </a:xfrm>
          <a:prstGeom prst="borderCallout1">
            <a:avLst>
              <a:gd name="adj1" fmla="val 44424"/>
              <a:gd name="adj2" fmla="val 99684"/>
              <a:gd name="adj3" fmla="val 136277"/>
              <a:gd name="adj4" fmla="val 119815"/>
            </a:avLst>
          </a:prstGeom>
          <a:solidFill>
            <a:schemeClr val="bg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3.1.</a:t>
            </a:r>
            <a:r>
              <a:rPr lang="zh-CN" altLang="en-US" sz="1400" dirty="0" smtClean="0">
                <a:solidFill>
                  <a:schemeClr val="tx1"/>
                </a:solidFill>
              </a:rPr>
              <a:t>讲解阶段，视频稍微缩小一下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右侧显示动作信息栏，包括右侧内容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4141" y="4770851"/>
            <a:ext cx="2253482" cy="1495302"/>
          </a:xfrm>
          <a:prstGeom prst="rect">
            <a:avLst/>
          </a:prstGeom>
        </p:spPr>
      </p:pic>
      <p:sp>
        <p:nvSpPr>
          <p:cNvPr id="47" name="线形标注 1 46"/>
          <p:cNvSpPr/>
          <p:nvPr/>
        </p:nvSpPr>
        <p:spPr>
          <a:xfrm>
            <a:off x="2825920" y="2819795"/>
            <a:ext cx="3067812" cy="1117629"/>
          </a:xfrm>
          <a:prstGeom prst="borderCallout1">
            <a:avLst>
              <a:gd name="adj1" fmla="val 44424"/>
              <a:gd name="adj2" fmla="val 99684"/>
              <a:gd name="adj3" fmla="val 83769"/>
              <a:gd name="adj4" fmla="val 106402"/>
            </a:avLst>
          </a:prstGeom>
          <a:solidFill>
            <a:schemeClr val="bg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3.2</a:t>
            </a:r>
            <a:r>
              <a:rPr lang="zh-CN" altLang="en-US" sz="1400" dirty="0" smtClean="0">
                <a:solidFill>
                  <a:schemeClr val="tx1"/>
                </a:solidFill>
              </a:rPr>
              <a:t>讲解</a:t>
            </a:r>
            <a:r>
              <a:rPr lang="zh-CN" altLang="en-US" sz="1400" dirty="0" smtClean="0">
                <a:solidFill>
                  <a:schemeClr val="tx1"/>
                </a:solidFill>
              </a:rPr>
              <a:t>内容在一个课程第一次出现，以后不</a:t>
            </a:r>
            <a:r>
              <a:rPr lang="zh-CN" altLang="en-US" sz="1400" dirty="0" smtClean="0">
                <a:solidFill>
                  <a:schemeClr val="tx1"/>
                </a:solidFill>
              </a:rPr>
              <a:t>出现，结束的时候</a:t>
            </a:r>
            <a:r>
              <a:rPr lang="en-US" altLang="zh-CN" sz="1400" dirty="0" smtClean="0">
                <a:solidFill>
                  <a:schemeClr val="tx1"/>
                </a:solidFill>
              </a:rPr>
              <a:t>321</a:t>
            </a:r>
            <a:r>
              <a:rPr lang="zh-CN" altLang="en-US" sz="1400" dirty="0" smtClean="0">
                <a:solidFill>
                  <a:schemeClr val="tx1"/>
                </a:solidFill>
              </a:rPr>
              <a:t>倒计时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91440" y="6011578"/>
            <a:ext cx="309849" cy="404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线形标注 1 48"/>
          <p:cNvSpPr/>
          <p:nvPr/>
        </p:nvSpPr>
        <p:spPr>
          <a:xfrm>
            <a:off x="2450849" y="4525289"/>
            <a:ext cx="3067812" cy="1428303"/>
          </a:xfrm>
          <a:prstGeom prst="borderCallout1">
            <a:avLst>
              <a:gd name="adj1" fmla="val 52318"/>
              <a:gd name="adj2" fmla="val 131"/>
              <a:gd name="adj3" fmla="val 124993"/>
              <a:gd name="adj4" fmla="val -11632"/>
            </a:avLst>
          </a:prstGeom>
          <a:solidFill>
            <a:schemeClr val="bg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3.4</a:t>
            </a:r>
            <a:r>
              <a:rPr lang="zh-CN" altLang="en-US" sz="1400" dirty="0" smtClean="0">
                <a:solidFill>
                  <a:schemeClr val="tx1"/>
                </a:solidFill>
              </a:rPr>
              <a:t>当前动作</a:t>
            </a:r>
            <a:r>
              <a:rPr lang="en-US" altLang="zh-CN" sz="1400" dirty="0" smtClean="0">
                <a:solidFill>
                  <a:schemeClr val="tx1"/>
                </a:solidFill>
              </a:rPr>
              <a:t>UI</a:t>
            </a:r>
            <a:r>
              <a:rPr lang="zh-CN" altLang="en-US" sz="1400" dirty="0" smtClean="0">
                <a:solidFill>
                  <a:schemeClr val="tx1"/>
                </a:solidFill>
              </a:rPr>
              <a:t>替换，</a:t>
            </a:r>
            <a:r>
              <a:rPr lang="zh-CN" altLang="en-US" sz="1400" dirty="0" smtClean="0">
                <a:solidFill>
                  <a:schemeClr val="tx1"/>
                </a:solidFill>
              </a:rPr>
              <a:t>之前动作飞出，当前</a:t>
            </a:r>
            <a:r>
              <a:rPr lang="en-US" altLang="zh-CN" sz="1400" dirty="0" smtClean="0">
                <a:solidFill>
                  <a:schemeClr val="tx1"/>
                </a:solidFill>
              </a:rPr>
              <a:t>UI</a:t>
            </a:r>
            <a:r>
              <a:rPr lang="zh-CN" altLang="en-US" sz="1400" dirty="0" smtClean="0">
                <a:solidFill>
                  <a:schemeClr val="tx1"/>
                </a:solidFill>
              </a:rPr>
              <a:t>飞入，</a:t>
            </a:r>
            <a:r>
              <a:rPr lang="zh-CN" altLang="en-US" sz="1400" dirty="0" smtClean="0">
                <a:solidFill>
                  <a:schemeClr val="tx1"/>
                </a:solidFill>
              </a:rPr>
              <a:t>显示</a:t>
            </a:r>
            <a:r>
              <a:rPr lang="en-US" altLang="zh-CN" sz="1400" dirty="0" smtClean="0">
                <a:solidFill>
                  <a:schemeClr val="tx1"/>
                </a:solidFill>
              </a:rPr>
              <a:t>A/B</a:t>
            </a:r>
            <a:r>
              <a:rPr lang="zh-CN" altLang="en-US" sz="1400" dirty="0" smtClean="0">
                <a:solidFill>
                  <a:schemeClr val="tx1"/>
                </a:solidFill>
              </a:rPr>
              <a:t>和动作名称，</a:t>
            </a:r>
            <a:r>
              <a:rPr lang="en-US" altLang="zh-CN" sz="1400" dirty="0" smtClean="0">
                <a:solidFill>
                  <a:schemeClr val="tx1"/>
                </a:solidFill>
              </a:rPr>
              <a:t>A</a:t>
            </a:r>
            <a:r>
              <a:rPr lang="zh-CN" altLang="en-US" sz="1400" dirty="0" smtClean="0">
                <a:solidFill>
                  <a:schemeClr val="tx1"/>
                </a:solidFill>
              </a:rPr>
              <a:t>代表当前第几个动作，</a:t>
            </a:r>
            <a:r>
              <a:rPr lang="en-US" altLang="zh-CN" sz="1400" dirty="0" smtClean="0">
                <a:solidFill>
                  <a:schemeClr val="tx1"/>
                </a:solidFill>
              </a:rPr>
              <a:t>B</a:t>
            </a:r>
            <a:r>
              <a:rPr lang="zh-CN" altLang="en-US" sz="1400" dirty="0" smtClean="0">
                <a:solidFill>
                  <a:schemeClr val="tx1"/>
                </a:solidFill>
              </a:rPr>
              <a:t>代表总共动作数量（排除休息</a:t>
            </a:r>
            <a:r>
              <a:rPr lang="zh-CN" altLang="en-US" sz="1400" dirty="0" smtClean="0">
                <a:solidFill>
                  <a:schemeClr val="tx1"/>
                </a:solidFill>
              </a:rPr>
              <a:t>）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</a:rPr>
              <a:t>个空星陆续竖线，等待动作开始有逻辑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50" name="线形标注 1 49"/>
          <p:cNvSpPr/>
          <p:nvPr/>
        </p:nvSpPr>
        <p:spPr>
          <a:xfrm>
            <a:off x="5970309" y="4915820"/>
            <a:ext cx="3067812" cy="1134847"/>
          </a:xfrm>
          <a:prstGeom prst="borderCallout1">
            <a:avLst>
              <a:gd name="adj1" fmla="val 50706"/>
              <a:gd name="adj2" fmla="val 99982"/>
              <a:gd name="adj3" fmla="val 58116"/>
              <a:gd name="adj4" fmla="val 137101"/>
            </a:avLst>
          </a:prstGeom>
          <a:solidFill>
            <a:schemeClr val="bg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3.3</a:t>
            </a:r>
            <a:r>
              <a:rPr lang="zh-CN" altLang="en-US" sz="1400" dirty="0" smtClean="0">
                <a:solidFill>
                  <a:schemeClr val="tx1"/>
                </a:solidFill>
              </a:rPr>
              <a:t>人形进度条出现，需要动的区域显示但不判断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第一</a:t>
            </a:r>
            <a:r>
              <a:rPr lang="zh-CN" altLang="en-US" sz="1400" dirty="0" smtClean="0">
                <a:solidFill>
                  <a:schemeClr val="tx1"/>
                </a:solidFill>
              </a:rPr>
              <a:t>步：统一人形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第二</a:t>
            </a:r>
            <a:r>
              <a:rPr lang="zh-CN" altLang="en-US" sz="1400" dirty="0" smtClean="0">
                <a:solidFill>
                  <a:schemeClr val="tx1"/>
                </a:solidFill>
              </a:rPr>
              <a:t>步：每个动作都要设计人形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51" name="线形标注 1 50"/>
          <p:cNvSpPr/>
          <p:nvPr/>
        </p:nvSpPr>
        <p:spPr>
          <a:xfrm>
            <a:off x="327758" y="3474720"/>
            <a:ext cx="1858148" cy="1295984"/>
          </a:xfrm>
          <a:prstGeom prst="borderCallout1">
            <a:avLst>
              <a:gd name="adj1" fmla="val 98263"/>
              <a:gd name="adj2" fmla="val 44076"/>
              <a:gd name="adj3" fmla="val 210620"/>
              <a:gd name="adj4" fmla="val 14506"/>
            </a:avLst>
          </a:prstGeom>
          <a:solidFill>
            <a:schemeClr val="bg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3.5</a:t>
            </a:r>
            <a:r>
              <a:rPr lang="zh-CN" altLang="en-US" sz="1400" dirty="0" smtClean="0">
                <a:solidFill>
                  <a:schemeClr val="tx1"/>
                </a:solidFill>
              </a:rPr>
              <a:t>时间</a:t>
            </a:r>
            <a:r>
              <a:rPr lang="en-US" altLang="zh-CN" sz="1400" dirty="0" smtClean="0">
                <a:solidFill>
                  <a:schemeClr val="tx1"/>
                </a:solidFill>
              </a:rPr>
              <a:t>ICON</a:t>
            </a:r>
            <a:r>
              <a:rPr lang="zh-CN" altLang="en-US" sz="1400" dirty="0" smtClean="0">
                <a:solidFill>
                  <a:schemeClr val="tx1"/>
                </a:solidFill>
              </a:rPr>
              <a:t>在</a:t>
            </a:r>
            <a:r>
              <a:rPr lang="en-US" altLang="zh-CN" sz="1400" dirty="0" smtClean="0">
                <a:solidFill>
                  <a:schemeClr val="tx1"/>
                </a:solidFill>
              </a:rPr>
              <a:t>UI</a:t>
            </a:r>
            <a:r>
              <a:rPr lang="zh-CN" altLang="en-US" sz="1400" dirty="0" smtClean="0">
                <a:solidFill>
                  <a:schemeClr val="tx1"/>
                </a:solidFill>
              </a:rPr>
              <a:t>切换的时候</a:t>
            </a:r>
            <a:r>
              <a:rPr lang="en-US" altLang="zh-CN" sz="1400" dirty="0" smtClean="0">
                <a:solidFill>
                  <a:schemeClr val="tx1"/>
                </a:solidFill>
              </a:rPr>
              <a:t>1</a:t>
            </a:r>
            <a:r>
              <a:rPr lang="zh-CN" altLang="en-US" sz="1400" dirty="0" smtClean="0">
                <a:solidFill>
                  <a:schemeClr val="tx1"/>
                </a:solidFill>
              </a:rPr>
              <a:t>）有一个飞入效果。</a:t>
            </a:r>
            <a:r>
              <a:rPr lang="en-US" altLang="zh-CN" sz="1400" dirty="0" smtClean="0">
                <a:solidFill>
                  <a:schemeClr val="tx1"/>
                </a:solidFill>
              </a:rPr>
              <a:t>2</a:t>
            </a:r>
            <a:r>
              <a:rPr lang="zh-CN" altLang="en-US" sz="1400" dirty="0" smtClean="0">
                <a:solidFill>
                  <a:schemeClr val="tx1"/>
                </a:solidFill>
              </a:rPr>
              <a:t>）时间进度条有空涨满。但讲解不及时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五角星 52"/>
          <p:cNvSpPr/>
          <p:nvPr/>
        </p:nvSpPr>
        <p:spPr>
          <a:xfrm>
            <a:off x="8482008" y="2911038"/>
            <a:ext cx="292608" cy="283464"/>
          </a:xfrm>
          <a:prstGeom prst="star5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32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5" y="0"/>
            <a:ext cx="12267489" cy="6858000"/>
          </a:xfrm>
          <a:prstGeom prst="rect">
            <a:avLst/>
          </a:prstGeom>
        </p:spPr>
      </p:pic>
      <p:sp>
        <p:nvSpPr>
          <p:cNvPr id="54" name="椭圆 53"/>
          <p:cNvSpPr/>
          <p:nvPr/>
        </p:nvSpPr>
        <p:spPr>
          <a:xfrm>
            <a:off x="8601958" y="2711602"/>
            <a:ext cx="1161288" cy="414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2111" y="1564272"/>
            <a:ext cx="2167969" cy="3137609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V="1">
            <a:off x="10680192" y="3048591"/>
            <a:ext cx="685800" cy="1828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1023092" y="2770632"/>
            <a:ext cx="0" cy="969264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0607040" y="3730752"/>
            <a:ext cx="379055" cy="20667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060090" y="3739896"/>
            <a:ext cx="470494" cy="19752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0609537" y="3982212"/>
            <a:ext cx="187030" cy="49470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530584" y="3982212"/>
            <a:ext cx="0" cy="50385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10220917" y="3066879"/>
            <a:ext cx="386123" cy="21936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11226350" y="3066879"/>
            <a:ext cx="212795" cy="10968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9908758" y="4834371"/>
            <a:ext cx="2173171" cy="1385646"/>
            <a:chOff x="9908758" y="4834371"/>
            <a:chExt cx="2173171" cy="138564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08758" y="4834371"/>
              <a:ext cx="2173171" cy="1385646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10422588" y="585068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站起抬手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942431" y="4809132"/>
            <a:ext cx="2161322" cy="1514083"/>
            <a:chOff x="7311863" y="4949733"/>
            <a:chExt cx="2161322" cy="1514083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11863" y="4949733"/>
              <a:ext cx="2161322" cy="1514083"/>
            </a:xfrm>
            <a:prstGeom prst="rect">
              <a:avLst/>
            </a:prstGeom>
            <a:ln w="3175">
              <a:solidFill>
                <a:srgbClr val="FFC000"/>
              </a:solidFill>
            </a:ln>
          </p:spPr>
        </p:pic>
        <p:sp>
          <p:nvSpPr>
            <p:cNvPr id="19" name="文本框 18"/>
            <p:cNvSpPr txBox="1"/>
            <p:nvPr/>
          </p:nvSpPr>
          <p:spPr>
            <a:xfrm>
              <a:off x="8682347" y="6035351"/>
              <a:ext cx="646331" cy="3693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深蹲</a:t>
              </a:r>
            </a:p>
          </p:txBody>
        </p:sp>
      </p:grpSp>
      <p:sp>
        <p:nvSpPr>
          <p:cNvPr id="20" name="五角星 19"/>
          <p:cNvSpPr/>
          <p:nvPr/>
        </p:nvSpPr>
        <p:spPr>
          <a:xfrm>
            <a:off x="10569362" y="6230034"/>
            <a:ext cx="292608" cy="283464"/>
          </a:xfrm>
          <a:prstGeom prst="star5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五角星 20"/>
          <p:cNvSpPr/>
          <p:nvPr/>
        </p:nvSpPr>
        <p:spPr>
          <a:xfrm>
            <a:off x="10913786" y="6226986"/>
            <a:ext cx="292608" cy="283464"/>
          </a:xfrm>
          <a:prstGeom prst="star5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五角星 21"/>
          <p:cNvSpPr/>
          <p:nvPr/>
        </p:nvSpPr>
        <p:spPr>
          <a:xfrm>
            <a:off x="11267354" y="6239178"/>
            <a:ext cx="292608" cy="283464"/>
          </a:xfrm>
          <a:prstGeom prst="star5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线形标注 1 23"/>
          <p:cNvSpPr/>
          <p:nvPr/>
        </p:nvSpPr>
        <p:spPr>
          <a:xfrm>
            <a:off x="6342188" y="2600855"/>
            <a:ext cx="3027074" cy="2785611"/>
          </a:xfrm>
          <a:prstGeom prst="borderCallout1">
            <a:avLst>
              <a:gd name="adj1" fmla="val 53955"/>
              <a:gd name="adj2" fmla="val 99874"/>
              <a:gd name="adj3" fmla="val 101893"/>
              <a:gd name="adj4" fmla="val 133669"/>
            </a:avLst>
          </a:prstGeom>
          <a:solidFill>
            <a:schemeClr val="bg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4.6</a:t>
            </a:r>
            <a:r>
              <a:rPr lang="zh-CN" altLang="en-US" sz="1400" dirty="0" smtClean="0">
                <a:solidFill>
                  <a:schemeClr val="tx1"/>
                </a:solidFill>
              </a:rPr>
              <a:t>增加</a:t>
            </a:r>
            <a:r>
              <a:rPr lang="zh-CN" altLang="en-US" sz="1400" dirty="0" smtClean="0">
                <a:solidFill>
                  <a:schemeClr val="tx1"/>
                </a:solidFill>
              </a:rPr>
              <a:t>根据动作显示的人形，需要部位做进度条处理（和老版本进度条类似）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第一步：</a:t>
            </a:r>
            <a:r>
              <a:rPr lang="zh-CN" altLang="en-US" sz="1400" dirty="0" smtClean="0">
                <a:solidFill>
                  <a:schemeClr val="tx1"/>
                </a:solidFill>
              </a:rPr>
              <a:t>统一人形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第二步：</a:t>
            </a:r>
            <a:r>
              <a:rPr lang="zh-CN" altLang="en-US" sz="1400" dirty="0" smtClean="0">
                <a:solidFill>
                  <a:schemeClr val="tx1"/>
                </a:solidFill>
              </a:rPr>
              <a:t>根据动作不同有不同对应的人性和动作指示，需要设计量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第三步</a:t>
            </a:r>
            <a:r>
              <a:rPr lang="zh-CN" altLang="en-US" sz="1400" dirty="0" smtClean="0">
                <a:solidFill>
                  <a:schemeClr val="tx1"/>
                </a:solidFill>
              </a:rPr>
              <a:t>：</a:t>
            </a:r>
            <a:r>
              <a:rPr lang="zh-CN" altLang="en-US" sz="1400" dirty="0" smtClean="0">
                <a:solidFill>
                  <a:schemeClr val="tx1"/>
                </a:solidFill>
              </a:rPr>
              <a:t>不同动作不同人形，且在动作中姿态变化也用不同姿态的人性以及对应的进度</a:t>
            </a:r>
            <a:r>
              <a:rPr lang="zh-CN" altLang="en-US" sz="1400" dirty="0" smtClean="0">
                <a:solidFill>
                  <a:schemeClr val="tx1"/>
                </a:solidFill>
              </a:rPr>
              <a:t>条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连续动作组做对填满星星，</a:t>
            </a:r>
            <a:r>
              <a:rPr lang="en-US" altLang="zh-CN" sz="1400" dirty="0" smtClean="0">
                <a:solidFill>
                  <a:schemeClr val="tx1"/>
                </a:solidFill>
              </a:rPr>
              <a:t>3</a:t>
            </a:r>
            <a:r>
              <a:rPr lang="zh-CN" altLang="en-US" sz="1400" dirty="0" smtClean="0">
                <a:solidFill>
                  <a:schemeClr val="tx1"/>
                </a:solidFill>
              </a:rPr>
              <a:t>个星星慢有边缘发光</a:t>
            </a:r>
            <a:r>
              <a:rPr lang="en-US" altLang="zh-CN" sz="1400" dirty="0" smtClean="0">
                <a:solidFill>
                  <a:schemeClr val="tx1"/>
                </a:solidFill>
              </a:rPr>
              <a:t>PERFECT</a:t>
            </a:r>
            <a:r>
              <a:rPr lang="zh-CN" altLang="en-US" sz="1400" dirty="0" smtClean="0">
                <a:solidFill>
                  <a:schemeClr val="tx1"/>
                </a:solidFill>
              </a:rPr>
              <a:t>效果（和</a:t>
            </a:r>
            <a:r>
              <a:rPr lang="en-US" altLang="zh-CN" sz="1400" dirty="0" smtClean="0">
                <a:solidFill>
                  <a:schemeClr val="tx1"/>
                </a:solidFill>
              </a:rPr>
              <a:t>GOOD,GREAT,PERFECT</a:t>
            </a:r>
            <a:r>
              <a:rPr lang="zh-CN" altLang="en-US" sz="1400" dirty="0" smtClean="0">
                <a:solidFill>
                  <a:schemeClr val="tx1"/>
                </a:solidFill>
              </a:rPr>
              <a:t>对应）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9591" y="280090"/>
            <a:ext cx="1094898" cy="644393"/>
          </a:xfrm>
          <a:prstGeom prst="rect">
            <a:avLst/>
          </a:prstGeom>
        </p:spPr>
      </p:pic>
      <p:sp>
        <p:nvSpPr>
          <p:cNvPr id="26" name="线形标注 1 25"/>
          <p:cNvSpPr/>
          <p:nvPr/>
        </p:nvSpPr>
        <p:spPr>
          <a:xfrm>
            <a:off x="6443034" y="182880"/>
            <a:ext cx="2459736" cy="1321349"/>
          </a:xfrm>
          <a:prstGeom prst="borderCallout1">
            <a:avLst>
              <a:gd name="adj1" fmla="val 45625"/>
              <a:gd name="adj2" fmla="val 101333"/>
              <a:gd name="adj3" fmla="val 31104"/>
              <a:gd name="adj4" fmla="val 150515"/>
            </a:avLst>
          </a:prstGeom>
          <a:solidFill>
            <a:schemeClr val="bg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4.4</a:t>
            </a:r>
            <a:r>
              <a:rPr lang="zh-CN" altLang="en-US" sz="1400" dirty="0" smtClean="0">
                <a:solidFill>
                  <a:schemeClr val="tx1"/>
                </a:solidFill>
              </a:rPr>
              <a:t>翻</a:t>
            </a:r>
            <a:r>
              <a:rPr lang="zh-CN" altLang="en-US" sz="1400" dirty="0" smtClean="0">
                <a:solidFill>
                  <a:schemeClr val="tx1"/>
                </a:solidFill>
              </a:rPr>
              <a:t>分效果，分数一分一分加：分数和卡路里都</a:t>
            </a:r>
            <a:r>
              <a:rPr lang="zh-CN" altLang="en-US" sz="1400" dirty="0" smtClean="0">
                <a:solidFill>
                  <a:schemeClr val="tx1"/>
                </a:solidFill>
              </a:rPr>
              <a:t>需要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分数固定</a:t>
            </a:r>
            <a:r>
              <a:rPr lang="en-US" altLang="zh-CN" sz="1400" dirty="0" smtClean="0">
                <a:solidFill>
                  <a:schemeClr val="tx1"/>
                </a:solidFill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</a:rPr>
              <a:t>位，超过</a:t>
            </a:r>
            <a:r>
              <a:rPr lang="en-US" altLang="zh-CN" sz="1400" dirty="0" smtClean="0">
                <a:solidFill>
                  <a:schemeClr val="tx1"/>
                </a:solidFill>
              </a:rPr>
              <a:t>99999</a:t>
            </a:r>
            <a:r>
              <a:rPr lang="zh-CN" altLang="en-US" sz="1400" dirty="0" smtClean="0">
                <a:solidFill>
                  <a:schemeClr val="tx1"/>
                </a:solidFill>
              </a:rPr>
              <a:t>显示</a:t>
            </a:r>
            <a:r>
              <a:rPr lang="en-US" altLang="zh-CN" sz="1400" dirty="0" smtClean="0">
                <a:solidFill>
                  <a:schemeClr val="tx1"/>
                </a:solidFill>
              </a:rPr>
              <a:t>MAX</a:t>
            </a: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卡路里固定</a:t>
            </a:r>
            <a:r>
              <a:rPr lang="en-US" altLang="zh-CN" sz="1400" dirty="0" smtClean="0">
                <a:solidFill>
                  <a:schemeClr val="tx1"/>
                </a:solidFill>
              </a:rPr>
              <a:t>3</a:t>
            </a:r>
            <a:r>
              <a:rPr lang="zh-CN" altLang="en-US" sz="1400" dirty="0" smtClean="0">
                <a:solidFill>
                  <a:schemeClr val="tx1"/>
                </a:solidFill>
              </a:rPr>
              <a:t>位，超过</a:t>
            </a:r>
            <a:r>
              <a:rPr lang="en-US" altLang="zh-CN" sz="1400" dirty="0" smtClean="0">
                <a:solidFill>
                  <a:schemeClr val="tx1"/>
                </a:solidFill>
              </a:rPr>
              <a:t>999</a:t>
            </a:r>
            <a:r>
              <a:rPr lang="zh-CN" altLang="en-US" sz="1400" dirty="0" smtClean="0">
                <a:solidFill>
                  <a:schemeClr val="tx1"/>
                </a:solidFill>
              </a:rPr>
              <a:t>显示</a:t>
            </a:r>
            <a:r>
              <a:rPr lang="en-US" altLang="zh-CN" sz="1400" dirty="0" smtClean="0">
                <a:solidFill>
                  <a:schemeClr val="tx1"/>
                </a:solidFill>
              </a:rPr>
              <a:t>MAX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8420" y="5732976"/>
            <a:ext cx="2286700" cy="969982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1216148" y="5735026"/>
            <a:ext cx="1490473" cy="969982"/>
          </a:xfrm>
          <a:prstGeom prst="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283254" y="575714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3/10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70181" y="610863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深</a:t>
            </a:r>
            <a:r>
              <a:rPr lang="zh-CN" altLang="en-US" sz="2000" dirty="0" smtClean="0">
                <a:solidFill>
                  <a:schemeClr val="bg1"/>
                </a:solidFill>
              </a:rPr>
              <a:t>蹲抬臂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346525" y="5852985"/>
            <a:ext cx="656211" cy="669657"/>
            <a:chOff x="346525" y="5852985"/>
            <a:chExt cx="656211" cy="669657"/>
          </a:xfrm>
        </p:grpSpPr>
        <p:sp>
          <p:nvSpPr>
            <p:cNvPr id="31" name="椭圆 30"/>
            <p:cNvSpPr/>
            <p:nvPr/>
          </p:nvSpPr>
          <p:spPr>
            <a:xfrm>
              <a:off x="346525" y="5852985"/>
              <a:ext cx="643771" cy="669657"/>
            </a:xfrm>
            <a:prstGeom prst="ellipse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01289" y="6011578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:10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五角星 35"/>
          <p:cNvSpPr/>
          <p:nvPr/>
        </p:nvSpPr>
        <p:spPr>
          <a:xfrm>
            <a:off x="1120031" y="6413195"/>
            <a:ext cx="292608" cy="283464"/>
          </a:xfrm>
          <a:prstGeom prst="star5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五角星 36"/>
          <p:cNvSpPr/>
          <p:nvPr/>
        </p:nvSpPr>
        <p:spPr>
          <a:xfrm>
            <a:off x="1464455" y="6410147"/>
            <a:ext cx="292608" cy="283464"/>
          </a:xfrm>
          <a:prstGeom prst="star5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五角星 37"/>
          <p:cNvSpPr/>
          <p:nvPr/>
        </p:nvSpPr>
        <p:spPr>
          <a:xfrm>
            <a:off x="1818023" y="6422339"/>
            <a:ext cx="292608" cy="283464"/>
          </a:xfrm>
          <a:prstGeom prst="star5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五角星 38"/>
          <p:cNvSpPr/>
          <p:nvPr/>
        </p:nvSpPr>
        <p:spPr>
          <a:xfrm>
            <a:off x="2145079" y="6419494"/>
            <a:ext cx="292608" cy="283464"/>
          </a:xfrm>
          <a:prstGeom prst="star5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五角星 39"/>
          <p:cNvSpPr/>
          <p:nvPr/>
        </p:nvSpPr>
        <p:spPr>
          <a:xfrm>
            <a:off x="2464465" y="6419494"/>
            <a:ext cx="292608" cy="283464"/>
          </a:xfrm>
          <a:prstGeom prst="star5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219456" y="5386467"/>
            <a:ext cx="9454896" cy="2736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940" y="5362982"/>
            <a:ext cx="785809" cy="343012"/>
          </a:xfrm>
          <a:prstGeom prst="rect">
            <a:avLst/>
          </a:prstGeom>
        </p:spPr>
      </p:pic>
      <p:sp>
        <p:nvSpPr>
          <p:cNvPr id="35" name="线形标注 1 34"/>
          <p:cNvSpPr/>
          <p:nvPr/>
        </p:nvSpPr>
        <p:spPr>
          <a:xfrm>
            <a:off x="5093365" y="5496754"/>
            <a:ext cx="2459736" cy="704088"/>
          </a:xfrm>
          <a:prstGeom prst="borderCallout1">
            <a:avLst>
              <a:gd name="adj1" fmla="val 50820"/>
              <a:gd name="adj2" fmla="val 961"/>
              <a:gd name="adj3" fmla="val 102533"/>
              <a:gd name="adj4" fmla="val -9708"/>
            </a:avLst>
          </a:prstGeom>
          <a:solidFill>
            <a:schemeClr val="bg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4</a:t>
            </a:r>
            <a:r>
              <a:rPr lang="en-US" altLang="zh-CN" sz="1400" dirty="0" smtClean="0">
                <a:solidFill>
                  <a:schemeClr val="tx1"/>
                </a:solidFill>
              </a:rPr>
              <a:t>.7</a:t>
            </a:r>
            <a:r>
              <a:rPr lang="zh-CN" altLang="en-US" sz="1400" dirty="0" smtClean="0">
                <a:solidFill>
                  <a:schemeClr val="tx1"/>
                </a:solidFill>
              </a:rPr>
              <a:t>动作</a:t>
            </a:r>
            <a:r>
              <a:rPr lang="zh-CN" altLang="en-US" sz="1400" dirty="0" smtClean="0">
                <a:solidFill>
                  <a:schemeClr val="tx1"/>
                </a:solidFill>
              </a:rPr>
              <a:t>结束前</a:t>
            </a:r>
            <a:r>
              <a:rPr lang="en-US" altLang="zh-CN" sz="1400" dirty="0" smtClean="0">
                <a:solidFill>
                  <a:schemeClr val="tx1"/>
                </a:solidFill>
              </a:rPr>
              <a:t>10</a:t>
            </a:r>
            <a:r>
              <a:rPr lang="zh-CN" altLang="en-US" sz="1400" dirty="0" smtClean="0">
                <a:solidFill>
                  <a:schemeClr val="tx1"/>
                </a:solidFill>
              </a:rPr>
              <a:t>秒显示下一个动作封面和名称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1464455" y="5372892"/>
            <a:ext cx="411020" cy="2872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1464455" y="5379679"/>
            <a:ext cx="199753" cy="28045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线形标注 1 32"/>
          <p:cNvSpPr/>
          <p:nvPr/>
        </p:nvSpPr>
        <p:spPr>
          <a:xfrm>
            <a:off x="491723" y="4479322"/>
            <a:ext cx="2459736" cy="704088"/>
          </a:xfrm>
          <a:prstGeom prst="borderCallout1">
            <a:avLst>
              <a:gd name="adj1" fmla="val 101469"/>
              <a:gd name="adj2" fmla="val 38879"/>
              <a:gd name="adj3" fmla="val 193442"/>
              <a:gd name="adj4" fmla="val 21147"/>
            </a:avLst>
          </a:prstGeom>
          <a:solidFill>
            <a:schemeClr val="bg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4.2</a:t>
            </a:r>
            <a:r>
              <a:rPr lang="zh-CN" altLang="en-US" sz="1400" dirty="0" smtClean="0">
                <a:solidFill>
                  <a:schemeClr val="tx1"/>
                </a:solidFill>
              </a:rPr>
              <a:t>时间倒计时，显示</a:t>
            </a:r>
            <a:r>
              <a:rPr lang="zh-CN" altLang="en-US" sz="1400" dirty="0" smtClean="0">
                <a:solidFill>
                  <a:schemeClr val="tx1"/>
                </a:solidFill>
              </a:rPr>
              <a:t>不要全是秒，要有</a:t>
            </a:r>
            <a:r>
              <a:rPr lang="en-US" altLang="zh-CN" sz="1400" dirty="0" smtClean="0">
                <a:solidFill>
                  <a:schemeClr val="tx1"/>
                </a:solidFill>
              </a:rPr>
              <a:t>00:00</a:t>
            </a:r>
            <a:r>
              <a:rPr lang="zh-CN" altLang="en-US" sz="1400" dirty="0" smtClean="0">
                <a:solidFill>
                  <a:schemeClr val="tx1"/>
                </a:solidFill>
              </a:rPr>
              <a:t>式样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线形标注 1 48"/>
          <p:cNvSpPr/>
          <p:nvPr/>
        </p:nvSpPr>
        <p:spPr>
          <a:xfrm>
            <a:off x="6229947" y="1579120"/>
            <a:ext cx="3096607" cy="807464"/>
          </a:xfrm>
          <a:prstGeom prst="borderCallout1">
            <a:avLst>
              <a:gd name="adj1" fmla="val 40018"/>
              <a:gd name="adj2" fmla="val 100300"/>
              <a:gd name="adj3" fmla="val -3746"/>
              <a:gd name="adj4" fmla="val 132208"/>
            </a:avLst>
          </a:prstGeom>
          <a:solidFill>
            <a:schemeClr val="bg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4.5</a:t>
            </a:r>
            <a:r>
              <a:rPr lang="zh-CN" altLang="en-US" sz="1400" dirty="0" smtClean="0">
                <a:solidFill>
                  <a:schemeClr val="tx1"/>
                </a:solidFill>
              </a:rPr>
              <a:t>卡路里</a:t>
            </a:r>
            <a:r>
              <a:rPr lang="zh-CN" altLang="en-US" sz="1400" dirty="0" smtClean="0">
                <a:solidFill>
                  <a:schemeClr val="tx1"/>
                </a:solidFill>
              </a:rPr>
              <a:t>和心率图标做一些立体效果，凸显在平面</a:t>
            </a:r>
            <a:r>
              <a:rPr lang="zh-CN" altLang="en-US" sz="1400" dirty="0" smtClean="0">
                <a:solidFill>
                  <a:schemeClr val="tx1"/>
                </a:solidFill>
              </a:rPr>
              <a:t>上</a:t>
            </a:r>
            <a:r>
              <a:rPr lang="en-US" altLang="zh-CN" sz="1400" dirty="0" smtClean="0">
                <a:solidFill>
                  <a:schemeClr val="tx1"/>
                </a:solidFill>
              </a:rPr>
              <a:t>.</a:t>
            </a:r>
            <a:r>
              <a:rPr lang="zh-CN" altLang="en-US" sz="1400" dirty="0" smtClean="0">
                <a:solidFill>
                  <a:schemeClr val="tx1"/>
                </a:solidFill>
              </a:rPr>
              <a:t>每次数值变化有心跳效果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0821" y="8774"/>
            <a:ext cx="2042547" cy="5847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4</a:t>
            </a:r>
            <a:r>
              <a:rPr lang="zh-CN" altLang="en-US" sz="3200" dirty="0" smtClean="0">
                <a:solidFill>
                  <a:schemeClr val="bg1"/>
                </a:solidFill>
              </a:rPr>
              <a:t>动作</a:t>
            </a:r>
            <a:r>
              <a:rPr lang="zh-CN" altLang="en-US" sz="3200" dirty="0">
                <a:solidFill>
                  <a:schemeClr val="bg1"/>
                </a:solidFill>
              </a:rPr>
              <a:t>视频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2" name="线形标注 1 51"/>
          <p:cNvSpPr/>
          <p:nvPr/>
        </p:nvSpPr>
        <p:spPr>
          <a:xfrm>
            <a:off x="2757625" y="3154993"/>
            <a:ext cx="3067812" cy="1134847"/>
          </a:xfrm>
          <a:prstGeom prst="borderCallout1">
            <a:avLst>
              <a:gd name="adj1" fmla="val 99051"/>
              <a:gd name="adj2" fmla="val 15034"/>
              <a:gd name="adj3" fmla="val 239409"/>
              <a:gd name="adj4" fmla="val -3286"/>
            </a:avLst>
          </a:prstGeom>
          <a:solidFill>
            <a:schemeClr val="bg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4.3</a:t>
            </a:r>
            <a:r>
              <a:rPr lang="zh-CN" altLang="en-US" sz="1400" dirty="0" smtClean="0">
                <a:solidFill>
                  <a:schemeClr val="tx1"/>
                </a:solidFill>
              </a:rPr>
              <a:t>当前动作显示</a:t>
            </a:r>
            <a:r>
              <a:rPr lang="en-US" altLang="zh-CN" sz="1400" dirty="0" smtClean="0">
                <a:solidFill>
                  <a:schemeClr val="tx1"/>
                </a:solidFill>
              </a:rPr>
              <a:t>A/B</a:t>
            </a:r>
            <a:r>
              <a:rPr lang="zh-CN" altLang="en-US" sz="1400" dirty="0" smtClean="0">
                <a:solidFill>
                  <a:schemeClr val="tx1"/>
                </a:solidFill>
              </a:rPr>
              <a:t>，</a:t>
            </a:r>
            <a:r>
              <a:rPr lang="en-US" altLang="zh-CN" sz="1400" dirty="0" smtClean="0">
                <a:solidFill>
                  <a:schemeClr val="tx1"/>
                </a:solidFill>
              </a:rPr>
              <a:t>A</a:t>
            </a:r>
            <a:r>
              <a:rPr lang="zh-CN" altLang="en-US" sz="1400" dirty="0" smtClean="0">
                <a:solidFill>
                  <a:schemeClr val="tx1"/>
                </a:solidFill>
              </a:rPr>
              <a:t>代表当前第几个动作，</a:t>
            </a:r>
            <a:r>
              <a:rPr lang="en-US" altLang="zh-CN" sz="1400" dirty="0" smtClean="0">
                <a:solidFill>
                  <a:schemeClr val="tx1"/>
                </a:solidFill>
              </a:rPr>
              <a:t>B</a:t>
            </a:r>
            <a:r>
              <a:rPr lang="zh-CN" altLang="en-US" sz="1400" dirty="0" smtClean="0">
                <a:solidFill>
                  <a:schemeClr val="tx1"/>
                </a:solidFill>
              </a:rPr>
              <a:t>代表总共动作数量（排除休息）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根据分数对比，计算当前动作星级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线形标注 1 52"/>
          <p:cNvSpPr/>
          <p:nvPr/>
        </p:nvSpPr>
        <p:spPr>
          <a:xfrm>
            <a:off x="491723" y="924483"/>
            <a:ext cx="3067812" cy="1117629"/>
          </a:xfrm>
          <a:prstGeom prst="borderCallout1">
            <a:avLst>
              <a:gd name="adj1" fmla="val 44424"/>
              <a:gd name="adj2" fmla="val 99684"/>
              <a:gd name="adj3" fmla="val 83769"/>
              <a:gd name="adj4" fmla="val 106402"/>
            </a:avLst>
          </a:prstGeom>
          <a:solidFill>
            <a:schemeClr val="bg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4</a:t>
            </a:r>
            <a:r>
              <a:rPr lang="en-US" altLang="zh-CN" sz="1400" dirty="0" smtClean="0">
                <a:solidFill>
                  <a:schemeClr val="tx1"/>
                </a:solidFill>
              </a:rPr>
              <a:t>.1</a:t>
            </a:r>
            <a:r>
              <a:rPr lang="zh-CN" altLang="en-US" sz="1400" dirty="0" smtClean="0">
                <a:solidFill>
                  <a:schemeClr val="tx1"/>
                </a:solidFill>
              </a:rPr>
              <a:t>动作开始，视频恢复正常大小（缩放）讲解侧栏飞出效果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60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5" y="0"/>
            <a:ext cx="12267489" cy="68580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210312" y="192024"/>
            <a:ext cx="9482328" cy="5330952"/>
          </a:xfrm>
          <a:prstGeom prst="roundRect">
            <a:avLst>
              <a:gd name="adj" fmla="val 208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solidFill>
                  <a:schemeClr val="tx1"/>
                </a:solidFill>
              </a:rPr>
              <a:t>休息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19456" y="5386467"/>
            <a:ext cx="9454896" cy="2736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40" y="5362982"/>
            <a:ext cx="785809" cy="343012"/>
          </a:xfrm>
          <a:prstGeom prst="rect">
            <a:avLst/>
          </a:prstGeom>
        </p:spPr>
      </p:pic>
      <p:sp>
        <p:nvSpPr>
          <p:cNvPr id="37" name="圆角矩形 36"/>
          <p:cNvSpPr/>
          <p:nvPr/>
        </p:nvSpPr>
        <p:spPr>
          <a:xfrm>
            <a:off x="1464455" y="5372892"/>
            <a:ext cx="411020" cy="2872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1464455" y="5379679"/>
            <a:ext cx="199753" cy="28045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576" y="5666923"/>
            <a:ext cx="5863095" cy="1117112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346525" y="5852985"/>
            <a:ext cx="656211" cy="669657"/>
            <a:chOff x="346525" y="5852985"/>
            <a:chExt cx="656211" cy="669657"/>
          </a:xfrm>
        </p:grpSpPr>
        <p:sp>
          <p:nvSpPr>
            <p:cNvPr id="9" name="椭圆 8"/>
            <p:cNvSpPr/>
            <p:nvPr/>
          </p:nvSpPr>
          <p:spPr>
            <a:xfrm>
              <a:off x="346525" y="5852985"/>
              <a:ext cx="643771" cy="669657"/>
            </a:xfrm>
            <a:prstGeom prst="ellipse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01289" y="6011578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:10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2671" y="5673711"/>
            <a:ext cx="2224634" cy="111032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495477" y="567325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深</a:t>
            </a:r>
            <a:r>
              <a:rPr lang="zh-CN" altLang="en-US" sz="2000" dirty="0" smtClean="0">
                <a:solidFill>
                  <a:schemeClr val="bg1"/>
                </a:solidFill>
              </a:rPr>
              <a:t>蹲抬臂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五角星 12"/>
          <p:cNvSpPr/>
          <p:nvPr/>
        </p:nvSpPr>
        <p:spPr>
          <a:xfrm>
            <a:off x="2560894" y="6457391"/>
            <a:ext cx="292608" cy="283464"/>
          </a:xfrm>
          <a:prstGeom prst="star5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五角星 13"/>
          <p:cNvSpPr/>
          <p:nvPr/>
        </p:nvSpPr>
        <p:spPr>
          <a:xfrm>
            <a:off x="2905318" y="6454343"/>
            <a:ext cx="292608" cy="283464"/>
          </a:xfrm>
          <a:prstGeom prst="star5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五角星 14"/>
          <p:cNvSpPr/>
          <p:nvPr/>
        </p:nvSpPr>
        <p:spPr>
          <a:xfrm>
            <a:off x="3258886" y="6466535"/>
            <a:ext cx="292608" cy="283464"/>
          </a:xfrm>
          <a:prstGeom prst="star5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五角星 15"/>
          <p:cNvSpPr/>
          <p:nvPr/>
        </p:nvSpPr>
        <p:spPr>
          <a:xfrm>
            <a:off x="3585942" y="6463690"/>
            <a:ext cx="292608" cy="283464"/>
          </a:xfrm>
          <a:prstGeom prst="star5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五角星 16"/>
          <p:cNvSpPr/>
          <p:nvPr/>
        </p:nvSpPr>
        <p:spPr>
          <a:xfrm>
            <a:off x="3905328" y="6463690"/>
            <a:ext cx="292608" cy="283464"/>
          </a:xfrm>
          <a:prstGeom prst="star5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线形标注 1 17"/>
          <p:cNvSpPr/>
          <p:nvPr/>
        </p:nvSpPr>
        <p:spPr>
          <a:xfrm>
            <a:off x="1664020" y="3776472"/>
            <a:ext cx="3067812" cy="577063"/>
          </a:xfrm>
          <a:prstGeom prst="borderCallout1">
            <a:avLst>
              <a:gd name="adj1" fmla="val 101469"/>
              <a:gd name="adj2" fmla="val 38879"/>
              <a:gd name="adj3" fmla="val 345441"/>
              <a:gd name="adj4" fmla="val 29501"/>
            </a:avLst>
          </a:prstGeom>
          <a:solidFill>
            <a:schemeClr val="bg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5.2</a:t>
            </a:r>
            <a:r>
              <a:rPr lang="zh-CN" altLang="en-US" sz="1400" dirty="0" smtClean="0">
                <a:solidFill>
                  <a:schemeClr val="tx1"/>
                </a:solidFill>
              </a:rPr>
              <a:t>休息</a:t>
            </a:r>
            <a:r>
              <a:rPr lang="zh-CN" altLang="en-US" sz="1400" dirty="0" smtClean="0">
                <a:solidFill>
                  <a:schemeClr val="tx1"/>
                </a:solidFill>
              </a:rPr>
              <a:t>界面，下部显示上一个动作名称，分数，星级，打钩标志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线形标注 1 18"/>
          <p:cNvSpPr/>
          <p:nvPr/>
        </p:nvSpPr>
        <p:spPr>
          <a:xfrm>
            <a:off x="4449892" y="4446777"/>
            <a:ext cx="3067812" cy="577063"/>
          </a:xfrm>
          <a:prstGeom prst="borderCallout1">
            <a:avLst>
              <a:gd name="adj1" fmla="val 101469"/>
              <a:gd name="adj2" fmla="val 38879"/>
              <a:gd name="adj3" fmla="val 251951"/>
              <a:gd name="adj4" fmla="val 32482"/>
            </a:avLst>
          </a:prstGeom>
          <a:solidFill>
            <a:schemeClr val="bg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5</a:t>
            </a:r>
            <a:r>
              <a:rPr lang="en-US" altLang="zh-CN" sz="1400" dirty="0" smtClean="0">
                <a:solidFill>
                  <a:schemeClr val="tx1"/>
                </a:solidFill>
              </a:rPr>
              <a:t>.3</a:t>
            </a:r>
            <a:r>
              <a:rPr lang="zh-CN" altLang="en-US" sz="1400" dirty="0" smtClean="0">
                <a:solidFill>
                  <a:schemeClr val="tx1"/>
                </a:solidFill>
              </a:rPr>
              <a:t>休息</a:t>
            </a:r>
            <a:r>
              <a:rPr lang="zh-CN" altLang="en-US" sz="1400" dirty="0" smtClean="0">
                <a:solidFill>
                  <a:schemeClr val="tx1"/>
                </a:solidFill>
              </a:rPr>
              <a:t>界面，显示后面</a:t>
            </a:r>
            <a:r>
              <a:rPr lang="en-US" altLang="zh-CN" sz="1400" dirty="0" smtClean="0">
                <a:solidFill>
                  <a:schemeClr val="tx1"/>
                </a:solidFill>
              </a:rPr>
              <a:t>2</a:t>
            </a:r>
            <a:r>
              <a:rPr lang="zh-CN" altLang="en-US" sz="1400" dirty="0" smtClean="0">
                <a:solidFill>
                  <a:schemeClr val="tx1"/>
                </a:solidFill>
              </a:rPr>
              <a:t>个动作的名称和需要用时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2111" y="1564272"/>
            <a:ext cx="2167969" cy="3137609"/>
          </a:xfrm>
          <a:prstGeom prst="rect">
            <a:avLst/>
          </a:prstGeom>
        </p:spPr>
      </p:pic>
      <p:cxnSp>
        <p:nvCxnSpPr>
          <p:cNvPr id="22" name="直接连接符 21"/>
          <p:cNvCxnSpPr/>
          <p:nvPr/>
        </p:nvCxnSpPr>
        <p:spPr>
          <a:xfrm flipV="1">
            <a:off x="10680192" y="3048591"/>
            <a:ext cx="685800" cy="1828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1023092" y="2770632"/>
            <a:ext cx="0" cy="969264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10607040" y="3730752"/>
            <a:ext cx="379055" cy="20667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1060090" y="3739896"/>
            <a:ext cx="470494" cy="19752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0609537" y="3982212"/>
            <a:ext cx="187030" cy="49470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1530584" y="3982212"/>
            <a:ext cx="0" cy="50385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0220917" y="3066879"/>
            <a:ext cx="386123" cy="21936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11226350" y="3066879"/>
            <a:ext cx="212795" cy="10968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9908758" y="4809132"/>
            <a:ext cx="2161322" cy="1514083"/>
            <a:chOff x="7311863" y="4949733"/>
            <a:chExt cx="2161322" cy="1514083"/>
          </a:xfrm>
          <a:noFill/>
          <a:effectLst/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11863" y="4949733"/>
              <a:ext cx="2161322" cy="1514083"/>
            </a:xfrm>
            <a:prstGeom prst="rect">
              <a:avLst/>
            </a:prstGeom>
            <a:grpFill/>
            <a:ln w="3175">
              <a:solidFill>
                <a:srgbClr val="FFC000"/>
              </a:solidFill>
            </a:ln>
          </p:spPr>
        </p:pic>
        <p:sp>
          <p:nvSpPr>
            <p:cNvPr id="32" name="文本框 31"/>
            <p:cNvSpPr txBox="1"/>
            <p:nvPr/>
          </p:nvSpPr>
          <p:spPr>
            <a:xfrm>
              <a:off x="8682347" y="6035351"/>
              <a:ext cx="646331" cy="369332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深蹲</a:t>
              </a:r>
            </a:p>
          </p:txBody>
        </p:sp>
      </p:grpSp>
      <p:sp>
        <p:nvSpPr>
          <p:cNvPr id="33" name="矩形 32"/>
          <p:cNvSpPr/>
          <p:nvPr/>
        </p:nvSpPr>
        <p:spPr>
          <a:xfrm>
            <a:off x="9902111" y="4809132"/>
            <a:ext cx="2167969" cy="151408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休息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821" y="8774"/>
            <a:ext cx="2042547" cy="5847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5</a:t>
            </a:r>
            <a:r>
              <a:rPr lang="zh-CN" altLang="en-US" sz="3200" dirty="0" smtClean="0">
                <a:solidFill>
                  <a:schemeClr val="bg1"/>
                </a:solidFill>
              </a:rPr>
              <a:t>休息过程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480377" y="2628682"/>
            <a:ext cx="1161288" cy="414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线形标注 1 33"/>
          <p:cNvSpPr/>
          <p:nvPr/>
        </p:nvSpPr>
        <p:spPr>
          <a:xfrm>
            <a:off x="6925386" y="5058434"/>
            <a:ext cx="3067812" cy="577063"/>
          </a:xfrm>
          <a:prstGeom prst="borderCallout1">
            <a:avLst>
              <a:gd name="adj1" fmla="val 44424"/>
              <a:gd name="adj2" fmla="val 99684"/>
              <a:gd name="adj3" fmla="val 136277"/>
              <a:gd name="adj4" fmla="val 119815"/>
            </a:avLst>
          </a:prstGeom>
          <a:solidFill>
            <a:schemeClr val="bg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5.4</a:t>
            </a:r>
            <a:r>
              <a:rPr lang="zh-CN" altLang="en-US" sz="1400" dirty="0" smtClean="0">
                <a:solidFill>
                  <a:schemeClr val="tx1"/>
                </a:solidFill>
              </a:rPr>
              <a:t>休息</a:t>
            </a:r>
            <a:r>
              <a:rPr lang="zh-CN" altLang="en-US" sz="1400" dirty="0" smtClean="0">
                <a:solidFill>
                  <a:schemeClr val="tx1"/>
                </a:solidFill>
              </a:rPr>
              <a:t>界面，动作进度条不显示，显示一个休息状态的人形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线形标注 1 41"/>
          <p:cNvSpPr/>
          <p:nvPr/>
        </p:nvSpPr>
        <p:spPr>
          <a:xfrm>
            <a:off x="115884" y="4476920"/>
            <a:ext cx="2445010" cy="704088"/>
          </a:xfrm>
          <a:prstGeom prst="borderCallout1">
            <a:avLst>
              <a:gd name="adj1" fmla="val 101469"/>
              <a:gd name="adj2" fmla="val 38879"/>
              <a:gd name="adj3" fmla="val 193442"/>
              <a:gd name="adj4" fmla="val 21147"/>
            </a:avLst>
          </a:prstGeom>
          <a:solidFill>
            <a:schemeClr val="bg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5</a:t>
            </a:r>
            <a:r>
              <a:rPr lang="en-US" altLang="zh-CN" sz="1400" dirty="0" smtClean="0">
                <a:solidFill>
                  <a:schemeClr val="tx1"/>
                </a:solidFill>
              </a:rPr>
              <a:t>.1</a:t>
            </a:r>
            <a:r>
              <a:rPr lang="zh-CN" altLang="en-US" sz="1400" dirty="0" smtClean="0">
                <a:solidFill>
                  <a:schemeClr val="tx1"/>
                </a:solidFill>
              </a:rPr>
              <a:t>时间</a:t>
            </a:r>
            <a:r>
              <a:rPr lang="zh-CN" altLang="en-US" sz="1400" dirty="0">
                <a:solidFill>
                  <a:schemeClr val="tx1"/>
                </a:solidFill>
              </a:rPr>
              <a:t>进度</a:t>
            </a:r>
            <a:r>
              <a:rPr lang="zh-CN" altLang="en-US" sz="1400" dirty="0" smtClean="0">
                <a:solidFill>
                  <a:schemeClr val="tx1"/>
                </a:solidFill>
              </a:rPr>
              <a:t>条涨满再</a:t>
            </a:r>
            <a:r>
              <a:rPr lang="zh-CN" altLang="en-US" sz="1400" dirty="0" smtClean="0">
                <a:solidFill>
                  <a:schemeClr val="tx1"/>
                </a:solidFill>
              </a:rPr>
              <a:t>倒计时效果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13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5" y="0"/>
            <a:ext cx="12267489" cy="6858000"/>
          </a:xfrm>
          <a:prstGeom prst="rect">
            <a:avLst/>
          </a:prstGeom>
        </p:spPr>
      </p:pic>
      <p:sp>
        <p:nvSpPr>
          <p:cNvPr id="35" name="圆角矩形 34"/>
          <p:cNvSpPr/>
          <p:nvPr/>
        </p:nvSpPr>
        <p:spPr>
          <a:xfrm>
            <a:off x="219456" y="5386467"/>
            <a:ext cx="9454896" cy="2736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40" y="5362982"/>
            <a:ext cx="785809" cy="343012"/>
          </a:xfrm>
          <a:prstGeom prst="rect">
            <a:avLst/>
          </a:prstGeom>
        </p:spPr>
      </p:pic>
      <p:sp>
        <p:nvSpPr>
          <p:cNvPr id="37" name="圆角矩形 36"/>
          <p:cNvSpPr/>
          <p:nvPr/>
        </p:nvSpPr>
        <p:spPr>
          <a:xfrm>
            <a:off x="1464455" y="5372892"/>
            <a:ext cx="411020" cy="2872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1464455" y="5379679"/>
            <a:ext cx="199753" cy="28045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576" y="5666923"/>
            <a:ext cx="5863095" cy="1117112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346525" y="5852985"/>
            <a:ext cx="656211" cy="669657"/>
            <a:chOff x="346525" y="5852985"/>
            <a:chExt cx="656211" cy="669657"/>
          </a:xfrm>
        </p:grpSpPr>
        <p:sp>
          <p:nvSpPr>
            <p:cNvPr id="9" name="椭圆 8"/>
            <p:cNvSpPr/>
            <p:nvPr/>
          </p:nvSpPr>
          <p:spPr>
            <a:xfrm>
              <a:off x="346525" y="5852985"/>
              <a:ext cx="643771" cy="669657"/>
            </a:xfrm>
            <a:prstGeom prst="ellipse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01289" y="6011578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:10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495477" y="567325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深</a:t>
            </a:r>
            <a:r>
              <a:rPr lang="zh-CN" altLang="en-US" sz="2000" dirty="0" smtClean="0">
                <a:solidFill>
                  <a:schemeClr val="bg1"/>
                </a:solidFill>
              </a:rPr>
              <a:t>蹲抬臂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五角星 12"/>
          <p:cNvSpPr/>
          <p:nvPr/>
        </p:nvSpPr>
        <p:spPr>
          <a:xfrm>
            <a:off x="2560894" y="6457391"/>
            <a:ext cx="292608" cy="283464"/>
          </a:xfrm>
          <a:prstGeom prst="star5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五角星 13"/>
          <p:cNvSpPr/>
          <p:nvPr/>
        </p:nvSpPr>
        <p:spPr>
          <a:xfrm>
            <a:off x="2905318" y="6454343"/>
            <a:ext cx="292608" cy="283464"/>
          </a:xfrm>
          <a:prstGeom prst="star5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五角星 14"/>
          <p:cNvSpPr/>
          <p:nvPr/>
        </p:nvSpPr>
        <p:spPr>
          <a:xfrm>
            <a:off x="3258886" y="6466535"/>
            <a:ext cx="292608" cy="283464"/>
          </a:xfrm>
          <a:prstGeom prst="star5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五角星 15"/>
          <p:cNvSpPr/>
          <p:nvPr/>
        </p:nvSpPr>
        <p:spPr>
          <a:xfrm>
            <a:off x="3585942" y="6463690"/>
            <a:ext cx="292608" cy="283464"/>
          </a:xfrm>
          <a:prstGeom prst="star5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五角星 16"/>
          <p:cNvSpPr/>
          <p:nvPr/>
        </p:nvSpPr>
        <p:spPr>
          <a:xfrm>
            <a:off x="3905328" y="6463690"/>
            <a:ext cx="292608" cy="283464"/>
          </a:xfrm>
          <a:prstGeom prst="star5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线形标注 1 17"/>
          <p:cNvSpPr/>
          <p:nvPr/>
        </p:nvSpPr>
        <p:spPr>
          <a:xfrm>
            <a:off x="1664020" y="3776472"/>
            <a:ext cx="3067812" cy="577063"/>
          </a:xfrm>
          <a:prstGeom prst="borderCallout1">
            <a:avLst>
              <a:gd name="adj1" fmla="val 101469"/>
              <a:gd name="adj2" fmla="val 38879"/>
              <a:gd name="adj3" fmla="val 415162"/>
              <a:gd name="adj4" fmla="val -8055"/>
            </a:avLst>
          </a:prstGeom>
          <a:solidFill>
            <a:schemeClr val="bg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6.3</a:t>
            </a:r>
            <a:r>
              <a:rPr lang="zh-CN" altLang="en-US" sz="1400" dirty="0" smtClean="0">
                <a:solidFill>
                  <a:schemeClr val="tx1"/>
                </a:solidFill>
              </a:rPr>
              <a:t>下部</a:t>
            </a:r>
            <a:r>
              <a:rPr lang="zh-CN" altLang="en-US" sz="1400" dirty="0" smtClean="0">
                <a:solidFill>
                  <a:schemeClr val="tx1"/>
                </a:solidFill>
              </a:rPr>
              <a:t>显示上一个动作名称，分数，星级，打钩</a:t>
            </a:r>
            <a:r>
              <a:rPr lang="zh-CN" altLang="en-US" sz="1400" dirty="0" smtClean="0">
                <a:solidFill>
                  <a:schemeClr val="tx1"/>
                </a:solidFill>
              </a:rPr>
              <a:t>标志，然后飞出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线形标注 1 18"/>
          <p:cNvSpPr/>
          <p:nvPr/>
        </p:nvSpPr>
        <p:spPr>
          <a:xfrm>
            <a:off x="4836554" y="4461956"/>
            <a:ext cx="3067812" cy="938895"/>
          </a:xfrm>
          <a:prstGeom prst="borderCallout1">
            <a:avLst>
              <a:gd name="adj1" fmla="val 101469"/>
              <a:gd name="adj2" fmla="val 38879"/>
              <a:gd name="adj3" fmla="val 175439"/>
              <a:gd name="adj4" fmla="val 8339"/>
            </a:avLst>
          </a:prstGeom>
          <a:solidFill>
            <a:schemeClr val="bg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6.4</a:t>
            </a:r>
            <a:r>
              <a:rPr lang="zh-CN" altLang="en-US" sz="1400" dirty="0" smtClean="0">
                <a:solidFill>
                  <a:schemeClr val="tx1"/>
                </a:solidFill>
              </a:rPr>
              <a:t>当前动作从后续工作飞入到前台</a:t>
            </a:r>
            <a:r>
              <a:rPr lang="zh-CN" altLang="en-US" sz="1400" dirty="0" smtClean="0">
                <a:solidFill>
                  <a:schemeClr val="tx1"/>
                </a:solidFill>
              </a:rPr>
              <a:t>；然后转换成动作视频播放的状态栏（</a:t>
            </a:r>
            <a:r>
              <a:rPr lang="en-US" altLang="zh-CN" sz="1400" dirty="0" smtClean="0">
                <a:solidFill>
                  <a:schemeClr val="tx1"/>
                </a:solidFill>
              </a:rPr>
              <a:t>4.3</a:t>
            </a:r>
            <a:r>
              <a:rPr lang="zh-CN" altLang="en-US" sz="1400" dirty="0" smtClean="0">
                <a:solidFill>
                  <a:schemeClr val="tx1"/>
                </a:solidFill>
              </a:rPr>
              <a:t>）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2111" y="1564272"/>
            <a:ext cx="2167969" cy="3137609"/>
          </a:xfrm>
          <a:prstGeom prst="rect">
            <a:avLst/>
          </a:prstGeom>
        </p:spPr>
      </p:pic>
      <p:cxnSp>
        <p:nvCxnSpPr>
          <p:cNvPr id="22" name="直接连接符 21"/>
          <p:cNvCxnSpPr/>
          <p:nvPr/>
        </p:nvCxnSpPr>
        <p:spPr>
          <a:xfrm flipV="1">
            <a:off x="10680192" y="3048591"/>
            <a:ext cx="685800" cy="1828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1023092" y="2770632"/>
            <a:ext cx="0" cy="969264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10607040" y="3730752"/>
            <a:ext cx="379055" cy="20667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1060090" y="3739896"/>
            <a:ext cx="470494" cy="19752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0609537" y="3982212"/>
            <a:ext cx="187030" cy="49470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1530584" y="3982212"/>
            <a:ext cx="0" cy="50385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0220917" y="3066879"/>
            <a:ext cx="386123" cy="21936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11226350" y="3066879"/>
            <a:ext cx="212795" cy="10968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9908758" y="4809132"/>
            <a:ext cx="2161322" cy="1514083"/>
            <a:chOff x="7311863" y="4949733"/>
            <a:chExt cx="2161322" cy="1514083"/>
          </a:xfrm>
          <a:noFill/>
          <a:effectLst/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11863" y="4949733"/>
              <a:ext cx="2161322" cy="1514083"/>
            </a:xfrm>
            <a:prstGeom prst="rect">
              <a:avLst/>
            </a:prstGeom>
            <a:grpFill/>
            <a:ln w="3175">
              <a:solidFill>
                <a:srgbClr val="FFC000"/>
              </a:solidFill>
            </a:ln>
          </p:spPr>
        </p:pic>
        <p:sp>
          <p:nvSpPr>
            <p:cNvPr id="32" name="文本框 31"/>
            <p:cNvSpPr txBox="1"/>
            <p:nvPr/>
          </p:nvSpPr>
          <p:spPr>
            <a:xfrm>
              <a:off x="8682347" y="6035351"/>
              <a:ext cx="646331" cy="369332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深蹲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0821" y="8774"/>
            <a:ext cx="4094391" cy="5847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6</a:t>
            </a:r>
            <a:r>
              <a:rPr lang="zh-CN" altLang="en-US" sz="3200" dirty="0" smtClean="0">
                <a:solidFill>
                  <a:schemeClr val="bg1"/>
                </a:solidFill>
              </a:rPr>
              <a:t>动作切换（非休息）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480377" y="2628682"/>
            <a:ext cx="1161288" cy="414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线形标注 1 33"/>
          <p:cNvSpPr/>
          <p:nvPr/>
        </p:nvSpPr>
        <p:spPr>
          <a:xfrm>
            <a:off x="6944869" y="3701004"/>
            <a:ext cx="3067812" cy="577063"/>
          </a:xfrm>
          <a:prstGeom prst="borderCallout1">
            <a:avLst>
              <a:gd name="adj1" fmla="val 44424"/>
              <a:gd name="adj2" fmla="val 99684"/>
              <a:gd name="adj3" fmla="val 272550"/>
              <a:gd name="adj4" fmla="val 106402"/>
            </a:avLst>
          </a:prstGeom>
          <a:solidFill>
            <a:schemeClr val="bg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6.5</a:t>
            </a:r>
            <a:r>
              <a:rPr lang="zh-CN" altLang="en-US" sz="1400" dirty="0" smtClean="0">
                <a:solidFill>
                  <a:schemeClr val="tx1"/>
                </a:solidFill>
              </a:rPr>
              <a:t>人形进度条通过翻牌的动效切换到当前动作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线形标注 1 41"/>
          <p:cNvSpPr/>
          <p:nvPr/>
        </p:nvSpPr>
        <p:spPr>
          <a:xfrm>
            <a:off x="115884" y="4476920"/>
            <a:ext cx="2445010" cy="704088"/>
          </a:xfrm>
          <a:prstGeom prst="borderCallout1">
            <a:avLst>
              <a:gd name="adj1" fmla="val 101469"/>
              <a:gd name="adj2" fmla="val 38879"/>
              <a:gd name="adj3" fmla="val 193442"/>
              <a:gd name="adj4" fmla="val 21147"/>
            </a:avLst>
          </a:prstGeom>
          <a:solidFill>
            <a:schemeClr val="bg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6.2</a:t>
            </a:r>
            <a:r>
              <a:rPr lang="zh-CN" altLang="en-US" sz="1400" dirty="0" smtClean="0">
                <a:solidFill>
                  <a:schemeClr val="tx1"/>
                </a:solidFill>
              </a:rPr>
              <a:t>时间</a:t>
            </a:r>
            <a:r>
              <a:rPr lang="zh-CN" altLang="en-US" sz="1400" dirty="0">
                <a:solidFill>
                  <a:schemeClr val="tx1"/>
                </a:solidFill>
              </a:rPr>
              <a:t>进度</a:t>
            </a:r>
            <a:r>
              <a:rPr lang="zh-CN" altLang="en-US" sz="1400" dirty="0" smtClean="0">
                <a:solidFill>
                  <a:schemeClr val="tx1"/>
                </a:solidFill>
              </a:rPr>
              <a:t>条涨满再</a:t>
            </a:r>
            <a:r>
              <a:rPr lang="zh-CN" altLang="en-US" sz="1400" dirty="0" smtClean="0">
                <a:solidFill>
                  <a:schemeClr val="tx1"/>
                </a:solidFill>
              </a:rPr>
              <a:t>倒计时效果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656049" y="5732219"/>
            <a:ext cx="1490473" cy="969982"/>
          </a:xfrm>
          <a:prstGeom prst="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6723155" y="575434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3/10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710082" y="610582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深</a:t>
            </a:r>
            <a:r>
              <a:rPr lang="zh-CN" altLang="en-US" sz="2000" dirty="0" smtClean="0">
                <a:solidFill>
                  <a:schemeClr val="bg1"/>
                </a:solidFill>
              </a:rPr>
              <a:t>蹲抬臂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6" name="五角星 45"/>
          <p:cNvSpPr/>
          <p:nvPr/>
        </p:nvSpPr>
        <p:spPr>
          <a:xfrm>
            <a:off x="6559932" y="6410388"/>
            <a:ext cx="292608" cy="283464"/>
          </a:xfrm>
          <a:prstGeom prst="star5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五角星 46"/>
          <p:cNvSpPr/>
          <p:nvPr/>
        </p:nvSpPr>
        <p:spPr>
          <a:xfrm>
            <a:off x="6904356" y="6407340"/>
            <a:ext cx="292608" cy="283464"/>
          </a:xfrm>
          <a:prstGeom prst="star5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五角星 47"/>
          <p:cNvSpPr/>
          <p:nvPr/>
        </p:nvSpPr>
        <p:spPr>
          <a:xfrm>
            <a:off x="7257924" y="6419532"/>
            <a:ext cx="292608" cy="283464"/>
          </a:xfrm>
          <a:prstGeom prst="star5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五角星 48"/>
          <p:cNvSpPr/>
          <p:nvPr/>
        </p:nvSpPr>
        <p:spPr>
          <a:xfrm>
            <a:off x="7584980" y="6416687"/>
            <a:ext cx="292608" cy="283464"/>
          </a:xfrm>
          <a:prstGeom prst="star5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五角星 49"/>
          <p:cNvSpPr/>
          <p:nvPr/>
        </p:nvSpPr>
        <p:spPr>
          <a:xfrm>
            <a:off x="7904366" y="6416687"/>
            <a:ext cx="292608" cy="283464"/>
          </a:xfrm>
          <a:prstGeom prst="star5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右箭头 1"/>
          <p:cNvSpPr/>
          <p:nvPr/>
        </p:nvSpPr>
        <p:spPr>
          <a:xfrm flipH="1">
            <a:off x="1144133" y="5942471"/>
            <a:ext cx="432730" cy="390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箭头 50"/>
          <p:cNvSpPr/>
          <p:nvPr/>
        </p:nvSpPr>
        <p:spPr>
          <a:xfrm flipH="1">
            <a:off x="4668738" y="6013532"/>
            <a:ext cx="432730" cy="390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上弧形箭头 2"/>
          <p:cNvSpPr/>
          <p:nvPr/>
        </p:nvSpPr>
        <p:spPr>
          <a:xfrm>
            <a:off x="6420197" y="5862942"/>
            <a:ext cx="483653" cy="4208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线形标注 1 51"/>
          <p:cNvSpPr/>
          <p:nvPr/>
        </p:nvSpPr>
        <p:spPr>
          <a:xfrm>
            <a:off x="1360498" y="1349904"/>
            <a:ext cx="2445010" cy="963527"/>
          </a:xfrm>
          <a:prstGeom prst="borderCallout1">
            <a:avLst>
              <a:gd name="adj1" fmla="val 50820"/>
              <a:gd name="adj2" fmla="val 99839"/>
              <a:gd name="adj3" fmla="val 75260"/>
              <a:gd name="adj4" fmla="val 107538"/>
            </a:avLst>
          </a:prstGeom>
          <a:solidFill>
            <a:schemeClr val="bg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6.1</a:t>
            </a:r>
            <a:r>
              <a:rPr lang="zh-CN" altLang="en-US" sz="1400" dirty="0" smtClean="0">
                <a:solidFill>
                  <a:schemeClr val="tx1"/>
                </a:solidFill>
              </a:rPr>
              <a:t>视频切换动效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24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67489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2111" y="1564272"/>
            <a:ext cx="2167969" cy="3137609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10680192" y="3048591"/>
            <a:ext cx="685800" cy="1828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023092" y="2770632"/>
            <a:ext cx="0" cy="969264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0607040" y="3730752"/>
            <a:ext cx="379055" cy="20667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1060090" y="3739896"/>
            <a:ext cx="470494" cy="19752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609537" y="3982212"/>
            <a:ext cx="187030" cy="49470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1530584" y="3982212"/>
            <a:ext cx="0" cy="50385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10220917" y="3066879"/>
            <a:ext cx="386123" cy="21936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1226350" y="3066879"/>
            <a:ext cx="212795" cy="10968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902111" y="4809132"/>
            <a:ext cx="2167969" cy="151408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右箭头 1"/>
          <p:cNvSpPr/>
          <p:nvPr/>
        </p:nvSpPr>
        <p:spPr>
          <a:xfrm flipH="1">
            <a:off x="0" y="5952744"/>
            <a:ext cx="457200" cy="452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210312" y="192024"/>
            <a:ext cx="9482328" cy="5330952"/>
          </a:xfrm>
          <a:prstGeom prst="roundRect">
            <a:avLst>
              <a:gd name="adj" fmla="val 208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solidFill>
                  <a:schemeClr val="tx1"/>
                </a:solidFill>
              </a:rPr>
              <a:t>结束视频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9417" y="8774"/>
            <a:ext cx="2042547" cy="5847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7</a:t>
            </a:r>
            <a:r>
              <a:rPr lang="zh-CN" altLang="en-US" sz="3200" dirty="0" smtClean="0">
                <a:solidFill>
                  <a:schemeClr val="bg1"/>
                </a:solidFill>
              </a:rPr>
              <a:t>课程</a:t>
            </a:r>
            <a:r>
              <a:rPr lang="zh-CN" altLang="en-US" sz="3200" dirty="0" smtClean="0">
                <a:solidFill>
                  <a:schemeClr val="bg1"/>
                </a:solidFill>
              </a:rPr>
              <a:t>结束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线形标注 1 16"/>
          <p:cNvSpPr/>
          <p:nvPr/>
        </p:nvSpPr>
        <p:spPr>
          <a:xfrm>
            <a:off x="711353" y="1005457"/>
            <a:ext cx="3067812" cy="1117629"/>
          </a:xfrm>
          <a:prstGeom prst="borderCallout1">
            <a:avLst>
              <a:gd name="adj1" fmla="val 44424"/>
              <a:gd name="adj2" fmla="val 99684"/>
              <a:gd name="adj3" fmla="val 83769"/>
              <a:gd name="adj4" fmla="val 106402"/>
            </a:avLst>
          </a:prstGeom>
          <a:solidFill>
            <a:schemeClr val="bg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7</a:t>
            </a:r>
            <a:r>
              <a:rPr lang="en-US" altLang="zh-CN" sz="1400" dirty="0" smtClean="0">
                <a:solidFill>
                  <a:schemeClr val="tx1"/>
                </a:solidFill>
              </a:rPr>
              <a:t>.1</a:t>
            </a:r>
            <a:r>
              <a:rPr lang="zh-CN" altLang="en-US" sz="1400" dirty="0" smtClean="0">
                <a:solidFill>
                  <a:schemeClr val="tx1"/>
                </a:solidFill>
              </a:rPr>
              <a:t>课程结束，有一个结束过渡视频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线形标注 1 18"/>
          <p:cNvSpPr/>
          <p:nvPr/>
        </p:nvSpPr>
        <p:spPr>
          <a:xfrm>
            <a:off x="228600" y="4617720"/>
            <a:ext cx="3067812" cy="561326"/>
          </a:xfrm>
          <a:prstGeom prst="borderCallout1">
            <a:avLst>
              <a:gd name="adj1" fmla="val 100059"/>
              <a:gd name="adj2" fmla="val 43946"/>
              <a:gd name="adj3" fmla="val 231636"/>
              <a:gd name="adj4" fmla="val 14897"/>
            </a:avLst>
          </a:prstGeom>
          <a:solidFill>
            <a:schemeClr val="bg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7</a:t>
            </a:r>
            <a:r>
              <a:rPr lang="en-US" altLang="zh-CN" sz="1400" dirty="0" smtClean="0">
                <a:solidFill>
                  <a:schemeClr val="tx1"/>
                </a:solidFill>
              </a:rPr>
              <a:t>.2</a:t>
            </a:r>
            <a:r>
              <a:rPr lang="zh-CN" altLang="en-US" sz="1400" dirty="0" smtClean="0">
                <a:solidFill>
                  <a:schemeClr val="tx1"/>
                </a:solidFill>
              </a:rPr>
              <a:t>时间</a:t>
            </a:r>
            <a:r>
              <a:rPr lang="en-US" altLang="zh-CN" sz="1400" dirty="0" smtClean="0">
                <a:solidFill>
                  <a:schemeClr val="tx1"/>
                </a:solidFill>
              </a:rPr>
              <a:t>ICON</a:t>
            </a:r>
            <a:r>
              <a:rPr lang="zh-CN" altLang="en-US" sz="1400" dirty="0" smtClean="0">
                <a:solidFill>
                  <a:schemeClr val="tx1"/>
                </a:solidFill>
              </a:rPr>
              <a:t>飞出效果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线形标注 1 19"/>
          <p:cNvSpPr/>
          <p:nvPr/>
        </p:nvSpPr>
        <p:spPr>
          <a:xfrm>
            <a:off x="3617976" y="4767822"/>
            <a:ext cx="3067812" cy="561326"/>
          </a:xfrm>
          <a:prstGeom prst="borderCallout1">
            <a:avLst>
              <a:gd name="adj1" fmla="val 54447"/>
              <a:gd name="adj2" fmla="val -167"/>
              <a:gd name="adj3" fmla="val 168105"/>
              <a:gd name="adj4" fmla="val -18486"/>
            </a:avLst>
          </a:prstGeom>
          <a:solidFill>
            <a:schemeClr val="bg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7</a:t>
            </a:r>
            <a:r>
              <a:rPr lang="en-US" altLang="zh-CN" sz="1400" dirty="0" smtClean="0">
                <a:solidFill>
                  <a:schemeClr val="tx1"/>
                </a:solidFill>
              </a:rPr>
              <a:t>.3</a:t>
            </a:r>
            <a:r>
              <a:rPr lang="zh-CN" altLang="en-US" sz="1400" dirty="0" smtClean="0">
                <a:solidFill>
                  <a:schemeClr val="tx1"/>
                </a:solidFill>
              </a:rPr>
              <a:t>最后一个动作信息显示（</a:t>
            </a:r>
            <a:r>
              <a:rPr lang="en-US" altLang="zh-CN" sz="1400" dirty="0" smtClean="0">
                <a:solidFill>
                  <a:schemeClr val="tx1"/>
                </a:solidFill>
              </a:rPr>
              <a:t>5.2</a:t>
            </a:r>
            <a:r>
              <a:rPr lang="zh-CN" altLang="en-US" sz="1400" dirty="0" smtClean="0">
                <a:solidFill>
                  <a:schemeClr val="tx1"/>
                </a:solidFill>
              </a:rPr>
              <a:t>）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971" y="5673078"/>
            <a:ext cx="3326310" cy="1029135"/>
          </a:xfrm>
          <a:prstGeom prst="rect">
            <a:avLst/>
          </a:prstGeom>
        </p:spPr>
      </p:pic>
      <p:sp>
        <p:nvSpPr>
          <p:cNvPr id="22" name="线形标注 1 21"/>
          <p:cNvSpPr/>
          <p:nvPr/>
        </p:nvSpPr>
        <p:spPr>
          <a:xfrm>
            <a:off x="6944869" y="3701004"/>
            <a:ext cx="3067812" cy="577063"/>
          </a:xfrm>
          <a:prstGeom prst="borderCallout1">
            <a:avLst>
              <a:gd name="adj1" fmla="val 44424"/>
              <a:gd name="adj2" fmla="val 99684"/>
              <a:gd name="adj3" fmla="val 272550"/>
              <a:gd name="adj4" fmla="val 106402"/>
            </a:avLst>
          </a:prstGeom>
          <a:solidFill>
            <a:schemeClr val="bg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7</a:t>
            </a:r>
            <a:r>
              <a:rPr lang="en-US" altLang="zh-CN" sz="1400" dirty="0" smtClean="0">
                <a:solidFill>
                  <a:schemeClr val="tx1"/>
                </a:solidFill>
              </a:rPr>
              <a:t>.4</a:t>
            </a:r>
            <a:r>
              <a:rPr lang="zh-CN" altLang="en-US" sz="1400" dirty="0" smtClean="0">
                <a:solidFill>
                  <a:schemeClr val="tx1"/>
                </a:solidFill>
              </a:rPr>
              <a:t>人形进度条切换到结束装填（一个</a:t>
            </a:r>
            <a:r>
              <a:rPr lang="en-US" altLang="zh-CN" sz="1400" dirty="0" smtClean="0">
                <a:solidFill>
                  <a:schemeClr val="tx1"/>
                </a:solidFill>
              </a:rPr>
              <a:t>END</a:t>
            </a:r>
            <a:r>
              <a:rPr lang="zh-CN" altLang="en-US" sz="1400" dirty="0" smtClean="0">
                <a:solidFill>
                  <a:schemeClr val="tx1"/>
                </a:solidFill>
              </a:rPr>
              <a:t>或图案）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线形标注 1 22"/>
          <p:cNvSpPr/>
          <p:nvPr/>
        </p:nvSpPr>
        <p:spPr>
          <a:xfrm>
            <a:off x="5295685" y="956195"/>
            <a:ext cx="3067812" cy="1117629"/>
          </a:xfrm>
          <a:prstGeom prst="borderCallout1">
            <a:avLst>
              <a:gd name="adj1" fmla="val 44424"/>
              <a:gd name="adj2" fmla="val 99684"/>
              <a:gd name="adj3" fmla="val 83769"/>
              <a:gd name="adj4" fmla="val 106402"/>
            </a:avLst>
          </a:prstGeom>
          <a:solidFill>
            <a:schemeClr val="bg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7</a:t>
            </a:r>
            <a:r>
              <a:rPr lang="en-US" altLang="zh-CN" sz="1400" dirty="0" smtClean="0">
                <a:solidFill>
                  <a:schemeClr val="tx1"/>
                </a:solidFill>
              </a:rPr>
              <a:t>.5</a:t>
            </a:r>
            <a:r>
              <a:rPr lang="zh-CN" altLang="en-US" sz="1400" dirty="0" smtClean="0">
                <a:solidFill>
                  <a:schemeClr val="tx1"/>
                </a:solidFill>
              </a:rPr>
              <a:t>视频播放结束切换到结果页</a:t>
            </a:r>
            <a:r>
              <a:rPr lang="en-US" altLang="zh-CN" sz="1400" dirty="0" smtClean="0">
                <a:solidFill>
                  <a:schemeClr val="tx1"/>
                </a:solidFill>
              </a:rPr>
              <a:t>UI</a:t>
            </a:r>
            <a:r>
              <a:rPr lang="zh-CN" altLang="en-US" sz="1400" dirty="0" smtClean="0">
                <a:solidFill>
                  <a:schemeClr val="tx1"/>
                </a:solidFill>
              </a:rPr>
              <a:t>，做个电视机关闭的动效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172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861</Words>
  <Application>Microsoft Office PowerPoint</Application>
  <PresentationFormat>宽屏</PresentationFormat>
  <Paragraphs>95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? ??</dc:creator>
  <cp:lastModifiedBy>? ??</cp:lastModifiedBy>
  <cp:revision>19</cp:revision>
  <dcterms:created xsi:type="dcterms:W3CDTF">2018-05-31T05:22:57Z</dcterms:created>
  <dcterms:modified xsi:type="dcterms:W3CDTF">2018-06-01T03:14:54Z</dcterms:modified>
</cp:coreProperties>
</file>