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F8D9-96CD-463A-AA78-D54C22C9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C2E7-8DCD-4FC5-8E1A-DB0121EC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EC3FF-8677-490A-99FF-682BFBF9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7972-F825-4E82-B286-F96122F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7821-A119-40D5-8372-0841D5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15397-F435-4312-946E-CA2E300D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CB852-CAA4-4670-856C-F70B51F9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95C20-B6E6-4E65-8499-7A4F384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482F6-3D9C-43C0-9876-D17F2F2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97CF-80AD-4DED-AD1B-5F57C32A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DDE91-9B2D-4C93-99ED-BD0837CF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12A27-C75A-4275-A456-75AA0E3E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12A0A-E015-4502-925B-0D4CC0CA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6D6BD-E4E1-46A7-82BD-245DA12E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AAA24-5826-457C-AE9C-8F04BD1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FB48-541D-416F-AA4F-3CAC543B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F2EB-8DA4-4D74-8BD0-D77E7EBF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3484-BE8C-4AA2-B9EC-9285545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B312C-C716-4583-89D7-22759C8A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303A-2176-4C39-826A-5DBAAC5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DE52-A421-457E-81B6-17D39DB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9D237-D00D-4432-AE37-6A98CC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E2956-6F1F-4935-B1CC-E06A4463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A44D2-812C-4C70-AC45-076A188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0E25A-15E0-4CC6-9348-186DA3B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443E-A30A-4402-A0D4-6C760B4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1C338-55F2-49B7-AFA9-BE6AA5C9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0C221-7097-4BFF-AF10-DB1C277A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AC42E-7FA0-4ADC-93FB-4BCD58C0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9E58E-E88C-46C1-99B0-3B5F353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A45-0855-4C5F-94B2-18302CD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ADE9-9B0D-41E2-BDBB-902C6F8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32442-A8A9-4BB4-8F76-7DB667AA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FEE42-AE31-4E97-BA76-49F221BD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64FFD-0E63-47EA-99F8-80E98751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3F4F6-98D5-4FA3-A45F-8E27A330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931C3-AF54-43DF-9CE3-A45C2B41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159F5-A744-481E-A60F-06CD76A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B056B-F11D-446D-A599-51EB106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3492-6180-4B5B-9B7F-D4C66F00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5BACD-0CA8-4691-95C2-F8C91C9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F42CA-A7E6-47D4-BCB8-27C5754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442E2-0334-457F-AF7B-A217818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B5C15-05DB-4735-9802-A9B6AA4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A1CFA-02CF-4787-BA77-FA2C64A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46364-AEB7-40D2-BC30-F26EE6EB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2FF66-4F70-4C19-96D8-ACB4F8D9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63A67-8B71-4037-B4CC-D5C985CC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95CE-0A25-41A2-A8DD-22BD0B8A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8B8A-7101-4CEC-A956-0D84AD3A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97B-8C19-41C7-96D4-8D891C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93A78-D8CB-4ED9-8D02-77818CA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887C-FC8D-4EDE-BC35-8D3F1B1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81D3D-0C53-41AF-BCB3-E9C365F74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3EA51-E773-47F8-A0A1-CA1D1CA1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9D4A1-DFE7-42AE-9C05-FA0492DA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365C9-55F0-415D-A111-9EF7C5BD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F255C-2E29-4ACA-B549-4DFDDEE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ECACA-EE6C-4C9E-BC9A-AF15833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1A145-B674-41BF-AF4A-F673E81E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EB99-C167-4CB0-87BE-01745EB4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8188-23C9-41C5-B514-6348DB86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2651C-E463-4374-80FC-B305B6E7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9D75FA-44EA-4CC7-A30C-974135F62A0B}"/>
              </a:ext>
            </a:extLst>
          </p:cNvPr>
          <p:cNvSpPr/>
          <p:nvPr/>
        </p:nvSpPr>
        <p:spPr>
          <a:xfrm>
            <a:off x="734291" y="263237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词法作用域</a:t>
            </a:r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EDA400-606C-4CDB-BA98-1D03A2B4AE36}"/>
              </a:ext>
            </a:extLst>
          </p:cNvPr>
          <p:cNvGrpSpPr/>
          <p:nvPr/>
        </p:nvGrpSpPr>
        <p:grpSpPr>
          <a:xfrm>
            <a:off x="3823855" y="263237"/>
            <a:ext cx="1704109" cy="2549236"/>
            <a:chOff x="4655128" y="263236"/>
            <a:chExt cx="1704109" cy="25492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BCD25A-EA56-4A64-8D44-F1D57AD0307B}"/>
                </a:ext>
              </a:extLst>
            </p:cNvPr>
            <p:cNvSpPr/>
            <p:nvPr/>
          </p:nvSpPr>
          <p:spPr>
            <a:xfrm>
              <a:off x="4668982" y="263236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全局作用域</a:t>
              </a:r>
              <a:endParaRPr lang="en-US" altLang="zh-CN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DC01C-CA10-4224-859B-4A402EFAB815}"/>
                </a:ext>
              </a:extLst>
            </p:cNvPr>
            <p:cNvSpPr/>
            <p:nvPr/>
          </p:nvSpPr>
          <p:spPr>
            <a:xfrm>
              <a:off x="4655128" y="1246908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函数作用域</a:t>
              </a:r>
              <a:endParaRPr lang="en-US" altLang="zh-CN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404D39-3A48-4594-978C-CFA5E430BD95}"/>
                </a:ext>
              </a:extLst>
            </p:cNvPr>
            <p:cNvSpPr/>
            <p:nvPr/>
          </p:nvSpPr>
          <p:spPr>
            <a:xfrm>
              <a:off x="4655128" y="2230581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块级作用域</a:t>
              </a:r>
              <a:endParaRPr lang="en-US" altLang="zh-CN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185061-2F67-47B1-ACE7-8A8BB5E0740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24546" y="554183"/>
            <a:ext cx="1399309" cy="98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C9B08F-8CDE-47A6-857A-48F67348DC7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24546" y="554183"/>
            <a:ext cx="1399309" cy="196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CFE335-2D0B-42A8-9295-9A28F1431E4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24546" y="554183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C71C45-7A22-4F1B-B8E4-092648A6A50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5514110" y="1537854"/>
            <a:ext cx="54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9EC203-8DE5-4C47-A3DE-4201D681DC20}"/>
              </a:ext>
            </a:extLst>
          </p:cNvPr>
          <p:cNvSpPr/>
          <p:nvPr/>
        </p:nvSpPr>
        <p:spPr>
          <a:xfrm>
            <a:off x="6054437" y="1246908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作用域链</a:t>
            </a:r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A1868A-163B-48C0-BA41-4ADB2544BE1C}"/>
              </a:ext>
            </a:extLst>
          </p:cNvPr>
          <p:cNvSpPr/>
          <p:nvPr/>
        </p:nvSpPr>
        <p:spPr>
          <a:xfrm>
            <a:off x="8382001" y="1246907"/>
            <a:ext cx="101138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</a:t>
            </a:r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AA1C5A-F55C-4AE6-8508-68EDC5C5AA8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744692" y="1537853"/>
            <a:ext cx="637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D2C525-82F9-46DF-9EC2-F39F983FE16C}"/>
              </a:ext>
            </a:extLst>
          </p:cNvPr>
          <p:cNvSpPr txBox="1"/>
          <p:nvPr/>
        </p:nvSpPr>
        <p:spPr>
          <a:xfrm>
            <a:off x="609600" y="3283527"/>
            <a:ext cx="878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/>
              <a:t>1.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只有词法作用域</a:t>
            </a:r>
            <a:r>
              <a:rPr lang="zh-CN" altLang="en-US"/>
              <a:t>，特别的：</a:t>
            </a:r>
            <a:r>
              <a:rPr lang="en-US" altLang="zh-CN"/>
              <a:t>this</a:t>
            </a:r>
            <a:r>
              <a:rPr lang="zh-CN" altLang="en-US"/>
              <a:t>的作用机制与动态作用域相似</a:t>
            </a:r>
            <a:endParaRPr lang="en-US" altLang="zh-CN"/>
          </a:p>
          <a:p>
            <a:r>
              <a:rPr lang="en-US"/>
              <a:t>2.</a:t>
            </a:r>
            <a:r>
              <a:rPr lang="zh-CN" altLang="en-US"/>
              <a:t>涉及到函数的：函数作用域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作用域链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闭包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3.</a:t>
            </a:r>
            <a:r>
              <a:rPr lang="zh-CN" altLang="en-US">
                <a:sym typeface="Wingdings" panose="05000000000000000000" pitchFamily="2" charset="2"/>
              </a:rPr>
              <a:t>词法作用域分类：全局、函数、块级作用域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6FB55-EE5C-49D1-924C-4E39CC115A57}"/>
              </a:ext>
            </a:extLst>
          </p:cNvPr>
          <p:cNvSpPr/>
          <p:nvPr/>
        </p:nvSpPr>
        <p:spPr>
          <a:xfrm>
            <a:off x="1614056" y="3740730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7B4FF403-7538-4CF4-906C-73E4F79A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79239"/>
              </p:ext>
            </p:extLst>
          </p:nvPr>
        </p:nvGraphicFramePr>
        <p:xfrm>
          <a:off x="4731329" y="3643749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0F890795-E04F-4A76-A9A3-D45912B9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9881"/>
              </p:ext>
            </p:extLst>
          </p:nvPr>
        </p:nvGraphicFramePr>
        <p:xfrm>
          <a:off x="8421256" y="3510167"/>
          <a:ext cx="2304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D57FA9C9-0E1D-4AEF-97AB-4551CAE649CB}"/>
              </a:ext>
            </a:extLst>
          </p:cNvPr>
          <p:cNvGrpSpPr/>
          <p:nvPr/>
        </p:nvGrpSpPr>
        <p:grpSpPr>
          <a:xfrm>
            <a:off x="1496293" y="1011384"/>
            <a:ext cx="1995055" cy="3588328"/>
            <a:chOff x="512618" y="2881745"/>
            <a:chExt cx="1995055" cy="358832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11F140F-6F0E-4CFE-B54B-3114E8FA80C1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42FAC1-D0A6-4DE9-B092-2CC17F6A093F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4C339F-D286-4D2C-A5D7-318CF3BAC635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2A03AE1-10C8-4820-A044-4C5ACA4D7BE8}"/>
              </a:ext>
            </a:extLst>
          </p:cNvPr>
          <p:cNvSpPr/>
          <p:nvPr/>
        </p:nvSpPr>
        <p:spPr>
          <a:xfrm>
            <a:off x="1572493" y="2438402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6ED8D2-BC5B-47C0-B80A-AE7A9082CB4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73583" y="3764975"/>
            <a:ext cx="1357746" cy="23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747B91-B1D9-4975-84D7-12156F1B641F}"/>
              </a:ext>
            </a:extLst>
          </p:cNvPr>
          <p:cNvCxnSpPr>
            <a:cxnSpLocks/>
          </p:cNvCxnSpPr>
          <p:nvPr/>
        </p:nvCxnSpPr>
        <p:spPr>
          <a:xfrm flipV="1">
            <a:off x="6351156" y="3643748"/>
            <a:ext cx="2070100" cy="55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8">
            <a:extLst>
              <a:ext uri="{FF2B5EF4-FFF2-40B4-BE49-F238E27FC236}">
                <a16:creationId xmlns:a16="http://schemas.microsoft.com/office/drawing/2014/main" id="{FB246AC0-35D9-496A-B94F-93B66195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18202"/>
              </p:ext>
            </p:extLst>
          </p:nvPr>
        </p:nvGraphicFramePr>
        <p:xfrm>
          <a:off x="4934528" y="1974968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0288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752CCAF-7060-4DB2-8F85-C38ED5D92CB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332020" y="2169971"/>
            <a:ext cx="1651001" cy="52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2353675-B09C-48E9-A972-83DD70B3E1FD}"/>
              </a:ext>
            </a:extLst>
          </p:cNvPr>
          <p:cNvCxnSpPr>
            <a:cxnSpLocks/>
          </p:cNvCxnSpPr>
          <p:nvPr/>
        </p:nvCxnSpPr>
        <p:spPr>
          <a:xfrm>
            <a:off x="6539348" y="2883364"/>
            <a:ext cx="1881908" cy="760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67A1F1B5-1955-4D45-9B2A-1F5B1411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15220"/>
              </p:ext>
            </p:extLst>
          </p:nvPr>
        </p:nvGraphicFramePr>
        <p:xfrm>
          <a:off x="8400474" y="2127137"/>
          <a:ext cx="2304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</a:t>
                      </a:r>
                      <a:r>
                        <a:rPr lang="zh-CN" altLang="en-US"/>
                        <a:t>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5445CC9-FBEA-41D0-AC4B-02721B981E96}"/>
              </a:ext>
            </a:extLst>
          </p:cNvPr>
          <p:cNvCxnSpPr>
            <a:cxnSpLocks/>
          </p:cNvCxnSpPr>
          <p:nvPr/>
        </p:nvCxnSpPr>
        <p:spPr>
          <a:xfrm flipV="1">
            <a:off x="6539348" y="2306204"/>
            <a:ext cx="1861126" cy="22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A2B929C-9FB8-4D5E-A972-DC01FA071594}"/>
              </a:ext>
            </a:extLst>
          </p:cNvPr>
          <p:cNvSpPr/>
          <p:nvPr/>
        </p:nvSpPr>
        <p:spPr>
          <a:xfrm>
            <a:off x="4731329" y="2418716"/>
            <a:ext cx="203199" cy="62236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C5E967-9C09-4745-A1B4-29295FD4BAA9}"/>
              </a:ext>
            </a:extLst>
          </p:cNvPr>
          <p:cNvCxnSpPr>
            <a:cxnSpLocks/>
          </p:cNvCxnSpPr>
          <p:nvPr/>
        </p:nvCxnSpPr>
        <p:spPr>
          <a:xfrm flipV="1">
            <a:off x="1925782" y="4599712"/>
            <a:ext cx="401782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9D6D39A-80CE-482E-AE2E-A670180D2407}"/>
              </a:ext>
            </a:extLst>
          </p:cNvPr>
          <p:cNvSpPr txBox="1"/>
          <p:nvPr/>
        </p:nvSpPr>
        <p:spPr>
          <a:xfrm>
            <a:off x="1544781" y="514003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环境栈</a:t>
            </a:r>
            <a:endParaRPr lang="en-US" b="1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E528E6-B45F-48A7-91B9-105F106E23F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069112" y="3997039"/>
            <a:ext cx="544944" cy="2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EE72EAD-3684-4431-94EB-DD23E49517A4}"/>
              </a:ext>
            </a:extLst>
          </p:cNvPr>
          <p:cNvSpPr txBox="1"/>
          <p:nvPr/>
        </p:nvSpPr>
        <p:spPr>
          <a:xfrm>
            <a:off x="356757" y="4199671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执行环境</a:t>
            </a:r>
            <a:endParaRPr lang="en-US" b="1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7A8911-73DF-4C71-81F7-BAE60487628D}"/>
              </a:ext>
            </a:extLst>
          </p:cNvPr>
          <p:cNvCxnSpPr>
            <a:cxnSpLocks/>
          </p:cNvCxnSpPr>
          <p:nvPr/>
        </p:nvCxnSpPr>
        <p:spPr>
          <a:xfrm>
            <a:off x="4983021" y="1011384"/>
            <a:ext cx="406397" cy="96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1DE0D03-4587-43ED-AE58-BD5608FEE5DB}"/>
              </a:ext>
            </a:extLst>
          </p:cNvPr>
          <p:cNvSpPr txBox="1"/>
          <p:nvPr/>
        </p:nvSpPr>
        <p:spPr>
          <a:xfrm>
            <a:off x="4473866" y="677782"/>
            <a:ext cx="1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作用域链</a:t>
            </a:r>
            <a:endParaRPr 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26997D0-92A4-4CEE-9CFB-A6DEE4575181}"/>
              </a:ext>
            </a:extLst>
          </p:cNvPr>
          <p:cNvCxnSpPr>
            <a:cxnSpLocks/>
          </p:cNvCxnSpPr>
          <p:nvPr/>
        </p:nvCxnSpPr>
        <p:spPr>
          <a:xfrm>
            <a:off x="8589818" y="1163782"/>
            <a:ext cx="554182" cy="9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0F8794E-7E3A-4E9E-83BA-6E827A7C8719}"/>
              </a:ext>
            </a:extLst>
          </p:cNvPr>
          <p:cNvSpPr txBox="1"/>
          <p:nvPr/>
        </p:nvSpPr>
        <p:spPr>
          <a:xfrm>
            <a:off x="8049492" y="788622"/>
            <a:ext cx="1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变量对象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629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304915-083F-4E21-BCA9-84556492C1FA}"/>
              </a:ext>
            </a:extLst>
          </p:cNvPr>
          <p:cNvSpPr/>
          <p:nvPr/>
        </p:nvSpPr>
        <p:spPr>
          <a:xfrm>
            <a:off x="512618" y="34636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2CD8E0-B3D3-4E5F-BDDD-EBED1F94EF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72145" y="471055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B518D49-C869-4BD3-A982-FCC7F4049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28109"/>
              </p:ext>
            </p:extLst>
          </p:nvPr>
        </p:nvGraphicFramePr>
        <p:xfrm>
          <a:off x="3652982" y="346364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E72842-1F58-4B63-BA34-3544B6938A41}"/>
              </a:ext>
            </a:extLst>
          </p:cNvPr>
          <p:cNvCxnSpPr>
            <a:cxnSpLocks/>
          </p:cNvCxnSpPr>
          <p:nvPr/>
        </p:nvCxnSpPr>
        <p:spPr>
          <a:xfrm flipV="1">
            <a:off x="5412509" y="471055"/>
            <a:ext cx="155171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6BF22E89-CC60-4704-8193-3A7DC010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08686"/>
              </p:ext>
            </p:extLst>
          </p:nvPr>
        </p:nvGraphicFramePr>
        <p:xfrm>
          <a:off x="6964219" y="346364"/>
          <a:ext cx="2304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fun1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undefined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50CBB45-80C3-496F-88FE-BD0FCA0F7A5A}"/>
              </a:ext>
            </a:extLst>
          </p:cNvPr>
          <p:cNvSpPr/>
          <p:nvPr/>
        </p:nvSpPr>
        <p:spPr>
          <a:xfrm>
            <a:off x="512618" y="229431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fun1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9085E78-581A-40EC-A547-C90C3FD84F1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72145" y="2419005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8CABF455-6D77-46C9-BF10-7F1F3B45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38338"/>
              </p:ext>
            </p:extLst>
          </p:nvPr>
        </p:nvGraphicFramePr>
        <p:xfrm>
          <a:off x="3652982" y="2294314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4379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D22B5D-362E-4152-AA91-0B35C24CE9B1}"/>
              </a:ext>
            </a:extLst>
          </p:cNvPr>
          <p:cNvCxnSpPr>
            <a:cxnSpLocks/>
          </p:cNvCxnSpPr>
          <p:nvPr/>
        </p:nvCxnSpPr>
        <p:spPr>
          <a:xfrm flipV="1">
            <a:off x="5412509" y="471055"/>
            <a:ext cx="1551710" cy="23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13">
            <a:extLst>
              <a:ext uri="{FF2B5EF4-FFF2-40B4-BE49-F238E27FC236}">
                <a16:creationId xmlns:a16="http://schemas.microsoft.com/office/drawing/2014/main" id="{4212B53E-188A-4FAD-A044-47B5179C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6598"/>
              </p:ext>
            </p:extLst>
          </p:nvPr>
        </p:nvGraphicFramePr>
        <p:xfrm>
          <a:off x="6964217" y="2294314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296B16-4AE9-468C-9A09-9EF4206A903F}"/>
              </a:ext>
            </a:extLst>
          </p:cNvPr>
          <p:cNvCxnSpPr/>
          <p:nvPr/>
        </p:nvCxnSpPr>
        <p:spPr>
          <a:xfrm flipV="1">
            <a:off x="5412509" y="2419005"/>
            <a:ext cx="1551710" cy="7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DE95CF5-9D48-46AD-8F93-50B0FC480D8B}"/>
              </a:ext>
            </a:extLst>
          </p:cNvPr>
          <p:cNvSpPr/>
          <p:nvPr/>
        </p:nvSpPr>
        <p:spPr>
          <a:xfrm>
            <a:off x="600366" y="430737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D54CEB-65CB-45C7-B91C-C75892CCFF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359893" y="4432069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格 8">
            <a:extLst>
              <a:ext uri="{FF2B5EF4-FFF2-40B4-BE49-F238E27FC236}">
                <a16:creationId xmlns:a16="http://schemas.microsoft.com/office/drawing/2014/main" id="{0376B35B-CD34-46AC-9EB1-A949569B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9818"/>
              </p:ext>
            </p:extLst>
          </p:nvPr>
        </p:nvGraphicFramePr>
        <p:xfrm>
          <a:off x="3740730" y="4307378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4379"/>
                  </a:ext>
                </a:extLst>
              </a:tr>
            </a:tbl>
          </a:graphicData>
        </a:graphic>
      </p:graphicFrame>
      <p:graphicFrame>
        <p:nvGraphicFramePr>
          <p:cNvPr id="28" name="表格 13">
            <a:extLst>
              <a:ext uri="{FF2B5EF4-FFF2-40B4-BE49-F238E27FC236}">
                <a16:creationId xmlns:a16="http://schemas.microsoft.com/office/drawing/2014/main" id="{DD58279C-F7AC-47B6-BB16-DEC373683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1779"/>
              </p:ext>
            </p:extLst>
          </p:nvPr>
        </p:nvGraphicFramePr>
        <p:xfrm>
          <a:off x="7045032" y="4432069"/>
          <a:ext cx="2955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3EE547-0049-4965-A1F2-04445DB04EBC}"/>
              </a:ext>
            </a:extLst>
          </p:cNvPr>
          <p:cNvCxnSpPr>
            <a:cxnSpLocks/>
          </p:cNvCxnSpPr>
          <p:nvPr/>
        </p:nvCxnSpPr>
        <p:spPr>
          <a:xfrm flipV="1">
            <a:off x="5583382" y="4646589"/>
            <a:ext cx="1461648" cy="93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A2B0360-C345-49CD-8ED7-4F6BB35B4CEC}"/>
              </a:ext>
            </a:extLst>
          </p:cNvPr>
          <p:cNvCxnSpPr>
            <a:cxnSpLocks/>
          </p:cNvCxnSpPr>
          <p:nvPr/>
        </p:nvCxnSpPr>
        <p:spPr>
          <a:xfrm flipV="1">
            <a:off x="5599543" y="2550623"/>
            <a:ext cx="1364674" cy="26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96D907-9A40-4C71-9903-162722703EF1}"/>
              </a:ext>
            </a:extLst>
          </p:cNvPr>
          <p:cNvCxnSpPr>
            <a:cxnSpLocks/>
          </p:cNvCxnSpPr>
          <p:nvPr/>
        </p:nvCxnSpPr>
        <p:spPr>
          <a:xfrm flipV="1">
            <a:off x="5396348" y="610525"/>
            <a:ext cx="1567867" cy="43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BD0EF8B-FA14-4DD4-A1E0-4F54041D37D8}"/>
              </a:ext>
            </a:extLst>
          </p:cNvPr>
          <p:cNvSpPr/>
          <p:nvPr/>
        </p:nvSpPr>
        <p:spPr>
          <a:xfrm>
            <a:off x="600365" y="4967776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44482A-9DCF-40E6-AC84-8E3DEAA00E28}"/>
              </a:ext>
            </a:extLst>
          </p:cNvPr>
          <p:cNvSpPr/>
          <p:nvPr/>
        </p:nvSpPr>
        <p:spPr>
          <a:xfrm>
            <a:off x="600364" y="562817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BD462E-537B-4B5C-BBFD-5720816F5BED}"/>
              </a:ext>
            </a:extLst>
          </p:cNvPr>
          <p:cNvSpPr txBox="1"/>
          <p:nvPr/>
        </p:nvSpPr>
        <p:spPr>
          <a:xfrm>
            <a:off x="600364" y="6045023"/>
            <a:ext cx="175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。。。</a:t>
            </a:r>
            <a:endParaRPr lang="en-US" sz="2000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26712F-A1DD-4A34-95B1-82E95C8F24AA}"/>
              </a:ext>
            </a:extLst>
          </p:cNvPr>
          <p:cNvSpPr txBox="1"/>
          <p:nvPr/>
        </p:nvSpPr>
        <p:spPr>
          <a:xfrm>
            <a:off x="6964215" y="5512960"/>
            <a:ext cx="32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for</a:t>
            </a:r>
            <a:r>
              <a:rPr lang="zh-CN" altLang="en-US"/>
              <a:t>循环的存在，会生成多个匿名函数，而且数组里存储的是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仅代码相同但地址值各不相同的函数变量</a:t>
            </a:r>
            <a:r>
              <a:rPr lang="zh-CN" altLang="en-US"/>
              <a:t>，</a:t>
            </a:r>
            <a:endParaRPr 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CD6B56A-D445-445A-A53F-80825A8838DE}"/>
              </a:ext>
            </a:extLst>
          </p:cNvPr>
          <p:cNvGrpSpPr/>
          <p:nvPr/>
        </p:nvGrpSpPr>
        <p:grpSpPr>
          <a:xfrm>
            <a:off x="390237" y="1895073"/>
            <a:ext cx="5292437" cy="1584041"/>
            <a:chOff x="263232" y="0"/>
            <a:chExt cx="5541823" cy="357262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50901B-CB4B-4485-90B2-D292C3CF2F80}"/>
                </a:ext>
              </a:extLst>
            </p:cNvPr>
            <p:cNvSpPr/>
            <p:nvPr/>
          </p:nvSpPr>
          <p:spPr>
            <a:xfrm>
              <a:off x="263236" y="0"/>
              <a:ext cx="5541819" cy="357262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C17EC42-BFFD-4A90-A20E-28411AEAAE7A}"/>
                </a:ext>
              </a:extLst>
            </p:cNvPr>
            <p:cNvCxnSpPr/>
            <p:nvPr/>
          </p:nvCxnSpPr>
          <p:spPr>
            <a:xfrm>
              <a:off x="263236" y="0"/>
              <a:ext cx="5541819" cy="357262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846E77B-8AB6-4651-AEB6-DC5A9C5E96FC}"/>
                </a:ext>
              </a:extLst>
            </p:cNvPr>
            <p:cNvCxnSpPr/>
            <p:nvPr/>
          </p:nvCxnSpPr>
          <p:spPr>
            <a:xfrm flipH="1">
              <a:off x="263232" y="45896"/>
              <a:ext cx="5541823" cy="352673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6FDC3A83-9112-46A0-997C-9C218836E989}"/>
              </a:ext>
            </a:extLst>
          </p:cNvPr>
          <p:cNvSpPr txBox="1"/>
          <p:nvPr/>
        </p:nvSpPr>
        <p:spPr>
          <a:xfrm>
            <a:off x="390237" y="3020512"/>
            <a:ext cx="371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fun1</a:t>
            </a:r>
            <a:r>
              <a:rPr lang="zh-CN" altLang="en-US"/>
              <a:t>函数返回匿名函数后，其执行环境的作用域链会被销毁，栈将环境弹出，但是其活动对象还保留</a:t>
            </a:r>
            <a:endParaRPr 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57AF379-C8D5-483B-A305-B89CA1BB642F}"/>
              </a:ext>
            </a:extLst>
          </p:cNvPr>
          <p:cNvSpPr/>
          <p:nvPr/>
        </p:nvSpPr>
        <p:spPr>
          <a:xfrm rot="10800000">
            <a:off x="3463635" y="4646588"/>
            <a:ext cx="249386" cy="1061019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18CBED-9927-43AA-BB0C-EC82FD939C7A}"/>
              </a:ext>
            </a:extLst>
          </p:cNvPr>
          <p:cNvGrpSpPr/>
          <p:nvPr/>
        </p:nvGrpSpPr>
        <p:grpSpPr>
          <a:xfrm rot="10800000">
            <a:off x="789710" y="637312"/>
            <a:ext cx="1995055" cy="6104586"/>
            <a:chOff x="512618" y="2881745"/>
            <a:chExt cx="1995055" cy="358832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B8175C7-7ECC-48BF-BC8A-0A0D0126E812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B26E3C7-A399-4002-AF0A-0F096B937DC2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F8D7919-4791-43FD-BF34-3D39A00C413A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32105A2-8982-4C6D-84B5-C350F8FB8735}"/>
              </a:ext>
            </a:extLst>
          </p:cNvPr>
          <p:cNvSpPr/>
          <p:nvPr/>
        </p:nvSpPr>
        <p:spPr>
          <a:xfrm>
            <a:off x="942108" y="76892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9796D643-B869-480B-AE02-4ED5B3C8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61600"/>
              </p:ext>
            </p:extLst>
          </p:nvPr>
        </p:nvGraphicFramePr>
        <p:xfrm>
          <a:off x="7675418" y="654396"/>
          <a:ext cx="26000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6B3C87-0740-4F19-98C6-6F98E0B0C51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01635" y="768926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F0FD8CD6-CD0F-4BA4-BFE3-6392587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56126"/>
              </p:ext>
            </p:extLst>
          </p:nvPr>
        </p:nvGraphicFramePr>
        <p:xfrm>
          <a:off x="4412673" y="654396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22D7FC7-7497-4781-AD8A-AE7748695F28}"/>
              </a:ext>
            </a:extLst>
          </p:cNvPr>
          <p:cNvCxnSpPr>
            <a:cxnSpLocks/>
          </p:cNvCxnSpPr>
          <p:nvPr/>
        </p:nvCxnSpPr>
        <p:spPr>
          <a:xfrm flipV="1">
            <a:off x="6257637" y="768927"/>
            <a:ext cx="1417781" cy="51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A757864-A76F-40BE-B2DD-E6E08CB0100E}"/>
              </a:ext>
            </a:extLst>
          </p:cNvPr>
          <p:cNvSpPr/>
          <p:nvPr/>
        </p:nvSpPr>
        <p:spPr>
          <a:xfrm>
            <a:off x="872842" y="1752600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fun1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CBE05F-73FB-422C-82EB-E26A8E9FF95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632369" y="1752599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377BCE41-F6E5-43FC-A90E-EDCFA5BA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64"/>
              </p:ext>
            </p:extLst>
          </p:nvPr>
        </p:nvGraphicFramePr>
        <p:xfrm>
          <a:off x="4343407" y="1638069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7CA1B8-31F9-4AE8-AC3C-3C0062AEAC99}"/>
              </a:ext>
            </a:extLst>
          </p:cNvPr>
          <p:cNvCxnSpPr>
            <a:cxnSpLocks/>
          </p:cNvCxnSpPr>
          <p:nvPr/>
        </p:nvCxnSpPr>
        <p:spPr>
          <a:xfrm flipV="1">
            <a:off x="6188371" y="897081"/>
            <a:ext cx="1417781" cy="13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13">
            <a:extLst>
              <a:ext uri="{FF2B5EF4-FFF2-40B4-BE49-F238E27FC236}">
                <a16:creationId xmlns:a16="http://schemas.microsoft.com/office/drawing/2014/main" id="{9BF32491-F34D-4B8F-8E21-A8F5698B3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86971"/>
              </p:ext>
            </p:extLst>
          </p:nvPr>
        </p:nvGraphicFramePr>
        <p:xfrm>
          <a:off x="7675418" y="1638069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6DF1D6-F48C-43F2-9C76-BD700856005C}"/>
              </a:ext>
            </a:extLst>
          </p:cNvPr>
          <p:cNvCxnSpPr/>
          <p:nvPr/>
        </p:nvCxnSpPr>
        <p:spPr>
          <a:xfrm flipV="1">
            <a:off x="6096000" y="1752599"/>
            <a:ext cx="1579418" cy="8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66CCD17-4202-4F18-8B34-AA5D8693BAF7}"/>
              </a:ext>
            </a:extLst>
          </p:cNvPr>
          <p:cNvSpPr/>
          <p:nvPr/>
        </p:nvSpPr>
        <p:spPr>
          <a:xfrm>
            <a:off x="942108" y="3121429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立即执行函数</a:t>
            </a:r>
            <a:r>
              <a:rPr lang="en-US" altLang="zh-CN"/>
              <a:t>1</a:t>
            </a:r>
            <a:endParaRPr lang="en-US"/>
          </a:p>
        </p:txBody>
      </p:sp>
      <p:graphicFrame>
        <p:nvGraphicFramePr>
          <p:cNvPr id="28" name="表格 8">
            <a:extLst>
              <a:ext uri="{FF2B5EF4-FFF2-40B4-BE49-F238E27FC236}">
                <a16:creationId xmlns:a16="http://schemas.microsoft.com/office/drawing/2014/main" id="{2BE00FB7-3D1A-4C44-8184-9F492ED7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395"/>
              </p:ext>
            </p:extLst>
          </p:nvPr>
        </p:nvGraphicFramePr>
        <p:xfrm>
          <a:off x="4343414" y="3134356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graphicFrame>
        <p:nvGraphicFramePr>
          <p:cNvPr id="29" name="表格 13">
            <a:extLst>
              <a:ext uri="{FF2B5EF4-FFF2-40B4-BE49-F238E27FC236}">
                <a16:creationId xmlns:a16="http://schemas.microsoft.com/office/drawing/2014/main" id="{17AF2610-BF55-4A3B-B5BC-5430FA9AE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77415"/>
              </p:ext>
            </p:extLst>
          </p:nvPr>
        </p:nvGraphicFramePr>
        <p:xfrm>
          <a:off x="7675425" y="3245196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3C4F0E7-5FA3-42CC-AC4B-3ABE9E1A36B7}"/>
              </a:ext>
            </a:extLst>
          </p:cNvPr>
          <p:cNvCxnSpPr>
            <a:cxnSpLocks/>
          </p:cNvCxnSpPr>
          <p:nvPr/>
        </p:nvCxnSpPr>
        <p:spPr>
          <a:xfrm flipV="1">
            <a:off x="6040586" y="3359726"/>
            <a:ext cx="1634839" cy="1121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3C3486-3445-4125-A2EA-2AEB6E16F2E9}"/>
              </a:ext>
            </a:extLst>
          </p:cNvPr>
          <p:cNvCxnSpPr/>
          <p:nvPr/>
        </p:nvCxnSpPr>
        <p:spPr>
          <a:xfrm>
            <a:off x="8961582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2D6073-2AEB-4B41-BFDB-461363807643}"/>
              </a:ext>
            </a:extLst>
          </p:cNvPr>
          <p:cNvCxnSpPr/>
          <p:nvPr/>
        </p:nvCxnSpPr>
        <p:spPr>
          <a:xfrm>
            <a:off x="9143996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893FF-5035-42BB-B4B4-8778BAB8105B}"/>
              </a:ext>
            </a:extLst>
          </p:cNvPr>
          <p:cNvCxnSpPr/>
          <p:nvPr/>
        </p:nvCxnSpPr>
        <p:spPr>
          <a:xfrm>
            <a:off x="9317181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816E755-7811-4AF3-BFAF-65D9AC8D8A2C}"/>
              </a:ext>
            </a:extLst>
          </p:cNvPr>
          <p:cNvCxnSpPr/>
          <p:nvPr/>
        </p:nvCxnSpPr>
        <p:spPr>
          <a:xfrm>
            <a:off x="9499595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84692C-E475-4A6E-A845-596F6DD3764E}"/>
              </a:ext>
            </a:extLst>
          </p:cNvPr>
          <p:cNvCxnSpPr/>
          <p:nvPr/>
        </p:nvCxnSpPr>
        <p:spPr>
          <a:xfrm>
            <a:off x="9642759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5C60434-A02E-4114-85AE-172A82FA69BC}"/>
              </a:ext>
            </a:extLst>
          </p:cNvPr>
          <p:cNvSpPr txBox="1"/>
          <p:nvPr/>
        </p:nvSpPr>
        <p:spPr>
          <a:xfrm>
            <a:off x="10474042" y="2702914"/>
            <a:ext cx="171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</a:t>
            </a:r>
            <a:r>
              <a:rPr lang="zh-CN" altLang="en-US" b="1"/>
              <a:t>的最终值只有一个</a:t>
            </a:r>
            <a:endParaRPr lang="en-US" b="1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B648491-ECD7-4808-8C9F-EDA85A8BC76C}"/>
              </a:ext>
            </a:extLst>
          </p:cNvPr>
          <p:cNvCxnSpPr>
            <a:stCxn id="27" idx="3"/>
          </p:cNvCxnSpPr>
          <p:nvPr/>
        </p:nvCxnSpPr>
        <p:spPr>
          <a:xfrm>
            <a:off x="2632353" y="3377738"/>
            <a:ext cx="1752616" cy="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4A2C48C-74F9-4F62-9478-18C2E3E49120}"/>
              </a:ext>
            </a:extLst>
          </p:cNvPr>
          <p:cNvCxnSpPr>
            <a:cxnSpLocks/>
          </p:cNvCxnSpPr>
          <p:nvPr/>
        </p:nvCxnSpPr>
        <p:spPr>
          <a:xfrm flipV="1">
            <a:off x="6026722" y="1867130"/>
            <a:ext cx="1652158" cy="233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53E807E-2D71-4CD3-813A-F4770A077E99}"/>
              </a:ext>
            </a:extLst>
          </p:cNvPr>
          <p:cNvCxnSpPr>
            <a:cxnSpLocks/>
          </p:cNvCxnSpPr>
          <p:nvPr/>
        </p:nvCxnSpPr>
        <p:spPr>
          <a:xfrm flipV="1">
            <a:off x="5985160" y="897081"/>
            <a:ext cx="1652158" cy="290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54A2906-296F-4291-B055-CF2138EABF4A}"/>
              </a:ext>
            </a:extLst>
          </p:cNvPr>
          <p:cNvSpPr/>
          <p:nvPr/>
        </p:nvSpPr>
        <p:spPr>
          <a:xfrm>
            <a:off x="924771" y="4966854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立即执行函数</a:t>
            </a:r>
            <a:r>
              <a:rPr lang="en-US" altLang="zh-CN"/>
              <a:t>2</a:t>
            </a:r>
            <a:endParaRPr lang="en-US"/>
          </a:p>
        </p:txBody>
      </p:sp>
      <p:graphicFrame>
        <p:nvGraphicFramePr>
          <p:cNvPr id="48" name="表格 8">
            <a:extLst>
              <a:ext uri="{FF2B5EF4-FFF2-40B4-BE49-F238E27FC236}">
                <a16:creationId xmlns:a16="http://schemas.microsoft.com/office/drawing/2014/main" id="{9735145D-A05E-4E07-9C40-265C3E03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3793"/>
              </p:ext>
            </p:extLst>
          </p:nvPr>
        </p:nvGraphicFramePr>
        <p:xfrm>
          <a:off x="4357264" y="4852334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graphicFrame>
        <p:nvGraphicFramePr>
          <p:cNvPr id="49" name="表格 13">
            <a:extLst>
              <a:ext uri="{FF2B5EF4-FFF2-40B4-BE49-F238E27FC236}">
                <a16:creationId xmlns:a16="http://schemas.microsoft.com/office/drawing/2014/main" id="{E8ED550A-3CF4-4E76-8DFA-36FCADA3E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9847"/>
              </p:ext>
            </p:extLst>
          </p:nvPr>
        </p:nvGraphicFramePr>
        <p:xfrm>
          <a:off x="7689275" y="4852334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95468B8-74CE-4409-969E-5F59526EB54A}"/>
              </a:ext>
            </a:extLst>
          </p:cNvPr>
          <p:cNvCxnSpPr>
            <a:cxnSpLocks/>
          </p:cNvCxnSpPr>
          <p:nvPr/>
        </p:nvCxnSpPr>
        <p:spPr>
          <a:xfrm flipV="1">
            <a:off x="6054436" y="4966864"/>
            <a:ext cx="1634839" cy="112175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A367FC-D9E5-4465-A15C-DC65DC886AE9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615016" y="5037743"/>
            <a:ext cx="1794195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77489A-B22A-4A17-B224-7E38DB33018C}"/>
              </a:ext>
            </a:extLst>
          </p:cNvPr>
          <p:cNvCxnSpPr>
            <a:cxnSpLocks/>
          </p:cNvCxnSpPr>
          <p:nvPr/>
        </p:nvCxnSpPr>
        <p:spPr>
          <a:xfrm flipV="1">
            <a:off x="6037117" y="1938358"/>
            <a:ext cx="1652158" cy="389440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ED3762E-4DBE-44F4-BE19-C7D4B6AEC577}"/>
              </a:ext>
            </a:extLst>
          </p:cNvPr>
          <p:cNvCxnSpPr>
            <a:cxnSpLocks/>
          </p:cNvCxnSpPr>
          <p:nvPr/>
        </p:nvCxnSpPr>
        <p:spPr>
          <a:xfrm flipV="1">
            <a:off x="6011709" y="934028"/>
            <a:ext cx="1562119" cy="44775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44FC67F-87D4-46B4-82EB-4941B66692F7}"/>
              </a:ext>
            </a:extLst>
          </p:cNvPr>
          <p:cNvGrpSpPr/>
          <p:nvPr/>
        </p:nvGrpSpPr>
        <p:grpSpPr>
          <a:xfrm>
            <a:off x="651160" y="3048472"/>
            <a:ext cx="5699980" cy="1634833"/>
            <a:chOff x="789710" y="3007821"/>
            <a:chExt cx="5553353" cy="179254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462331B-773D-4483-B37E-8D2E89F9E7EF}"/>
                </a:ext>
              </a:extLst>
            </p:cNvPr>
            <p:cNvSpPr/>
            <p:nvPr/>
          </p:nvSpPr>
          <p:spPr>
            <a:xfrm>
              <a:off x="789710" y="3007821"/>
              <a:ext cx="5553353" cy="17925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97D5B95-25EA-46E6-8ED2-0A80CB949FF9}"/>
                </a:ext>
              </a:extLst>
            </p:cNvPr>
            <p:cNvCxnSpPr/>
            <p:nvPr/>
          </p:nvCxnSpPr>
          <p:spPr>
            <a:xfrm>
              <a:off x="789710" y="3012374"/>
              <a:ext cx="5553353" cy="17742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853788A-C0D7-4462-BCEC-C795A407E5C1}"/>
                </a:ext>
              </a:extLst>
            </p:cNvPr>
            <p:cNvCxnSpPr/>
            <p:nvPr/>
          </p:nvCxnSpPr>
          <p:spPr>
            <a:xfrm flipH="1">
              <a:off x="789710" y="3018825"/>
              <a:ext cx="5512958" cy="17433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808812B-0970-49CA-808A-9AC46788AFA5}"/>
              </a:ext>
            </a:extLst>
          </p:cNvPr>
          <p:cNvGrpSpPr/>
          <p:nvPr/>
        </p:nvGrpSpPr>
        <p:grpSpPr>
          <a:xfrm>
            <a:off x="658671" y="4864134"/>
            <a:ext cx="5699980" cy="1504801"/>
            <a:chOff x="789710" y="3007821"/>
            <a:chExt cx="5553353" cy="179254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42D177F-4CA0-4E58-940C-213955DADA80}"/>
                </a:ext>
              </a:extLst>
            </p:cNvPr>
            <p:cNvSpPr/>
            <p:nvPr/>
          </p:nvSpPr>
          <p:spPr>
            <a:xfrm>
              <a:off x="789710" y="3007821"/>
              <a:ext cx="5553353" cy="17925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221A53C-3839-40F4-8F7F-AB96689CCEA6}"/>
                </a:ext>
              </a:extLst>
            </p:cNvPr>
            <p:cNvCxnSpPr/>
            <p:nvPr/>
          </p:nvCxnSpPr>
          <p:spPr>
            <a:xfrm>
              <a:off x="789710" y="3012374"/>
              <a:ext cx="5553353" cy="17742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4C17682-C68F-4325-B87C-E1BD0E503AE8}"/>
                </a:ext>
              </a:extLst>
            </p:cNvPr>
            <p:cNvCxnSpPr/>
            <p:nvPr/>
          </p:nvCxnSpPr>
          <p:spPr>
            <a:xfrm flipH="1">
              <a:off x="789710" y="3018825"/>
              <a:ext cx="5512958" cy="17433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C0FBAA92-2D5F-4E42-8FAE-CA8FE100A0A9}"/>
              </a:ext>
            </a:extLst>
          </p:cNvPr>
          <p:cNvSpPr txBox="1"/>
          <p:nvPr/>
        </p:nvSpPr>
        <p:spPr>
          <a:xfrm>
            <a:off x="1239979" y="6280233"/>
            <a:ext cx="116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。。。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299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DF8639-AA6C-48D7-B4E0-77D4522CEFC6}"/>
              </a:ext>
            </a:extLst>
          </p:cNvPr>
          <p:cNvGrpSpPr/>
          <p:nvPr/>
        </p:nvGrpSpPr>
        <p:grpSpPr>
          <a:xfrm>
            <a:off x="-6927" y="-152405"/>
            <a:ext cx="7800109" cy="1754326"/>
            <a:chOff x="-6927" y="0"/>
            <a:chExt cx="7800109" cy="17543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A8C9387-423D-491C-A36C-91ABDEB40674}"/>
                </a:ext>
              </a:extLst>
            </p:cNvPr>
            <p:cNvSpPr txBox="1"/>
            <p:nvPr/>
          </p:nvSpPr>
          <p:spPr>
            <a:xfrm>
              <a:off x="-6927" y="0"/>
              <a:ext cx="7800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1.Main</a:t>
              </a:r>
              <a:r>
                <a:rPr lang="zh-CN" altLang="en-US"/>
                <a:t>函数位于栈底，总是最后一个销毁；</a:t>
              </a:r>
              <a:endParaRPr lang="en-US" altLang="zh-CN"/>
            </a:p>
            <a:p>
              <a:r>
                <a:rPr lang="en-US" altLang="zh-CN"/>
                <a:t>2.fun1</a:t>
              </a:r>
              <a:r>
                <a:rPr lang="zh-CN" altLang="en-US"/>
                <a:t>在多个立即执行函数</a:t>
              </a:r>
              <a:r>
                <a:rPr lang="zh-CN" altLang="en-US" b="1"/>
                <a:t>交替</a:t>
              </a:r>
              <a:r>
                <a:rPr lang="zh-CN" altLang="en-US"/>
                <a:t>出栈后，销毁</a:t>
              </a:r>
              <a:endParaRPr lang="en-US" altLang="zh-CN"/>
            </a:p>
            <a:p>
              <a:r>
                <a:rPr lang="en-US" altLang="zh-CN"/>
                <a:t>3.</a:t>
              </a:r>
              <a:r>
                <a:rPr lang="zh-CN" altLang="en-US"/>
                <a:t>立即执行函数之间总是</a:t>
              </a:r>
              <a:r>
                <a:rPr lang="zh-CN" altLang="en-US" b="1"/>
                <a:t>交替出现并销毁</a:t>
              </a:r>
              <a:r>
                <a:rPr lang="zh-CN" altLang="en-US"/>
                <a:t>的，这是由于</a:t>
              </a:r>
              <a:r>
                <a:rPr lang="en-US" altLang="zh-CN"/>
                <a:t>for</a:t>
              </a:r>
              <a:r>
                <a:rPr lang="zh-CN" altLang="en-US"/>
                <a:t>循环</a:t>
              </a:r>
              <a:endParaRPr lang="en-US" altLang="zh-CN"/>
            </a:p>
            <a:p>
              <a:r>
                <a:rPr lang="en-US" altLang="zh-CN"/>
                <a:t>4.</a:t>
              </a:r>
              <a:r>
                <a:rPr lang="zh-CN" altLang="en-US"/>
                <a:t>最后运行</a:t>
              </a:r>
              <a:r>
                <a:rPr lang="en-US" altLang="zh-CN"/>
                <a:t>wre[number]( )</a:t>
              </a:r>
              <a:r>
                <a:rPr lang="zh-CN" altLang="en-US"/>
                <a:t>时，栈中只有</a:t>
              </a:r>
              <a:r>
                <a:rPr lang="zh-CN" altLang="en-US">
                  <a:solidFill>
                    <a:srgbClr val="FF0000"/>
                  </a:solidFill>
                </a:rPr>
                <a:t>数组当前保存的环境</a:t>
              </a:r>
              <a:r>
                <a:rPr lang="zh-CN" altLang="en-US"/>
                <a:t>和</a:t>
              </a:r>
              <a:r>
                <a:rPr lang="zh-CN" altLang="en-US">
                  <a:solidFill>
                    <a:srgbClr val="FF0000"/>
                  </a:solidFill>
                </a:rPr>
                <a:t>全局执行环境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r>
                <a:rPr lang="en-US"/>
                <a:t>.</a:t>
              </a:r>
              <a:r>
                <a:rPr lang="zh-CN" altLang="en-US"/>
                <a:t>所有立即执行函数的变量对象都会保存，匿名函数的作用域链会根据执行上下文自动连接自己所匹配的那个</a:t>
              </a:r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771A33-9934-48B3-B30E-A7BDA2E7DCBE}"/>
                </a:ext>
              </a:extLst>
            </p:cNvPr>
            <p:cNvSpPr/>
            <p:nvPr/>
          </p:nvSpPr>
          <p:spPr>
            <a:xfrm>
              <a:off x="-6927" y="27710"/>
              <a:ext cx="7800109" cy="1640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85729FBF-6827-4354-B39B-01B28D89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80456"/>
              </p:ext>
            </p:extLst>
          </p:nvPr>
        </p:nvGraphicFramePr>
        <p:xfrm>
          <a:off x="8298873" y="529705"/>
          <a:ext cx="26000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19EB76F1-FC68-4317-9F55-13946DEC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59329"/>
              </p:ext>
            </p:extLst>
          </p:nvPr>
        </p:nvGraphicFramePr>
        <p:xfrm>
          <a:off x="8298873" y="1513378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EFA9DEAE-0F75-42ED-A6A2-7E26F642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9008"/>
              </p:ext>
            </p:extLst>
          </p:nvPr>
        </p:nvGraphicFramePr>
        <p:xfrm>
          <a:off x="8298880" y="3120505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94BA7D-9FAA-43E0-B4EA-732F679D9FEA}"/>
              </a:ext>
            </a:extLst>
          </p:cNvPr>
          <p:cNvCxnSpPr/>
          <p:nvPr/>
        </p:nvCxnSpPr>
        <p:spPr>
          <a:xfrm>
            <a:off x="9585037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60DF36-610C-445C-B65F-E26EE297EC52}"/>
              </a:ext>
            </a:extLst>
          </p:cNvPr>
          <p:cNvCxnSpPr/>
          <p:nvPr/>
        </p:nvCxnSpPr>
        <p:spPr>
          <a:xfrm>
            <a:off x="9767451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B17461-A171-4C5A-BBE4-D853B6D08444}"/>
              </a:ext>
            </a:extLst>
          </p:cNvPr>
          <p:cNvCxnSpPr/>
          <p:nvPr/>
        </p:nvCxnSpPr>
        <p:spPr>
          <a:xfrm>
            <a:off x="9940636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CD25B4-D546-4A02-8B3D-0A30CE1D3A3F}"/>
              </a:ext>
            </a:extLst>
          </p:cNvPr>
          <p:cNvCxnSpPr/>
          <p:nvPr/>
        </p:nvCxnSpPr>
        <p:spPr>
          <a:xfrm>
            <a:off x="10123050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C73B4E0-AB80-4C19-B67A-09E6E3579366}"/>
              </a:ext>
            </a:extLst>
          </p:cNvPr>
          <p:cNvCxnSpPr/>
          <p:nvPr/>
        </p:nvCxnSpPr>
        <p:spPr>
          <a:xfrm>
            <a:off x="10266214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81607A-ECC2-469C-B470-470269A7A2A5}"/>
              </a:ext>
            </a:extLst>
          </p:cNvPr>
          <p:cNvSpPr txBox="1"/>
          <p:nvPr/>
        </p:nvSpPr>
        <p:spPr>
          <a:xfrm>
            <a:off x="11097497" y="2578223"/>
            <a:ext cx="171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</a:t>
            </a:r>
            <a:r>
              <a:rPr lang="zh-CN" altLang="en-US" b="1"/>
              <a:t>的最终值只有一个</a:t>
            </a:r>
            <a:endParaRPr lang="en-US" b="1"/>
          </a:p>
        </p:txBody>
      </p:sp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DDD49934-3C2F-4FA1-8FB5-6F2320E0F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2607"/>
              </p:ext>
            </p:extLst>
          </p:nvPr>
        </p:nvGraphicFramePr>
        <p:xfrm>
          <a:off x="8289631" y="4393844"/>
          <a:ext cx="332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911929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沿作用域链寻找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EEACEFD-2459-44DC-8227-C0D9E8FBDE5A}"/>
              </a:ext>
            </a:extLst>
          </p:cNvPr>
          <p:cNvSpPr txBox="1"/>
          <p:nvPr/>
        </p:nvSpPr>
        <p:spPr>
          <a:xfrm>
            <a:off x="9296398" y="4002192"/>
            <a:ext cx="11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。。。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3D75BB-A6B3-4C5B-95E3-B996059078D4}"/>
              </a:ext>
            </a:extLst>
          </p:cNvPr>
          <p:cNvGrpSpPr/>
          <p:nvPr/>
        </p:nvGrpSpPr>
        <p:grpSpPr>
          <a:xfrm rot="10800000">
            <a:off x="858973" y="1513377"/>
            <a:ext cx="1995055" cy="4873567"/>
            <a:chOff x="512618" y="2881745"/>
            <a:chExt cx="1995055" cy="3588328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E563696-4613-4AF3-B663-619FC080A901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5D41C17-A13A-401F-84B1-654BE24F10BD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1A7511-25B9-4D5C-BAD2-1EA16939C1B1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CB0F732-2FB0-42BF-A7E8-6173F05EDC5B}"/>
              </a:ext>
            </a:extLst>
          </p:cNvPr>
          <p:cNvSpPr/>
          <p:nvPr/>
        </p:nvSpPr>
        <p:spPr>
          <a:xfrm>
            <a:off x="934019" y="162790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7ED7AE-E1D7-4673-A82F-6AE06B3F052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693546" y="1627907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8">
            <a:extLst>
              <a:ext uri="{FF2B5EF4-FFF2-40B4-BE49-F238E27FC236}">
                <a16:creationId xmlns:a16="http://schemas.microsoft.com/office/drawing/2014/main" id="{1D369D2E-EEB8-453B-A6B5-F832CC3E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77944"/>
              </p:ext>
            </p:extLst>
          </p:nvPr>
        </p:nvGraphicFramePr>
        <p:xfrm>
          <a:off x="4404584" y="1513377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7F52BD-3712-4455-9792-A991E3879573}"/>
              </a:ext>
            </a:extLst>
          </p:cNvPr>
          <p:cNvCxnSpPr/>
          <p:nvPr/>
        </p:nvCxnSpPr>
        <p:spPr>
          <a:xfrm flipV="1">
            <a:off x="6220691" y="665018"/>
            <a:ext cx="2068941" cy="14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F870665-E116-4424-94C8-34343219B119}"/>
              </a:ext>
            </a:extLst>
          </p:cNvPr>
          <p:cNvSpPr/>
          <p:nvPr/>
        </p:nvSpPr>
        <p:spPr>
          <a:xfrm>
            <a:off x="958257" y="262589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0</a:t>
            </a:r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3F53E8-1E6D-48B0-94A9-160281D3201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736255" y="2625897"/>
            <a:ext cx="1692567" cy="17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8">
            <a:extLst>
              <a:ext uri="{FF2B5EF4-FFF2-40B4-BE49-F238E27FC236}">
                <a16:creationId xmlns:a16="http://schemas.microsoft.com/office/drawing/2014/main" id="{73130CEB-39AE-4044-836C-93260551D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36202"/>
              </p:ext>
            </p:extLst>
          </p:nvPr>
        </p:nvGraphicFramePr>
        <p:xfrm>
          <a:off x="4428822" y="2511367"/>
          <a:ext cx="193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2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7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1F6FFD-BF0E-46D1-A26B-D0B4FF9D1A81}"/>
              </a:ext>
            </a:extLst>
          </p:cNvPr>
          <p:cNvCxnSpPr/>
          <p:nvPr/>
        </p:nvCxnSpPr>
        <p:spPr>
          <a:xfrm>
            <a:off x="6181423" y="4233025"/>
            <a:ext cx="2085124" cy="3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157B6B-873C-46E5-B111-7FA12D655266}"/>
              </a:ext>
            </a:extLst>
          </p:cNvPr>
          <p:cNvCxnSpPr>
            <a:cxnSpLocks/>
          </p:cNvCxnSpPr>
          <p:nvPr/>
        </p:nvCxnSpPr>
        <p:spPr>
          <a:xfrm flipV="1">
            <a:off x="6181423" y="1627907"/>
            <a:ext cx="2207491" cy="181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1B26E73-B8A7-4391-9049-B5C0C83BA7CD}"/>
              </a:ext>
            </a:extLst>
          </p:cNvPr>
          <p:cNvCxnSpPr>
            <a:cxnSpLocks/>
          </p:cNvCxnSpPr>
          <p:nvPr/>
        </p:nvCxnSpPr>
        <p:spPr>
          <a:xfrm flipV="1">
            <a:off x="6158338" y="3224554"/>
            <a:ext cx="2230576" cy="64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180514D-E70A-4238-9C17-7FD921B6A689}"/>
              </a:ext>
            </a:extLst>
          </p:cNvPr>
          <p:cNvSpPr txBox="1"/>
          <p:nvPr/>
        </p:nvSpPr>
        <p:spPr>
          <a:xfrm>
            <a:off x="344040" y="4730336"/>
            <a:ext cx="382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此时多个匿名函数已经交替出现并销毁了</a:t>
            </a:r>
            <a:endParaRPr lang="en-US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B5B1B8-7EF7-4B32-9AE7-F2DCFF413347}"/>
              </a:ext>
            </a:extLst>
          </p:cNvPr>
          <p:cNvSpPr/>
          <p:nvPr/>
        </p:nvSpPr>
        <p:spPr>
          <a:xfrm>
            <a:off x="976728" y="341957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7BD0B7-9EEF-4570-B3AA-7BBBCDC49CC8}"/>
              </a:ext>
            </a:extLst>
          </p:cNvPr>
          <p:cNvSpPr/>
          <p:nvPr/>
        </p:nvSpPr>
        <p:spPr>
          <a:xfrm>
            <a:off x="976728" y="4122926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C5BF07-31EB-4116-BD85-C28C595D569F}"/>
              </a:ext>
            </a:extLst>
          </p:cNvPr>
          <p:cNvSpPr txBox="1"/>
          <p:nvPr/>
        </p:nvSpPr>
        <p:spPr>
          <a:xfrm>
            <a:off x="1260762" y="5511195"/>
            <a:ext cx="140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。。。</a:t>
            </a:r>
            <a:endParaRPr lang="en-US" sz="2800" b="1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F3139AC-FEAE-4603-B046-4A5446ED43CA}"/>
              </a:ext>
            </a:extLst>
          </p:cNvPr>
          <p:cNvCxnSpPr/>
          <p:nvPr/>
        </p:nvCxnSpPr>
        <p:spPr>
          <a:xfrm>
            <a:off x="577273" y="3224554"/>
            <a:ext cx="2276754" cy="777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B30A3B-B38D-41A3-A971-D67C512B17E2}"/>
              </a:ext>
            </a:extLst>
          </p:cNvPr>
          <p:cNvCxnSpPr/>
          <p:nvPr/>
        </p:nvCxnSpPr>
        <p:spPr>
          <a:xfrm>
            <a:off x="759687" y="2482874"/>
            <a:ext cx="2276754" cy="777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00C85E6-0CA0-47A0-8AA8-75F76C2A2312}"/>
              </a:ext>
            </a:extLst>
          </p:cNvPr>
          <p:cNvSpPr txBox="1"/>
          <p:nvPr/>
        </p:nvSpPr>
        <p:spPr>
          <a:xfrm>
            <a:off x="258645" y="2651262"/>
            <a:ext cx="112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销毁</a:t>
            </a:r>
            <a:endParaRPr 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C2AE67-4AA3-4A45-88F3-346AD2B7AD51}"/>
              </a:ext>
            </a:extLst>
          </p:cNvPr>
          <p:cNvSpPr txBox="1"/>
          <p:nvPr/>
        </p:nvSpPr>
        <p:spPr>
          <a:xfrm>
            <a:off x="4171351" y="4530488"/>
            <a:ext cx="3268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数组内的变量：由于</a:t>
            </a:r>
            <a:r>
              <a:rPr lang="en-US" altLang="zh-CN"/>
              <a:t>for</a:t>
            </a:r>
            <a:r>
              <a:rPr lang="zh-CN" altLang="en-US"/>
              <a:t>循环的存在，会生成多个匿名函数，而且数组里存储的是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仅代码相同但地址值各不相同的函数变量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/>
              <a:t>2.</a:t>
            </a:r>
            <a:r>
              <a:rPr lang="zh-CN" altLang="en-US"/>
              <a:t>立即执行函数：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</a:t>
            </a:r>
            <a:endParaRPr 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FAD9EB-510B-437A-9A30-D77471223AEE}"/>
              </a:ext>
            </a:extLst>
          </p:cNvPr>
          <p:cNvSpPr txBox="1"/>
          <p:nvPr/>
        </p:nvSpPr>
        <p:spPr>
          <a:xfrm>
            <a:off x="8266547" y="5772805"/>
            <a:ext cx="298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每个匿名函数的</a:t>
            </a:r>
            <a:r>
              <a:rPr lang="en-US" altLang="zh-CN"/>
              <a:t>num</a:t>
            </a:r>
            <a:r>
              <a:rPr lang="zh-CN" altLang="en-US"/>
              <a:t>显然不同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FD502E6-59C4-47A9-B703-DFC7AEBACE9A}"/>
              </a:ext>
            </a:extLst>
          </p:cNvPr>
          <p:cNvGrpSpPr/>
          <p:nvPr/>
        </p:nvGrpSpPr>
        <p:grpSpPr>
          <a:xfrm rot="10800000">
            <a:off x="789708" y="637311"/>
            <a:ext cx="1995055" cy="4203939"/>
            <a:chOff x="512618" y="2881745"/>
            <a:chExt cx="1995055" cy="358832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0F45822-7FDF-4002-A16C-4007A2E12C9C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A70F8FF-9195-4500-BED0-395D1C2F8753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6B5C92-E650-4E65-812F-31762BD1F109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47A2A4F-4BD1-46AD-8627-5CA229F19F22}"/>
              </a:ext>
            </a:extLst>
          </p:cNvPr>
          <p:cNvSpPr/>
          <p:nvPr/>
        </p:nvSpPr>
        <p:spPr>
          <a:xfrm>
            <a:off x="914398" y="76892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875E1-222B-4074-8A3A-D3FD9408D59E}"/>
              </a:ext>
            </a:extLst>
          </p:cNvPr>
          <p:cNvSpPr/>
          <p:nvPr/>
        </p:nvSpPr>
        <p:spPr>
          <a:xfrm>
            <a:off x="914398" y="2848731"/>
            <a:ext cx="1759527" cy="67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person.getName</a:t>
            </a:r>
            <a:r>
              <a:rPr lang="zh-CN" altLang="en-US"/>
              <a:t>方法</a:t>
            </a:r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D36B5A-8174-474B-9DEC-BD6522A8B240}"/>
              </a:ext>
            </a:extLst>
          </p:cNvPr>
          <p:cNvSpPr/>
          <p:nvPr/>
        </p:nvSpPr>
        <p:spPr>
          <a:xfrm>
            <a:off x="942113" y="3931004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884A735D-5CAF-44B3-A386-8F8F5350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53869"/>
              </p:ext>
            </p:extLst>
          </p:nvPr>
        </p:nvGraphicFramePr>
        <p:xfrm>
          <a:off x="8437421" y="637311"/>
          <a:ext cx="260003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window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“</a:t>
                      </a:r>
                      <a:r>
                        <a:rPr lang="en-US" altLang="zh-CN"/>
                        <a:t>w</a:t>
                      </a:r>
                      <a:r>
                        <a:rPr lang="zh-CN" altLang="en-US"/>
                        <a:t>牛绍乾”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4BAED5-A06E-4DDA-B55C-88E8583A95A5}"/>
              </a:ext>
            </a:extLst>
          </p:cNvPr>
          <p:cNvCxnSpPr>
            <a:cxnSpLocks/>
          </p:cNvCxnSpPr>
          <p:nvPr/>
        </p:nvCxnSpPr>
        <p:spPr>
          <a:xfrm flipV="1">
            <a:off x="2454562" y="751841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8FEF9EA6-588D-465F-8C1B-8640AE5DE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1275"/>
              </p:ext>
            </p:extLst>
          </p:nvPr>
        </p:nvGraphicFramePr>
        <p:xfrm>
          <a:off x="4165600" y="637311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FA0311-D78D-4880-94F7-EA61F0EAF592}"/>
              </a:ext>
            </a:extLst>
          </p:cNvPr>
          <p:cNvCxnSpPr>
            <a:cxnSpLocks/>
          </p:cNvCxnSpPr>
          <p:nvPr/>
        </p:nvCxnSpPr>
        <p:spPr>
          <a:xfrm flipV="1">
            <a:off x="5981707" y="768927"/>
            <a:ext cx="2455714" cy="4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41E598DA-11D6-4FFA-B313-22FDAC21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75943"/>
              </p:ext>
            </p:extLst>
          </p:nvPr>
        </p:nvGraphicFramePr>
        <p:xfrm>
          <a:off x="4165600" y="2807164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graphicFrame>
        <p:nvGraphicFramePr>
          <p:cNvPr id="19" name="表格 13">
            <a:extLst>
              <a:ext uri="{FF2B5EF4-FFF2-40B4-BE49-F238E27FC236}">
                <a16:creationId xmlns:a16="http://schemas.microsoft.com/office/drawing/2014/main" id="{B313D117-BD2E-4942-B340-89C94F3B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99243"/>
              </p:ext>
            </p:extLst>
          </p:nvPr>
        </p:nvGraphicFramePr>
        <p:xfrm>
          <a:off x="8437420" y="3509362"/>
          <a:ext cx="281246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53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433708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getName</a:t>
                      </a:r>
                      <a:r>
                        <a:rPr lang="zh-CN" altLang="en-US"/>
                        <a:t>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person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。。。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EA7207-47AD-44C0-89DF-8E7DE5753043}"/>
              </a:ext>
            </a:extLst>
          </p:cNvPr>
          <p:cNvCxnSpPr>
            <a:cxnSpLocks/>
          </p:cNvCxnSpPr>
          <p:nvPr/>
        </p:nvCxnSpPr>
        <p:spPr>
          <a:xfrm flipV="1">
            <a:off x="2454562" y="2997660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C5AA305A-C441-486C-8D98-15E912BF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65539"/>
              </p:ext>
            </p:extLst>
          </p:nvPr>
        </p:nvGraphicFramePr>
        <p:xfrm>
          <a:off x="4165600" y="4651672"/>
          <a:ext cx="193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52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graphicFrame>
        <p:nvGraphicFramePr>
          <p:cNvPr id="27" name="表格 13">
            <a:extLst>
              <a:ext uri="{FF2B5EF4-FFF2-40B4-BE49-F238E27FC236}">
                <a16:creationId xmlns:a16="http://schemas.microsoft.com/office/drawing/2014/main" id="{38802EA8-8742-44D7-8E97-601664F7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8326"/>
              </p:ext>
            </p:extLst>
          </p:nvPr>
        </p:nvGraphicFramePr>
        <p:xfrm>
          <a:off x="8437420" y="4841251"/>
          <a:ext cx="281246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53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433708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匿名函数变量对象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window</a:t>
                      </a:r>
                      <a:r>
                        <a:rPr lang="zh-CN" altLang="en-US" b="1"/>
                        <a:t>对象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。。。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04620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873877F-D885-425E-A34E-85440D050B47}"/>
              </a:ext>
            </a:extLst>
          </p:cNvPr>
          <p:cNvCxnSpPr>
            <a:cxnSpLocks/>
          </p:cNvCxnSpPr>
          <p:nvPr/>
        </p:nvCxnSpPr>
        <p:spPr>
          <a:xfrm>
            <a:off x="2451676" y="4280250"/>
            <a:ext cx="1709595" cy="53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929F42-AB0D-45CB-9148-526CE37ADC9B}"/>
              </a:ext>
            </a:extLst>
          </p:cNvPr>
          <p:cNvSpPr/>
          <p:nvPr/>
        </p:nvSpPr>
        <p:spPr>
          <a:xfrm>
            <a:off x="942113" y="1769343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构造器方法</a:t>
            </a:r>
            <a:endParaRPr lang="en-US"/>
          </a:p>
        </p:txBody>
      </p:sp>
      <p:graphicFrame>
        <p:nvGraphicFramePr>
          <p:cNvPr id="41" name="表格 8">
            <a:extLst>
              <a:ext uri="{FF2B5EF4-FFF2-40B4-BE49-F238E27FC236}">
                <a16:creationId xmlns:a16="http://schemas.microsoft.com/office/drawing/2014/main" id="{06403438-6A34-4871-B3CE-C30CD466D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55054"/>
              </p:ext>
            </p:extLst>
          </p:nvPr>
        </p:nvGraphicFramePr>
        <p:xfrm>
          <a:off x="4147416" y="1545363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5ED806-6C4C-4348-9806-BFDBD5E1F6F8}"/>
              </a:ext>
            </a:extLst>
          </p:cNvPr>
          <p:cNvCxnSpPr/>
          <p:nvPr/>
        </p:nvCxnSpPr>
        <p:spPr>
          <a:xfrm flipV="1">
            <a:off x="2507818" y="1676634"/>
            <a:ext cx="1639598" cy="3841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F340AA3-BE6B-412C-A3A6-19E281A40F29}"/>
              </a:ext>
            </a:extLst>
          </p:cNvPr>
          <p:cNvCxnSpPr/>
          <p:nvPr/>
        </p:nvCxnSpPr>
        <p:spPr>
          <a:xfrm flipV="1">
            <a:off x="5981707" y="768927"/>
            <a:ext cx="2455713" cy="12918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13">
            <a:extLst>
              <a:ext uri="{FF2B5EF4-FFF2-40B4-BE49-F238E27FC236}">
                <a16:creationId xmlns:a16="http://schemas.microsoft.com/office/drawing/2014/main" id="{E7579713-67F1-43B0-99A6-095FDF2A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35130"/>
              </p:ext>
            </p:extLst>
          </p:nvPr>
        </p:nvGraphicFramePr>
        <p:xfrm>
          <a:off x="8437421" y="1789552"/>
          <a:ext cx="260003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构造器变量对象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person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“牛绍乾”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getName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函数变量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53670"/>
                  </a:ext>
                </a:extLst>
              </a:tr>
            </a:tbl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E0CFB80-90FE-4236-8C80-3FC4EB440B7B}"/>
              </a:ext>
            </a:extLst>
          </p:cNvPr>
          <p:cNvCxnSpPr/>
          <p:nvPr/>
        </p:nvCxnSpPr>
        <p:spPr>
          <a:xfrm flipV="1">
            <a:off x="5846618" y="1868719"/>
            <a:ext cx="2590802" cy="638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D33EB0-D547-4600-BCA3-22A44ECC5DF9}"/>
              </a:ext>
            </a:extLst>
          </p:cNvPr>
          <p:cNvCxnSpPr/>
          <p:nvPr/>
        </p:nvCxnSpPr>
        <p:spPr>
          <a:xfrm flipV="1">
            <a:off x="5981707" y="824576"/>
            <a:ext cx="2455713" cy="25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90998CB-0926-4499-9EBF-F7B4B5A652E6}"/>
              </a:ext>
            </a:extLst>
          </p:cNvPr>
          <p:cNvCxnSpPr>
            <a:cxnSpLocks/>
          </p:cNvCxnSpPr>
          <p:nvPr/>
        </p:nvCxnSpPr>
        <p:spPr>
          <a:xfrm flipV="1">
            <a:off x="5953125" y="1942522"/>
            <a:ext cx="2484295" cy="173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501F25F-8E8F-4E51-8FC0-7447C1D71A9D}"/>
              </a:ext>
            </a:extLst>
          </p:cNvPr>
          <p:cNvCxnSpPr/>
          <p:nvPr/>
        </p:nvCxnSpPr>
        <p:spPr>
          <a:xfrm flipV="1">
            <a:off x="5981707" y="3657600"/>
            <a:ext cx="2455713" cy="52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7EDA755-C501-418F-AC50-78FDAE960015}"/>
              </a:ext>
            </a:extLst>
          </p:cNvPr>
          <p:cNvCxnSpPr/>
          <p:nvPr/>
        </p:nvCxnSpPr>
        <p:spPr>
          <a:xfrm flipV="1">
            <a:off x="5846618" y="5029200"/>
            <a:ext cx="2590802" cy="1290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CD84A85-5158-4A3F-B380-D84D1443D74B}"/>
              </a:ext>
            </a:extLst>
          </p:cNvPr>
          <p:cNvCxnSpPr/>
          <p:nvPr/>
        </p:nvCxnSpPr>
        <p:spPr>
          <a:xfrm flipV="1">
            <a:off x="5953125" y="3757560"/>
            <a:ext cx="2484295" cy="2241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F66F6A5-8D13-47B4-BE7B-1AFB35F70329}"/>
              </a:ext>
            </a:extLst>
          </p:cNvPr>
          <p:cNvCxnSpPr/>
          <p:nvPr/>
        </p:nvCxnSpPr>
        <p:spPr>
          <a:xfrm flipV="1">
            <a:off x="5953125" y="2025652"/>
            <a:ext cx="2484295" cy="3553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4296E5-6161-44C9-A079-53E01AC3C245}"/>
              </a:ext>
            </a:extLst>
          </p:cNvPr>
          <p:cNvCxnSpPr/>
          <p:nvPr/>
        </p:nvCxnSpPr>
        <p:spPr>
          <a:xfrm flipV="1">
            <a:off x="5953125" y="879996"/>
            <a:ext cx="2484295" cy="4315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4EA442C-B065-4111-AAF7-E91E370CDB29}"/>
              </a:ext>
            </a:extLst>
          </p:cNvPr>
          <p:cNvGrpSpPr/>
          <p:nvPr/>
        </p:nvGrpSpPr>
        <p:grpSpPr>
          <a:xfrm>
            <a:off x="581887" y="1423319"/>
            <a:ext cx="5624910" cy="1261920"/>
            <a:chOff x="623452" y="1545363"/>
            <a:chExt cx="2369120" cy="93297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8861E-59E9-4B62-BD7B-11C9C5A2640D}"/>
                </a:ext>
              </a:extLst>
            </p:cNvPr>
            <p:cNvSpPr/>
            <p:nvPr/>
          </p:nvSpPr>
          <p:spPr>
            <a:xfrm>
              <a:off x="623453" y="1545363"/>
              <a:ext cx="2369119" cy="93297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ED0E7A8-1D34-4F26-ABC6-673659F7BAAC}"/>
                </a:ext>
              </a:extLst>
            </p:cNvPr>
            <p:cNvCxnSpPr/>
            <p:nvPr/>
          </p:nvCxnSpPr>
          <p:spPr>
            <a:xfrm>
              <a:off x="623453" y="1545363"/>
              <a:ext cx="2369119" cy="93297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E662BA2-8027-4587-9E21-AC2F15DFC238}"/>
                </a:ext>
              </a:extLst>
            </p:cNvPr>
            <p:cNvCxnSpPr/>
            <p:nvPr/>
          </p:nvCxnSpPr>
          <p:spPr>
            <a:xfrm flipH="1">
              <a:off x="623452" y="1574168"/>
              <a:ext cx="2369118" cy="90417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7AE5266-79E1-42FB-96C4-1115B2A6414E}"/>
              </a:ext>
            </a:extLst>
          </p:cNvPr>
          <p:cNvSpPr txBox="1"/>
          <p:nvPr/>
        </p:nvSpPr>
        <p:spPr>
          <a:xfrm>
            <a:off x="73602" y="4955779"/>
            <a:ext cx="408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1.var person = {…} </a:t>
            </a:r>
            <a:r>
              <a:rPr lang="zh-CN" altLang="en-US" b="1"/>
              <a:t>等价于 </a:t>
            </a:r>
            <a:r>
              <a:rPr lang="en-US" altLang="zh-CN" b="1"/>
              <a:t>new Object( )</a:t>
            </a:r>
          </a:p>
          <a:p>
            <a:r>
              <a:rPr lang="en-US" b="1"/>
              <a:t>2.</a:t>
            </a:r>
            <a:r>
              <a:rPr lang="zh-CN" altLang="en-US" b="1"/>
              <a:t>构造器方法会生成对象、</a:t>
            </a:r>
            <a:r>
              <a:rPr lang="en-US" altLang="zh-CN" b="1"/>
              <a:t>this</a:t>
            </a:r>
            <a:r>
              <a:rPr lang="zh-CN" altLang="en-US" b="1"/>
              <a:t>及对象属性，创建完毕后退栈销毁，但会保留变量对象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70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34873A-C0F1-46E1-A34E-0D88596E6ECE}"/>
              </a:ext>
            </a:extLst>
          </p:cNvPr>
          <p:cNvSpPr/>
          <p:nvPr/>
        </p:nvSpPr>
        <p:spPr>
          <a:xfrm>
            <a:off x="748147" y="346364"/>
            <a:ext cx="1413164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闭包的原理</a:t>
            </a:r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406F44-FF2D-4F88-A9CC-D28BE7B1619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454729" y="872837"/>
            <a:ext cx="0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652BA48-C66B-4C0D-9BBE-2028A2048AA2}"/>
              </a:ext>
            </a:extLst>
          </p:cNvPr>
          <p:cNvSpPr/>
          <p:nvPr/>
        </p:nvSpPr>
        <p:spPr>
          <a:xfrm>
            <a:off x="699662" y="1413163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闭包中的</a:t>
            </a:r>
            <a:r>
              <a:rPr lang="en-US" altLang="zh-CN"/>
              <a:t>this</a:t>
            </a:r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7708BE-3A7A-477D-8D2A-25DAA5CDDD82}"/>
              </a:ext>
            </a:extLst>
          </p:cNvPr>
          <p:cNvSpPr/>
          <p:nvPr/>
        </p:nvSpPr>
        <p:spPr>
          <a:xfrm>
            <a:off x="699662" y="2556162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3A5AA-9363-40FA-932A-B4DBF282682B}"/>
              </a:ext>
            </a:extLst>
          </p:cNvPr>
          <p:cNvSpPr/>
          <p:nvPr/>
        </p:nvSpPr>
        <p:spPr>
          <a:xfrm>
            <a:off x="699662" y="3539836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箭头函数</a:t>
            </a: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A7348A-7219-445C-B0AF-AB11C1D8CDAF}"/>
              </a:ext>
            </a:extLst>
          </p:cNvPr>
          <p:cNvSpPr/>
          <p:nvPr/>
        </p:nvSpPr>
        <p:spPr>
          <a:xfrm>
            <a:off x="699662" y="4572002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词法作用域</a:t>
            </a:r>
            <a:endParaRPr 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A8D4EF-B413-4FCB-990E-A126FE6A069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454729" y="1939636"/>
            <a:ext cx="0" cy="61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8654A1-7A74-4898-8470-D941E9FB75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454729" y="3082635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D0C883-978C-458F-BE39-5563B592D51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54729" y="4066309"/>
            <a:ext cx="0" cy="50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2C9A25-B50D-41AC-85E7-247978EB032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161311" y="572595"/>
            <a:ext cx="1343889" cy="3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115CFF4-97BA-4885-8E24-D1775F1F1CCF}"/>
              </a:ext>
            </a:extLst>
          </p:cNvPr>
          <p:cNvSpPr txBox="1"/>
          <p:nvPr/>
        </p:nvSpPr>
        <p:spPr>
          <a:xfrm>
            <a:off x="3505200" y="387929"/>
            <a:ext cx="446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环境栈、执行环境、作用域链、变量对象</a:t>
            </a:r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D0C935-87D9-4E9F-9771-21A6489FF02E}"/>
              </a:ext>
            </a:extLst>
          </p:cNvPr>
          <p:cNvSpPr/>
          <p:nvPr/>
        </p:nvSpPr>
        <p:spPr>
          <a:xfrm>
            <a:off x="3505200" y="346364"/>
            <a:ext cx="429490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083CF09-81BF-475D-9DBE-6EF4E1836E9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2209795" y="1676399"/>
            <a:ext cx="12954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9B2AA3C-F139-42FC-B158-2AC17CDC668C}"/>
              </a:ext>
            </a:extLst>
          </p:cNvPr>
          <p:cNvSpPr txBox="1"/>
          <p:nvPr/>
        </p:nvSpPr>
        <p:spPr>
          <a:xfrm>
            <a:off x="3505200" y="1491733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匿名函数、</a:t>
            </a:r>
            <a:r>
              <a:rPr lang="en-US" altLang="zh-CN"/>
              <a:t>call</a:t>
            </a:r>
            <a:r>
              <a:rPr lang="zh-CN" altLang="en-US"/>
              <a:t>或</a:t>
            </a:r>
            <a:r>
              <a:rPr lang="en-US" altLang="zh-CN"/>
              <a:t>apply</a:t>
            </a:r>
            <a:r>
              <a:rPr lang="zh-CN" altLang="en-US"/>
              <a:t>方法、箭头函数</a:t>
            </a:r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EC6D27-4B1B-481E-B81A-4273EE96130F}"/>
              </a:ext>
            </a:extLst>
          </p:cNvPr>
          <p:cNvSpPr/>
          <p:nvPr/>
        </p:nvSpPr>
        <p:spPr>
          <a:xfrm>
            <a:off x="3505199" y="1452448"/>
            <a:ext cx="429490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120311-6732-4606-ADCB-77D9A716DB68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2209795" y="2819399"/>
            <a:ext cx="1392389" cy="5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F2B616B-D756-49C9-B129-6789CD43FA9A}"/>
              </a:ext>
            </a:extLst>
          </p:cNvPr>
          <p:cNvSpPr txBox="1"/>
          <p:nvPr/>
        </p:nvSpPr>
        <p:spPr>
          <a:xfrm>
            <a:off x="3602184" y="2415614"/>
            <a:ext cx="2050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什么是匿名函数？</a:t>
            </a:r>
            <a:endParaRPr lang="en-US" altLang="zh-CN"/>
          </a:p>
          <a:p>
            <a:r>
              <a:rPr lang="zh-CN" altLang="en-US"/>
              <a:t>函数的活动对象</a:t>
            </a:r>
            <a:endParaRPr lang="en-US" altLang="zh-CN"/>
          </a:p>
          <a:p>
            <a:r>
              <a:rPr lang="zh-CN" altLang="en-US"/>
              <a:t>匿名函数中的</a:t>
            </a:r>
            <a:r>
              <a:rPr lang="en-US" altLang="zh-CN"/>
              <a:t>this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74051C-F89E-4A2C-9446-826CA47A6451}"/>
              </a:ext>
            </a:extLst>
          </p:cNvPr>
          <p:cNvSpPr/>
          <p:nvPr/>
        </p:nvSpPr>
        <p:spPr>
          <a:xfrm>
            <a:off x="3602184" y="2415614"/>
            <a:ext cx="1939631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4E589D-FF22-42AF-A16C-C0B83F5C1A18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2209795" y="3803073"/>
            <a:ext cx="1295405" cy="6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D62910-24BA-4E18-93D7-CFA6699C5A00}"/>
              </a:ext>
            </a:extLst>
          </p:cNvPr>
          <p:cNvSpPr txBox="1"/>
          <p:nvPr/>
        </p:nvSpPr>
        <p:spPr>
          <a:xfrm>
            <a:off x="3505200" y="3685309"/>
            <a:ext cx="20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箭头函数中的</a:t>
            </a:r>
            <a:r>
              <a:rPr lang="en-US" altLang="zh-CN"/>
              <a:t>this</a:t>
            </a:r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AA5B44-91D3-4DF0-BBB6-E4F0E41D2BE9}"/>
              </a:ext>
            </a:extLst>
          </p:cNvPr>
          <p:cNvSpPr/>
          <p:nvPr/>
        </p:nvSpPr>
        <p:spPr>
          <a:xfrm>
            <a:off x="3546761" y="3629982"/>
            <a:ext cx="195348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402E9C-FEF2-40DF-AE8E-0B6A56D21F44}"/>
              </a:ext>
            </a:extLst>
          </p:cNvPr>
          <p:cNvGrpSpPr/>
          <p:nvPr/>
        </p:nvGrpSpPr>
        <p:grpSpPr>
          <a:xfrm>
            <a:off x="3602185" y="4481943"/>
            <a:ext cx="1510134" cy="2029693"/>
            <a:chOff x="4655128" y="263236"/>
            <a:chExt cx="1704109" cy="254923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A0BF6B-4EE1-49B6-A9CE-06E4C7C88675}"/>
                </a:ext>
              </a:extLst>
            </p:cNvPr>
            <p:cNvSpPr/>
            <p:nvPr/>
          </p:nvSpPr>
          <p:spPr>
            <a:xfrm>
              <a:off x="4668982" y="263236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全局作用域</a:t>
              </a:r>
              <a:endParaRPr lang="en-US" altLang="zh-CN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C0D4CA-D200-43BC-B375-77F4D2165290}"/>
                </a:ext>
              </a:extLst>
            </p:cNvPr>
            <p:cNvSpPr/>
            <p:nvPr/>
          </p:nvSpPr>
          <p:spPr>
            <a:xfrm>
              <a:off x="4655128" y="1246908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函数作用域</a:t>
              </a:r>
              <a:endParaRPr lang="en-US" altLang="zh-CN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31478F-FAE5-4DCE-9475-CC21003FE4BF}"/>
                </a:ext>
              </a:extLst>
            </p:cNvPr>
            <p:cNvSpPr/>
            <p:nvPr/>
          </p:nvSpPr>
          <p:spPr>
            <a:xfrm>
              <a:off x="4655128" y="2230581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块级作用域</a:t>
              </a:r>
              <a:endParaRPr lang="en-US" altLang="zh-CN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D23F8B-BE17-419D-B823-A4CBF04EE4BB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2209795" y="4835239"/>
            <a:ext cx="1392390" cy="6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26BB7C-F156-42CF-B2E5-4182983465BE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2209795" y="4835239"/>
            <a:ext cx="1392390" cy="14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4AD67BF-9AFE-4FF0-9B1B-DBAB37EAEC32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 flipV="1">
            <a:off x="2209795" y="4713593"/>
            <a:ext cx="1404667" cy="12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E8C4198-50EC-42DA-A302-9AE3A161F38D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5100042" y="5496789"/>
            <a:ext cx="732724" cy="20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04843D3-6196-419F-AA85-D64C302D4BFF}"/>
              </a:ext>
            </a:extLst>
          </p:cNvPr>
          <p:cNvSpPr/>
          <p:nvPr/>
        </p:nvSpPr>
        <p:spPr>
          <a:xfrm>
            <a:off x="5832766" y="5465615"/>
            <a:ext cx="1497857" cy="46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作用域链</a:t>
            </a:r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9F72CB-9DA4-4A6C-A9F7-4609F2E6783B}"/>
              </a:ext>
            </a:extLst>
          </p:cNvPr>
          <p:cNvSpPr/>
          <p:nvPr/>
        </p:nvSpPr>
        <p:spPr>
          <a:xfrm>
            <a:off x="8160330" y="5465614"/>
            <a:ext cx="896259" cy="46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</a:t>
            </a:r>
            <a:endParaRPr 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327A9D-F3F2-430F-B3FA-023F32242EEB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7330623" y="5697264"/>
            <a:ext cx="829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AAD7F26-4970-462E-A711-F220E88933BF}"/>
              </a:ext>
            </a:extLst>
          </p:cNvPr>
          <p:cNvSpPr/>
          <p:nvPr/>
        </p:nvSpPr>
        <p:spPr>
          <a:xfrm>
            <a:off x="658097" y="4308764"/>
            <a:ext cx="8458187" cy="23414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AE4F4C7-E820-4713-A661-3BE6F962445A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9116284" y="4456562"/>
            <a:ext cx="1007917" cy="10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A2E62F-317A-4C5F-A837-4A3DD5B98E9D}"/>
              </a:ext>
            </a:extLst>
          </p:cNvPr>
          <p:cNvSpPr/>
          <p:nvPr/>
        </p:nvSpPr>
        <p:spPr>
          <a:xfrm>
            <a:off x="10124201" y="4138707"/>
            <a:ext cx="1724872" cy="6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let</a:t>
            </a:r>
            <a:r>
              <a:rPr lang="zh-CN" altLang="en-US" sz="2400"/>
              <a:t>与</a:t>
            </a:r>
            <a:r>
              <a:rPr lang="en-US" altLang="zh-CN" sz="2400"/>
              <a:t>var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632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720</Words>
  <Application>Microsoft Office PowerPoint</Application>
  <PresentationFormat>宽屏</PresentationFormat>
  <Paragraphs>202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野良神</dc:creator>
  <cp:lastModifiedBy>野良神</cp:lastModifiedBy>
  <cp:revision>18</cp:revision>
  <dcterms:created xsi:type="dcterms:W3CDTF">2020-10-11T07:52:30Z</dcterms:created>
  <dcterms:modified xsi:type="dcterms:W3CDTF">2020-10-13T00:39:45Z</dcterms:modified>
</cp:coreProperties>
</file>