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8b33449d80e764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2T15:24:10.51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649C-C9A1-4626-8455-B2B20F7D256A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335B-3E0A-4A00-AEFF-F249831C2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4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649C-C9A1-4626-8455-B2B20F7D256A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335B-3E0A-4A00-AEFF-F249831C2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96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649C-C9A1-4626-8455-B2B20F7D256A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335B-3E0A-4A00-AEFF-F249831C2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7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649C-C9A1-4626-8455-B2B20F7D256A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335B-3E0A-4A00-AEFF-F249831C2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67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649C-C9A1-4626-8455-B2B20F7D256A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335B-3E0A-4A00-AEFF-F249831C2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30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649C-C9A1-4626-8455-B2B20F7D256A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335B-3E0A-4A00-AEFF-F249831C2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66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649C-C9A1-4626-8455-B2B20F7D256A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335B-3E0A-4A00-AEFF-F249831C2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93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649C-C9A1-4626-8455-B2B20F7D256A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335B-3E0A-4A00-AEFF-F249831C2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72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649C-C9A1-4626-8455-B2B20F7D256A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335B-3E0A-4A00-AEFF-F249831C2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1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649C-C9A1-4626-8455-B2B20F7D256A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335B-3E0A-4A00-AEFF-F249831C2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8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649C-C9A1-4626-8455-B2B20F7D256A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335B-3E0A-4A00-AEFF-F249831C2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3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1649C-C9A1-4626-8455-B2B20F7D256A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9335B-3E0A-4A00-AEFF-F249831C2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71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028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Рынок заведений общественного питания Москвы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1200" y="4482571"/>
            <a:ext cx="10701868" cy="1376362"/>
          </a:xfrm>
        </p:spPr>
        <p:txBody>
          <a:bodyPr/>
          <a:lstStyle/>
          <a:p>
            <a:r>
              <a:rPr lang="ru-RU" dirty="0" smtClean="0"/>
              <a:t>Исследование рынка Москвы для поиска подходящего места для заведения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58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заведений по округам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59" y="1800225"/>
            <a:ext cx="4635682" cy="4351338"/>
          </a:xfrm>
        </p:spPr>
      </p:pic>
      <p:sp>
        <p:nvSpPr>
          <p:cNvPr id="5" name="TextBox 4"/>
          <p:cNvSpPr txBox="1"/>
          <p:nvPr/>
        </p:nvSpPr>
        <p:spPr>
          <a:xfrm>
            <a:off x="6096000" y="2472267"/>
            <a:ext cx="5265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основном все заведения сосредоточены в центре</a:t>
            </a:r>
          </a:p>
          <a:p>
            <a:endParaRPr lang="ru-RU" dirty="0"/>
          </a:p>
          <a:p>
            <a:r>
              <a:rPr lang="ru-RU" dirty="0" smtClean="0"/>
              <a:t>Меньше всего заведений на Юге Москвы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81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ТОП-15 улиц по количеству заведений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1" y="1690688"/>
            <a:ext cx="8436618" cy="4351338"/>
          </a:xfrm>
        </p:spPr>
      </p:pic>
      <p:sp>
        <p:nvSpPr>
          <p:cNvPr id="5" name="TextBox 4"/>
          <p:cNvSpPr txBox="1"/>
          <p:nvPr/>
        </p:nvSpPr>
        <p:spPr>
          <a:xfrm>
            <a:off x="9125219" y="2710411"/>
            <a:ext cx="3150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основном лидируют</a:t>
            </a:r>
          </a:p>
          <a:p>
            <a:r>
              <a:rPr lang="ru-RU" dirty="0"/>
              <a:t>у</a:t>
            </a:r>
            <a:r>
              <a:rPr lang="ru-RU" dirty="0" smtClean="0"/>
              <a:t>лицы, которые расположены</a:t>
            </a:r>
          </a:p>
          <a:p>
            <a:r>
              <a:rPr lang="ru-RU" dirty="0" smtClean="0"/>
              <a:t>На Юге/Юго-Западе Москвы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Средний чек заведений по районам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88" y="1690688"/>
            <a:ext cx="7315824" cy="4351338"/>
          </a:xfrm>
        </p:spPr>
      </p:pic>
      <p:sp>
        <p:nvSpPr>
          <p:cNvPr id="5" name="TextBox 4"/>
          <p:cNvSpPr txBox="1"/>
          <p:nvPr/>
        </p:nvSpPr>
        <p:spPr>
          <a:xfrm>
            <a:off x="7835743" y="2548467"/>
            <a:ext cx="435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Самый дорогой чек в Центральном округе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835743" y="3352800"/>
            <a:ext cx="3653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втором месте Южные и Северо-</a:t>
            </a:r>
          </a:p>
          <a:p>
            <a:r>
              <a:rPr lang="ru-RU" dirty="0" smtClean="0"/>
              <a:t>Восточные округа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869406" y="4343399"/>
            <a:ext cx="362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Самый низкий чек на Юго-Востоке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323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Лидирует Южный и Юго-Западный округ, эти округа находятся на среднем уровне по количеству заведений и среднему чеку – следовательно будет здоровая конкуренция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7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выводы по исследовани</a:t>
            </a:r>
            <a:r>
              <a:rPr lang="ru-RU" dirty="0"/>
              <a:t>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Самая высокая цена среднего чека – Центральный округ</a:t>
            </a:r>
          </a:p>
          <a:p>
            <a:r>
              <a:rPr lang="ru-RU" dirty="0" smtClean="0"/>
              <a:t>Самый низкая цена среднего чека – Юго-восточный округ</a:t>
            </a:r>
          </a:p>
          <a:p>
            <a:r>
              <a:rPr lang="ru-RU" dirty="0" smtClean="0"/>
              <a:t>Самое большое количество заведений - </a:t>
            </a:r>
            <a:r>
              <a:rPr lang="ru-RU" dirty="0" smtClean="0"/>
              <a:t>Центральный округ</a:t>
            </a:r>
          </a:p>
          <a:p>
            <a:r>
              <a:rPr lang="ru-RU" dirty="0" smtClean="0"/>
              <a:t>Самое низкое количество заведений – Южный округ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38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 распределении заведений по категориям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3" y="1935129"/>
            <a:ext cx="7754687" cy="4267796"/>
          </a:xfrm>
        </p:spPr>
      </p:pic>
      <p:sp>
        <p:nvSpPr>
          <p:cNvPr id="5" name="TextBox 4"/>
          <p:cNvSpPr txBox="1"/>
          <p:nvPr/>
        </p:nvSpPr>
        <p:spPr>
          <a:xfrm>
            <a:off x="8153092" y="2205951"/>
            <a:ext cx="29785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ТОП-3 категорий заведений: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1)Кофейня – 2378 шт.</a:t>
            </a:r>
          </a:p>
          <a:p>
            <a:r>
              <a:rPr lang="ru-RU" dirty="0" smtClean="0"/>
              <a:t>2)Ресторан – 2043 шт.</a:t>
            </a:r>
          </a:p>
          <a:p>
            <a:r>
              <a:rPr lang="ru-RU" dirty="0" smtClean="0"/>
              <a:t>3)Кафе – 1413 шт.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963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0" y="98425"/>
            <a:ext cx="5646944" cy="4236508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34" y="250560"/>
            <a:ext cx="5801164" cy="40843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0667" y="4449498"/>
            <a:ext cx="2939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Самые крупные заведения: </a:t>
            </a:r>
          </a:p>
          <a:p>
            <a:r>
              <a:rPr lang="ru-RU" dirty="0" smtClean="0"/>
              <a:t>1)Бар</a:t>
            </a:r>
          </a:p>
          <a:p>
            <a:r>
              <a:rPr lang="ru-RU" dirty="0" smtClean="0"/>
              <a:t>2)Ресторан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60117" y="5689600"/>
            <a:ext cx="880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 выборе заведения следует учитывать, что необходима площадь от 100 до 150 </a:t>
            </a:r>
            <a:r>
              <a:rPr lang="ru-RU" dirty="0" err="1" smtClean="0"/>
              <a:t>кв.м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05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Соотношение сетевых и не сетевых заведений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"/>
          <a:stretch/>
        </p:blipFill>
        <p:spPr>
          <a:xfrm>
            <a:off x="488854" y="1853739"/>
            <a:ext cx="7905826" cy="4038658"/>
          </a:xfrm>
        </p:spPr>
      </p:pic>
      <p:sp>
        <p:nvSpPr>
          <p:cNvPr id="5" name="TextBox 4"/>
          <p:cNvSpPr txBox="1"/>
          <p:nvPr/>
        </p:nvSpPr>
        <p:spPr>
          <a:xfrm>
            <a:off x="8751455" y="2380364"/>
            <a:ext cx="3241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сетевых заведений</a:t>
            </a:r>
          </a:p>
          <a:p>
            <a:r>
              <a:rPr lang="ru-RU" dirty="0"/>
              <a:t>л</a:t>
            </a:r>
            <a:r>
              <a:rPr lang="ru-RU" dirty="0" smtClean="0"/>
              <a:t>идирует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751455" y="3303694"/>
            <a:ext cx="2169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1)Сетевые – 5201</a:t>
            </a:r>
          </a:p>
          <a:p>
            <a:r>
              <a:rPr lang="ru-RU" dirty="0" smtClean="0"/>
              <a:t>2)Не сетевые – 3205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25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Количество сетевых категорий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7" y="1928783"/>
            <a:ext cx="8507012" cy="4229690"/>
          </a:xfrm>
        </p:spPr>
      </p:pic>
      <p:sp>
        <p:nvSpPr>
          <p:cNvPr id="5" name="TextBox 4"/>
          <p:cNvSpPr txBox="1"/>
          <p:nvPr/>
        </p:nvSpPr>
        <p:spPr>
          <a:xfrm>
            <a:off x="9406467" y="2599267"/>
            <a:ext cx="27070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Основными категориями </a:t>
            </a:r>
          </a:p>
          <a:p>
            <a:r>
              <a:rPr lang="ru-RU" dirty="0"/>
              <a:t>я</a:t>
            </a:r>
            <a:r>
              <a:rPr lang="ru-RU" dirty="0" smtClean="0"/>
              <a:t>вляются:</a:t>
            </a:r>
          </a:p>
          <a:p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Кафе – 779</a:t>
            </a:r>
          </a:p>
          <a:p>
            <a:pPr marL="342900" indent="-342900">
              <a:buAutoNum type="arabicParenR"/>
            </a:pPr>
            <a:r>
              <a:rPr lang="ru-RU" dirty="0" smtClean="0"/>
              <a:t>Ресторан – 730</a:t>
            </a:r>
          </a:p>
          <a:p>
            <a:pPr marL="342900" indent="-342900">
              <a:buAutoNum type="arabicParenR"/>
            </a:pPr>
            <a:r>
              <a:rPr lang="ru-RU" dirty="0" smtClean="0"/>
              <a:t>Кофейня – 720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48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ТОП-15 популярных сетей Москвы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0" y="1457930"/>
            <a:ext cx="7232619" cy="5237908"/>
          </a:xfrm>
        </p:spPr>
      </p:pic>
      <p:sp>
        <p:nvSpPr>
          <p:cNvPr id="5" name="TextBox 4"/>
          <p:cNvSpPr txBox="1"/>
          <p:nvPr/>
        </p:nvSpPr>
        <p:spPr>
          <a:xfrm>
            <a:off x="7838902" y="2892829"/>
            <a:ext cx="33080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Самые распространенные сети:</a:t>
            </a:r>
          </a:p>
          <a:p>
            <a:endParaRPr lang="ru-RU" dirty="0"/>
          </a:p>
          <a:p>
            <a:pPr marL="342900" indent="-342900">
              <a:buAutoNum type="arabicParenR"/>
            </a:pPr>
            <a:r>
              <a:rPr lang="ru-RU" dirty="0" smtClean="0"/>
              <a:t>Кафе</a:t>
            </a:r>
          </a:p>
          <a:p>
            <a:pPr marL="342900" indent="-342900">
              <a:buAutoNum type="arabicParenR"/>
            </a:pPr>
            <a:r>
              <a:rPr lang="ru-RU" dirty="0" smtClean="0"/>
              <a:t>Пиццерия</a:t>
            </a:r>
          </a:p>
          <a:p>
            <a:pPr marL="342900" indent="-342900">
              <a:buAutoNum type="arabicParenR"/>
            </a:pPr>
            <a:r>
              <a:rPr lang="ru-RU" dirty="0" smtClean="0"/>
              <a:t>Кофейня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41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Количество заведений каждой категории по районам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4" y="1690687"/>
            <a:ext cx="7272074" cy="5184053"/>
          </a:xfrm>
        </p:spPr>
      </p:pic>
      <p:sp>
        <p:nvSpPr>
          <p:cNvPr id="5" name="TextBox 4"/>
          <p:cNvSpPr txBox="1"/>
          <p:nvPr/>
        </p:nvSpPr>
        <p:spPr>
          <a:xfrm>
            <a:off x="8021781" y="1837113"/>
            <a:ext cx="35249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Основную долю рынка занимают:</a:t>
            </a:r>
          </a:p>
          <a:p>
            <a:endParaRPr lang="ru-RU" dirty="0" smtClean="0"/>
          </a:p>
          <a:p>
            <a:r>
              <a:rPr lang="ru-RU" dirty="0" smtClean="0"/>
              <a:t>1)Ресторан</a:t>
            </a:r>
          </a:p>
          <a:p>
            <a:r>
              <a:rPr lang="ru-RU" dirty="0" smtClean="0"/>
              <a:t>2)Кафе</a:t>
            </a:r>
          </a:p>
          <a:p>
            <a:r>
              <a:rPr lang="ru-RU" dirty="0" smtClean="0"/>
              <a:t>3)Кофейня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021781" y="4039986"/>
            <a:ext cx="4127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Особенность центрального округа –</a:t>
            </a:r>
          </a:p>
          <a:p>
            <a:r>
              <a:rPr lang="ru-RU" dirty="0"/>
              <a:t>в</a:t>
            </a:r>
            <a:r>
              <a:rPr lang="ru-RU" dirty="0" smtClean="0"/>
              <a:t> нем расположено большинство баров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06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Средний рейтинг категорий заведений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00" y="1750810"/>
            <a:ext cx="7813488" cy="4351338"/>
          </a:xfrm>
        </p:spPr>
      </p:pic>
      <p:sp>
        <p:nvSpPr>
          <p:cNvPr id="5" name="TextBox 4"/>
          <p:cNvSpPr txBox="1"/>
          <p:nvPr/>
        </p:nvSpPr>
        <p:spPr>
          <a:xfrm>
            <a:off x="8786553" y="2543695"/>
            <a:ext cx="336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целом все заведения</a:t>
            </a:r>
          </a:p>
          <a:p>
            <a:r>
              <a:rPr lang="ru-RU" dirty="0" smtClean="0"/>
              <a:t>придерживаются одного уровня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75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253</Words>
  <Application>Microsoft Office PowerPoint</Application>
  <PresentationFormat>Широкоэкранный</PresentationFormat>
  <Paragraphs>63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Рынок заведений общественного питания Москвы</vt:lpstr>
      <vt:lpstr>Общие выводы по исследованию</vt:lpstr>
      <vt:lpstr>График распределении заведений по категориям</vt:lpstr>
      <vt:lpstr>Презентация PowerPoint</vt:lpstr>
      <vt:lpstr>Соотношение сетевых и не сетевых заведений</vt:lpstr>
      <vt:lpstr>Количество сетевых категорий</vt:lpstr>
      <vt:lpstr>ТОП-15 популярных сетей Москвы</vt:lpstr>
      <vt:lpstr>Количество заведений каждой категории по районам</vt:lpstr>
      <vt:lpstr>Средний рейтинг категорий заведений</vt:lpstr>
      <vt:lpstr>Распределение заведений по округам</vt:lpstr>
      <vt:lpstr>ТОП-15 улиц по количеству заведений</vt:lpstr>
      <vt:lpstr>Средний чек заведений по районам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Рынок заведений общественного питания Москвы</dc:title>
  <dc:creator>Пользователь</dc:creator>
  <cp:lastModifiedBy>Пользователь</cp:lastModifiedBy>
  <cp:revision>6</cp:revision>
  <dcterms:created xsi:type="dcterms:W3CDTF">2022-12-22T12:22:50Z</dcterms:created>
  <dcterms:modified xsi:type="dcterms:W3CDTF">2022-12-22T13:07:19Z</dcterms:modified>
</cp:coreProperties>
</file>