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1" r:id="rId6"/>
    <p:sldId id="265" r:id="rId7"/>
    <p:sldId id="264" r:id="rId8"/>
    <p:sldId id="266" r:id="rId9"/>
    <p:sldId id="262" r:id="rId10"/>
    <p:sldId id="263" r:id="rId11"/>
    <p:sldId id="288" r:id="rId12"/>
    <p:sldId id="289" r:id="rId13"/>
    <p:sldId id="275" r:id="rId14"/>
    <p:sldId id="276" r:id="rId15"/>
    <p:sldId id="260" r:id="rId16"/>
    <p:sldId id="267" r:id="rId17"/>
    <p:sldId id="268" r:id="rId18"/>
    <p:sldId id="269" r:id="rId19"/>
    <p:sldId id="277" r:id="rId20"/>
    <p:sldId id="273" r:id="rId21"/>
    <p:sldId id="270" r:id="rId22"/>
    <p:sldId id="271" r:id="rId23"/>
    <p:sldId id="272" r:id="rId24"/>
    <p:sldId id="274" r:id="rId25"/>
    <p:sldId id="278" r:id="rId26"/>
    <p:sldId id="279" r:id="rId27"/>
    <p:sldId id="280" r:id="rId28"/>
    <p:sldId id="283" r:id="rId29"/>
    <p:sldId id="281" r:id="rId30"/>
    <p:sldId id="282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8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352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1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1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82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7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1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8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9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8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0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2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8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3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2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A7E1-E9F6-4B81-8F48-56153317D57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ies/otus/articles/776342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hicorp/consul/" TargetMode="External"/><Relationship Id="rId2" Type="http://schemas.openxmlformats.org/officeDocument/2006/relationships/hyperlink" Target="https://github.com/Netflix/eurek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CCF2-CD37-364C-41BE-C8AD1665D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001" y="135467"/>
            <a:ext cx="8305800" cy="4474103"/>
          </a:xfrm>
        </p:spPr>
        <p:txBody>
          <a:bodyPr/>
          <a:lstStyle/>
          <a:p>
            <a:r>
              <a:rPr lang="ru-RU" dirty="0"/>
              <a:t>Актуальные вопросы на собеседовании </a:t>
            </a:r>
            <a:br>
              <a:rPr lang="ru-RU" dirty="0"/>
            </a:br>
            <a:r>
              <a:rPr lang="en-US" dirty="0"/>
              <a:t>Java</a:t>
            </a:r>
            <a:r>
              <a:rPr lang="ru-RU" dirty="0"/>
              <a:t> Разработчика </a:t>
            </a:r>
            <a:br>
              <a:rPr lang="ru-RU" dirty="0"/>
            </a:br>
            <a:r>
              <a:rPr lang="ru-RU" dirty="0"/>
              <a:t>в 2025 году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pring Boot - JAVAPRO Germany">
            <a:extLst>
              <a:ext uri="{FF2B5EF4-FFF2-40B4-BE49-F238E27FC236}">
                <a16:creationId xmlns:a16="http://schemas.microsoft.com/office/drawing/2014/main" id="{215841F6-5164-090E-3195-7D9D5FD1F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32" y="4334933"/>
            <a:ext cx="2523068" cy="252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Язык программирования JAVA — Центр цифрового образования детей &quot;IT-КУБ&quot;">
            <a:extLst>
              <a:ext uri="{FF2B5EF4-FFF2-40B4-BE49-F238E27FC236}">
                <a16:creationId xmlns:a16="http://schemas.microsoft.com/office/drawing/2014/main" id="{8385917F-922C-2B69-1C38-7EA7EF14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4" y="4681703"/>
            <a:ext cx="1906852" cy="190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УБД PostgreSQL: принцип работы, преимущества и недостатки | Блог Serverflow">
            <a:extLst>
              <a:ext uri="{FF2B5EF4-FFF2-40B4-BE49-F238E27FC236}">
                <a16:creationId xmlns:a16="http://schemas.microsoft.com/office/drawing/2014/main" id="{CA65B244-5F6C-8F29-1A7A-3D714F2D9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4681703"/>
            <a:ext cx="3757437" cy="210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26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2DB00-22A1-9DF9-D38E-B6CC62BA9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E6E8-8C46-51BE-E7A4-C0146A96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Concurrent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E7562-7A3B-D2E5-08FC-6F3AC89F3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Что такое </a:t>
            </a:r>
            <a:r>
              <a:rPr lang="ru-RU" dirty="0" err="1"/>
              <a:t>volatile</a:t>
            </a:r>
            <a:r>
              <a:rPr lang="ru-RU" dirty="0"/>
              <a:t> - видимость изменений плюс атомарность </a:t>
            </a:r>
            <a:r>
              <a:rPr lang="ru-RU" dirty="0" err="1"/>
              <a:t>long</a:t>
            </a:r>
            <a:r>
              <a:rPr lang="ru-RU" dirty="0"/>
              <a:t> и </a:t>
            </a:r>
            <a:r>
              <a:rPr lang="ru-RU" dirty="0" err="1"/>
              <a:t>double</a:t>
            </a:r>
            <a:r>
              <a:rPr lang="ru-RU" dirty="0"/>
              <a:t>;</a:t>
            </a:r>
          </a:p>
          <a:p>
            <a:endParaRPr lang="en-US" dirty="0"/>
          </a:p>
          <a:p>
            <a:r>
              <a:rPr lang="ru-RU" dirty="0"/>
              <a:t>Ключевое слово </a:t>
            </a:r>
            <a:r>
              <a:rPr lang="ru-RU" dirty="0" err="1"/>
              <a:t>volatile</a:t>
            </a:r>
            <a:r>
              <a:rPr lang="ru-RU" dirty="0"/>
              <a:t> в Java обеспечивает видимость изменений переменной во всех потоках и предотвращает оптимизации компилятора и процессора, связанные с порядком выполнения инструкций. Это достигается тем, что переменная, объявленная как </a:t>
            </a:r>
            <a:r>
              <a:rPr lang="ru-RU" dirty="0" err="1"/>
              <a:t>volatile</a:t>
            </a:r>
            <a:r>
              <a:rPr lang="ru-RU" dirty="0"/>
              <a:t>, всегда считывается из основной памяти, а не из кэша процессора, и все инструкции перед записью в </a:t>
            </a:r>
            <a:r>
              <a:rPr lang="ru-RU" dirty="0" err="1"/>
              <a:t>volatile</a:t>
            </a:r>
            <a:r>
              <a:rPr lang="ru-RU" dirty="0"/>
              <a:t> переменную гарантированно выполняются до неё.</a:t>
            </a:r>
          </a:p>
          <a:p>
            <a:r>
              <a:rPr lang="ru-RU" dirty="0"/>
              <a:t>Упорядочивание инструкций (Memory </a:t>
            </a:r>
            <a:r>
              <a:rPr lang="ru-RU" dirty="0" err="1"/>
              <a:t>Fences</a:t>
            </a:r>
            <a:r>
              <a:rPr lang="ru-RU" dirty="0"/>
              <a:t>): </a:t>
            </a:r>
            <a:r>
              <a:rPr lang="ru-RU" dirty="0" err="1"/>
              <a:t>volatile</a:t>
            </a:r>
            <a:r>
              <a:rPr lang="ru-RU" dirty="0"/>
              <a:t> также предотвращает переупорядочивание инструкций компилятором и процессором. Это гарантирует, что все инструкции, выполняемые до записи в </a:t>
            </a:r>
            <a:r>
              <a:rPr lang="ru-RU" dirty="0" err="1"/>
              <a:t>volatile</a:t>
            </a:r>
            <a:r>
              <a:rPr lang="ru-RU" dirty="0"/>
              <a:t> переменную, завершатся до того, как произойдет запись, и что все операции после чтения </a:t>
            </a:r>
            <a:r>
              <a:rPr lang="ru-RU" dirty="0" err="1"/>
              <a:t>volatile</a:t>
            </a:r>
            <a:r>
              <a:rPr lang="ru-RU" dirty="0"/>
              <a:t> переменной будут выполнены после чтения. Это называется гарантия "</a:t>
            </a:r>
            <a:r>
              <a:rPr lang="ru-RU" dirty="0" err="1"/>
              <a:t>happens-before</a:t>
            </a:r>
            <a:r>
              <a:rPr lang="ru-RU" dirty="0"/>
              <a:t>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0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26F2-53BF-E94A-09FA-1864CB10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DFC56-1FED-6A0E-5F1A-E88D7D23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Generics</a:t>
            </a:r>
            <a:r>
              <a:rPr lang="ru-RU" dirty="0"/>
              <a:t> позволяют абстрагировать множество типов;</a:t>
            </a:r>
            <a:endParaRPr lang="en-US" dirty="0"/>
          </a:p>
          <a:p>
            <a:r>
              <a:rPr lang="ru-RU" dirty="0"/>
              <a:t>Проблемы </a:t>
            </a:r>
            <a:r>
              <a:rPr lang="ru-RU" dirty="0" err="1"/>
              <a:t>generic</a:t>
            </a:r>
            <a:r>
              <a:rPr lang="ru-RU" dirty="0"/>
              <a:t>(Обобщение) - мы не знаем методов </a:t>
            </a:r>
            <a:r>
              <a:rPr lang="ru-RU" dirty="0" err="1"/>
              <a:t>передоваемого</a:t>
            </a:r>
            <a:r>
              <a:rPr lang="ru-RU" dirty="0"/>
              <a:t> класса так как нам доступны методы только Object;</a:t>
            </a:r>
          </a:p>
          <a:p>
            <a:r>
              <a:rPr lang="ru-RU" dirty="0"/>
              <a:t>Что такое </a:t>
            </a:r>
            <a:r>
              <a:rPr lang="ru-RU" dirty="0" err="1"/>
              <a:t>type</a:t>
            </a:r>
            <a:r>
              <a:rPr lang="ru-RU" dirty="0"/>
              <a:t> </a:t>
            </a:r>
            <a:r>
              <a:rPr lang="ru-RU" dirty="0" err="1"/>
              <a:t>erasure</a:t>
            </a:r>
            <a:r>
              <a:rPr lang="ru-RU" dirty="0"/>
              <a:t> - костыль для поддержки </a:t>
            </a:r>
            <a:r>
              <a:rPr lang="ru-RU" dirty="0" err="1"/>
              <a:t>generics</a:t>
            </a:r>
            <a:r>
              <a:rPr lang="ru-RU" dirty="0"/>
              <a:t> всё, что программист указал в угловых скобках, оказалось утеряно и недоступно на этапе выполнения.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8741-4E20-DB39-02EC-FCF3C0D0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JIT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5A9E-6D30-982A-3035-D249B4C58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технология увеличения производительности программных систем, использующих байт-код, путём компиляции байт-кода в машинный код непосредственно во время работы программы. Таким образом достигается высокая скорость выполнения (сравнимая с компилируемыми языками) за счёт увеличения потребления памяти (для хранения результатов компиляции) и затрат времени на компиляцию. JIT базируется на двух более ранних идеях, касающихся среды исполнения: компиляции байт-кода и динамической компиляции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3674-A193-99A9-D7A6-76E7BAD8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CE4D2-9A9A-E37B-2151-AE9301215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97" y="4069117"/>
            <a:ext cx="3936460" cy="27082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51C27A-B826-43AC-21DF-3BC789913F27}"/>
              </a:ext>
            </a:extLst>
          </p:cNvPr>
          <p:cNvSpPr txBox="1"/>
          <p:nvPr/>
        </p:nvSpPr>
        <p:spPr>
          <a:xfrm>
            <a:off x="0" y="1252511"/>
            <a:ext cx="97898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При создании нового объекта </a:t>
            </a:r>
            <a:r>
              <a:rPr lang="ru-RU" sz="1400" dirty="0" err="1"/>
              <a:t>HashMap</a:t>
            </a:r>
            <a:r>
              <a:rPr lang="ru-RU" sz="1400" dirty="0"/>
              <a:t> создаётся базовый массив контейнеров с ёмкостью по умолчанию 16 и коэффициентом загрузки 0,75. Коэффициент загрузки определяет пороговое значение, при достижении которого </a:t>
            </a:r>
            <a:r>
              <a:rPr lang="ru-RU" sz="1400" dirty="0" err="1"/>
              <a:t>HashMap</a:t>
            </a:r>
            <a:r>
              <a:rPr lang="ru-RU" sz="1400" dirty="0"/>
              <a:t> будет изменять свой размер.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При добавлении пары «ключ-значение» в </a:t>
            </a:r>
            <a:r>
              <a:rPr lang="ru-RU" sz="1400" dirty="0" err="1"/>
              <a:t>HashMap</a:t>
            </a:r>
            <a:r>
              <a:rPr lang="ru-RU" sz="1400" dirty="0"/>
              <a:t> с помощью метода </a:t>
            </a:r>
            <a:r>
              <a:rPr lang="ru-RU" sz="1400" dirty="0" err="1"/>
              <a:t>put</a:t>
            </a:r>
            <a:r>
              <a:rPr lang="ru-RU" sz="1400" dirty="0"/>
              <a:t>() ключ сначала </a:t>
            </a:r>
            <a:r>
              <a:rPr lang="ru-RU" sz="1400" dirty="0" err="1"/>
              <a:t>хешируется</a:t>
            </a:r>
            <a:r>
              <a:rPr lang="ru-RU" sz="1400" dirty="0"/>
              <a:t> с помощью метода </a:t>
            </a:r>
            <a:r>
              <a:rPr lang="ru-RU" sz="1400" dirty="0" err="1"/>
              <a:t>hashCode</a:t>
            </a:r>
            <a:r>
              <a:rPr lang="ru-RU" sz="1400" dirty="0"/>
              <a:t>(). Затем этот хеш-код используется для вычисления индекса контейнера, в котором должна храниться эта пара «ключ-значение».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Если контейнер пуст, создаётся новая запись и добавляется в контейнер. Если контейнер не пуст, в контейнере создаётся связанный список записей. Новая запись добавляется в начало связанного списка.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При извлечении значения из </a:t>
            </a:r>
            <a:r>
              <a:rPr lang="ru-RU" sz="1400" dirty="0" err="1"/>
              <a:t>HashMap</a:t>
            </a:r>
            <a:r>
              <a:rPr lang="ru-RU" sz="1400" dirty="0"/>
              <a:t> с помощью метода </a:t>
            </a:r>
            <a:r>
              <a:rPr lang="ru-RU" sz="1400" dirty="0" err="1"/>
              <a:t>get</a:t>
            </a:r>
            <a:r>
              <a:rPr lang="ru-RU" sz="1400" dirty="0"/>
              <a:t>() ключ </a:t>
            </a:r>
            <a:r>
              <a:rPr lang="ru-RU" sz="1400" dirty="0" err="1"/>
              <a:t>хешируется</a:t>
            </a:r>
            <a:r>
              <a:rPr lang="ru-RU" sz="1400" dirty="0"/>
              <a:t> и вычисляется индекс соответствующего контейнера. Затем в связанном списке контейнера выполняется поиск записи с соответствующим ключом. Если совпадение найдено, возвращается значение, связанное с ключом. Если совпадений не найдено, возвращается значение </a:t>
            </a:r>
            <a:r>
              <a:rPr lang="ru-RU" sz="1400" dirty="0" err="1"/>
              <a:t>null</a:t>
            </a:r>
            <a:r>
              <a:rPr lang="ru-RU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При превышении порогового значения коэффициента загрузки </a:t>
            </a:r>
            <a:r>
              <a:rPr lang="ru-RU" sz="1400" dirty="0" err="1"/>
              <a:t>HashMap</a:t>
            </a:r>
            <a:r>
              <a:rPr lang="ru-RU" sz="1400" dirty="0"/>
              <a:t> размер массива увеличивается, а все существующие записи повторно </a:t>
            </a:r>
            <a:r>
              <a:rPr lang="ru-RU" sz="1400" dirty="0" err="1"/>
              <a:t>хешируются</a:t>
            </a:r>
            <a:r>
              <a:rPr lang="ru-RU" sz="1400" dirty="0"/>
              <a:t> и перераспределяются в новый массив.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452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6D51-1D06-C943-29BE-9AD746E1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CuncarentHashMap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CAC5-D872-7B13-DC9C-199C55A5B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ConcurrentHashMap</a:t>
            </a:r>
            <a:r>
              <a:rPr lang="ru-RU" dirty="0"/>
              <a:t> позволяет множеству читателей одновременное чтение без использования блокировок. Это достигается разделением </a:t>
            </a:r>
            <a:r>
              <a:rPr lang="ru-RU" dirty="0" err="1"/>
              <a:t>Map</a:t>
            </a:r>
            <a:r>
              <a:rPr lang="ru-RU" dirty="0"/>
              <a:t> на различные части, основываясь на «уровне одновременности» и блокированием только части </a:t>
            </a:r>
            <a:r>
              <a:rPr lang="ru-RU" dirty="0" err="1"/>
              <a:t>Map</a:t>
            </a:r>
            <a:r>
              <a:rPr lang="ru-RU" dirty="0"/>
              <a:t> при обновлении.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1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F88C-6850-B741-DA21-FEC76D78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работает </a:t>
            </a:r>
            <a:r>
              <a:rPr lang="en-US" dirty="0"/>
              <a:t>Garbage Collector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DE23-986C-22EC-8002-51DCA555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Статья с описанием </a:t>
            </a:r>
            <a:r>
              <a:rPr lang="en-US" dirty="0">
                <a:hlinkClick r:id="rId2"/>
              </a:rPr>
              <a:t>https://habr.com/ru/companies/otus/articles/776342/</a:t>
            </a:r>
            <a:endParaRPr lang="ru-RU" dirty="0"/>
          </a:p>
          <a:p>
            <a:endParaRPr lang="ru-RU" dirty="0"/>
          </a:p>
          <a:p>
            <a:pPr algn="ctr"/>
            <a:r>
              <a:rPr lang="ru-RU" sz="7200" dirty="0"/>
              <a:t>Будет отдельное видео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75964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4D20-D9E2-82FE-5E0B-080E239A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Deadlock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C16F1-1C9F-C867-BFE4-C24F791A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Deadlock</a:t>
            </a:r>
            <a:r>
              <a:rPr lang="ru-RU" dirty="0"/>
              <a:t> или </a:t>
            </a:r>
            <a:r>
              <a:rPr lang="ru-RU" dirty="0" err="1"/>
              <a:t>дедлок</a:t>
            </a:r>
            <a:r>
              <a:rPr lang="ru-RU" dirty="0"/>
              <a:t> в Java или взаимная блокировка — это ошибка, которая происходит когда потоки имеют циклическую зависимость от пары синхронизированных объектов.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F67DD4-B5F6-11C7-8152-CCB9F4183CB1}"/>
              </a:ext>
            </a:extLst>
          </p:cNvPr>
          <p:cNvSpPr/>
          <p:nvPr/>
        </p:nvSpPr>
        <p:spPr>
          <a:xfrm>
            <a:off x="2034124" y="4375427"/>
            <a:ext cx="1680883" cy="8740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Поток 1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5FE21D-FDFB-4977-3433-5C74553C59D7}"/>
              </a:ext>
            </a:extLst>
          </p:cNvPr>
          <p:cNvSpPr/>
          <p:nvPr/>
        </p:nvSpPr>
        <p:spPr>
          <a:xfrm>
            <a:off x="6796112" y="4375426"/>
            <a:ext cx="1680883" cy="8740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Поток 2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9C54AE-A6C3-D29B-69C6-6B2BE229E979}"/>
              </a:ext>
            </a:extLst>
          </p:cNvPr>
          <p:cNvSpPr/>
          <p:nvPr/>
        </p:nvSpPr>
        <p:spPr>
          <a:xfrm>
            <a:off x="4415117" y="5894944"/>
            <a:ext cx="1680883" cy="8740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Ресурс 1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A3ABDF-591A-DF94-3D0B-6C6946388A18}"/>
              </a:ext>
            </a:extLst>
          </p:cNvPr>
          <p:cNvSpPr/>
          <p:nvPr/>
        </p:nvSpPr>
        <p:spPr>
          <a:xfrm>
            <a:off x="4415117" y="3121958"/>
            <a:ext cx="1680883" cy="8740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Ресурс 2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E800016-C591-2606-5BAD-33D2827CD2C4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rot="5400000" flipH="1" flipV="1">
            <a:off x="3236622" y="3196933"/>
            <a:ext cx="816439" cy="1540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10A278-FED1-7DB4-EC5B-EBD1FEC5CE8F}"/>
              </a:ext>
            </a:extLst>
          </p:cNvPr>
          <p:cNvSpPr txBox="1"/>
          <p:nvPr/>
        </p:nvSpPr>
        <p:spPr>
          <a:xfrm>
            <a:off x="1156704" y="3233582"/>
            <a:ext cx="2595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Поток 1 Ожидает освобождения ресурса 2</a:t>
            </a:r>
            <a:endParaRPr 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F7B6E91-F627-9B28-2AF5-D43CE767F330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2874567" y="5249487"/>
            <a:ext cx="1540553" cy="1022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B84A4F-43A7-09F4-FF28-8B6F786F1AE7}"/>
              </a:ext>
            </a:extLst>
          </p:cNvPr>
          <p:cNvSpPr txBox="1"/>
          <p:nvPr/>
        </p:nvSpPr>
        <p:spPr>
          <a:xfrm>
            <a:off x="1576920" y="5325070"/>
            <a:ext cx="2595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Поток 1</a:t>
            </a:r>
            <a:endParaRPr lang="en-US" dirty="0"/>
          </a:p>
          <a:p>
            <a:r>
              <a:rPr lang="ru-RU" dirty="0"/>
              <a:t>использует</a:t>
            </a:r>
            <a:endParaRPr lang="en-US" dirty="0"/>
          </a:p>
          <a:p>
            <a:r>
              <a:rPr lang="ru-RU" dirty="0"/>
              <a:t>ресурс 1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1CB427F-260E-2714-5974-C2F234CEFB28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5400000">
            <a:off x="6325033" y="5020452"/>
            <a:ext cx="1082489" cy="1540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26F32C6-2FEC-65E3-B6AA-3048272DC299}"/>
              </a:ext>
            </a:extLst>
          </p:cNvPr>
          <p:cNvCxnSpPr/>
          <p:nvPr/>
        </p:nvCxnSpPr>
        <p:spPr>
          <a:xfrm>
            <a:off x="6096000" y="3429000"/>
            <a:ext cx="914400" cy="914400"/>
          </a:xfrm>
          <a:prstGeom prst="bentConnector3">
            <a:avLst>
              <a:gd name="adj1" fmla="val 1691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167E31-281F-3C16-31F7-4E7C2475AF97}"/>
              </a:ext>
            </a:extLst>
          </p:cNvPr>
          <p:cNvSpPr txBox="1"/>
          <p:nvPr/>
        </p:nvSpPr>
        <p:spPr>
          <a:xfrm>
            <a:off x="7674140" y="5249484"/>
            <a:ext cx="2595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Поток 2 Ожидает освобождения ресурса 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0D069-BD8D-7168-470B-5F4DB27C7EE3}"/>
              </a:ext>
            </a:extLst>
          </p:cNvPr>
          <p:cNvSpPr txBox="1"/>
          <p:nvPr/>
        </p:nvSpPr>
        <p:spPr>
          <a:xfrm>
            <a:off x="7636553" y="3358374"/>
            <a:ext cx="2595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Поток 2 </a:t>
            </a:r>
            <a:endParaRPr lang="en-US" dirty="0"/>
          </a:p>
          <a:p>
            <a:r>
              <a:rPr lang="ru-RU" dirty="0"/>
              <a:t>использует </a:t>
            </a:r>
            <a:endParaRPr lang="en-US" dirty="0"/>
          </a:p>
          <a:p>
            <a:r>
              <a:rPr lang="ru-RU" dirty="0"/>
              <a:t>ресурс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2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CF50-F467-74F7-5F96-8DBD2335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проще всего получить исключение </a:t>
            </a:r>
            <a:r>
              <a:rPr lang="en-US" dirty="0"/>
              <a:t>Stack Overflow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EE4A8-DFEC-E33E-F3DA-697584863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640" y="3133817"/>
            <a:ext cx="6582223" cy="1516773"/>
          </a:xfrm>
        </p:spPr>
      </p:pic>
    </p:spTree>
    <p:extLst>
      <p:ext uri="{BB962C8B-B14F-4D97-AF65-F5344CB8AC3E}">
        <p14:creationId xmlns:p14="http://schemas.microsoft.com/office/powerpoint/2010/main" val="139153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109A-633C-D51B-1C79-28423C1D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 &amp; JOIN &amp; HAVING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DB0082-328C-16F2-CDDF-F92E8C6226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501232"/>
            <a:ext cx="8138192" cy="14041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7132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Клиенты: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CustomerID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Name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Заказы: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OrderID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CustomerID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OrderDate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Товары: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ProductID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ProductName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Price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И 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задача: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Найти клиентов, которые сделали более 5 заказов в период с 2024 года по текущий момент, и общая сумма их заказов превышает 10000.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7E0B6-3137-4FE4-7496-685E71DAD77C}"/>
              </a:ext>
            </a:extLst>
          </p:cNvPr>
          <p:cNvSpPr txBox="1"/>
          <p:nvPr/>
        </p:nvSpPr>
        <p:spPr>
          <a:xfrm>
            <a:off x="461639" y="2982897"/>
            <a:ext cx="84160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c.Name</a:t>
            </a:r>
            <a:r>
              <a:rPr lang="en-US" sz="1200" dirty="0"/>
              <a:t>,</a:t>
            </a:r>
          </a:p>
          <a:p>
            <a:r>
              <a:rPr lang="en-US" sz="1200" dirty="0"/>
              <a:t>    COUNT(</a:t>
            </a:r>
            <a:r>
              <a:rPr lang="en-US" sz="1200" dirty="0" err="1"/>
              <a:t>o.OrderID</a:t>
            </a:r>
            <a:r>
              <a:rPr lang="en-US" sz="1200" dirty="0"/>
              <a:t>) AS </a:t>
            </a:r>
            <a:r>
              <a:rPr lang="ru-RU" sz="1200" dirty="0" err="1"/>
              <a:t>КоличествоЗаказов</a:t>
            </a:r>
            <a:r>
              <a:rPr lang="ru-RU" sz="1200" dirty="0"/>
              <a:t>,</a:t>
            </a:r>
          </a:p>
          <a:p>
            <a:r>
              <a:rPr lang="ru-RU" sz="1200" dirty="0"/>
              <a:t>    </a:t>
            </a:r>
            <a:r>
              <a:rPr lang="en-US" sz="1200" dirty="0"/>
              <a:t>SUM(</a:t>
            </a:r>
            <a:r>
              <a:rPr lang="en-US" sz="1200" dirty="0" err="1"/>
              <a:t>p.Price</a:t>
            </a:r>
            <a:r>
              <a:rPr lang="en-US" sz="1200" dirty="0"/>
              <a:t>) AS </a:t>
            </a:r>
            <a:r>
              <a:rPr lang="ru-RU" sz="1200" dirty="0" err="1"/>
              <a:t>ОбщаяСуммаЗаказов</a:t>
            </a:r>
            <a:endParaRPr lang="ru-RU" sz="1200" dirty="0"/>
          </a:p>
          <a:p>
            <a:r>
              <a:rPr lang="en-US" sz="1200" dirty="0"/>
              <a:t>FROM</a:t>
            </a:r>
          </a:p>
          <a:p>
            <a:r>
              <a:rPr lang="en-US" sz="1200" dirty="0"/>
              <a:t>    </a:t>
            </a:r>
            <a:r>
              <a:rPr lang="ru-RU" sz="1200" dirty="0"/>
              <a:t>Клиенты </a:t>
            </a:r>
            <a:r>
              <a:rPr lang="en-US" sz="1200" dirty="0"/>
              <a:t>AS c</a:t>
            </a:r>
          </a:p>
          <a:p>
            <a:r>
              <a:rPr lang="en-US" sz="1200" dirty="0"/>
              <a:t>JOIN</a:t>
            </a:r>
          </a:p>
          <a:p>
            <a:r>
              <a:rPr lang="en-US" sz="1200" dirty="0"/>
              <a:t>    </a:t>
            </a:r>
            <a:r>
              <a:rPr lang="ru-RU" sz="1200" dirty="0"/>
              <a:t>Заказы </a:t>
            </a:r>
            <a:r>
              <a:rPr lang="en-US" sz="1200" dirty="0"/>
              <a:t>AS o ON </a:t>
            </a:r>
            <a:r>
              <a:rPr lang="en-US" sz="1200" dirty="0" err="1"/>
              <a:t>c.CustomerID</a:t>
            </a:r>
            <a:r>
              <a:rPr lang="en-US" sz="1200" dirty="0"/>
              <a:t> = </a:t>
            </a:r>
            <a:r>
              <a:rPr lang="en-US" sz="1200" dirty="0" err="1"/>
              <a:t>o.CustomerID</a:t>
            </a:r>
            <a:endParaRPr lang="en-US" sz="1200" dirty="0"/>
          </a:p>
          <a:p>
            <a:r>
              <a:rPr lang="en-US" sz="1200" dirty="0"/>
              <a:t>JOIN</a:t>
            </a:r>
          </a:p>
          <a:p>
            <a:r>
              <a:rPr lang="en-US" sz="1200" dirty="0"/>
              <a:t>    </a:t>
            </a:r>
            <a:r>
              <a:rPr lang="ru-RU" sz="1200" dirty="0"/>
              <a:t>Товары </a:t>
            </a:r>
            <a:r>
              <a:rPr lang="en-US" sz="1200" dirty="0"/>
              <a:t>AS t ON </a:t>
            </a:r>
            <a:r>
              <a:rPr lang="en-US" sz="1200" dirty="0" err="1"/>
              <a:t>o.ProductID</a:t>
            </a:r>
            <a:r>
              <a:rPr lang="en-US" sz="1200" dirty="0"/>
              <a:t> = </a:t>
            </a:r>
            <a:r>
              <a:rPr lang="en-US" sz="1200" dirty="0" err="1"/>
              <a:t>t.ProductID</a:t>
            </a:r>
            <a:r>
              <a:rPr lang="en-US" sz="1200" dirty="0"/>
              <a:t> -- </a:t>
            </a:r>
            <a:r>
              <a:rPr lang="ru-RU" sz="1200" dirty="0"/>
              <a:t>Предполагается, что в таблице Заказов есть ссылка на товар</a:t>
            </a:r>
          </a:p>
          <a:p>
            <a:r>
              <a:rPr lang="en-US" sz="1200" dirty="0"/>
              <a:t>WHERE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o.OrderDate</a:t>
            </a:r>
            <a:r>
              <a:rPr lang="en-US" sz="1200" dirty="0"/>
              <a:t> &gt;= '2024-01-01' -- </a:t>
            </a:r>
            <a:r>
              <a:rPr lang="ru-RU" sz="1200" dirty="0"/>
              <a:t>Фильтр по дате заказа (используется до группировки)</a:t>
            </a:r>
          </a:p>
          <a:p>
            <a:r>
              <a:rPr lang="en-US" sz="1200" dirty="0"/>
              <a:t>GROUP BY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c.CustomerID</a:t>
            </a:r>
            <a:r>
              <a:rPr lang="en-US" sz="1200" dirty="0"/>
              <a:t>, </a:t>
            </a:r>
            <a:r>
              <a:rPr lang="en-US" sz="1200" dirty="0" err="1"/>
              <a:t>c.Name</a:t>
            </a:r>
            <a:r>
              <a:rPr lang="en-US" sz="1200" dirty="0"/>
              <a:t> -- </a:t>
            </a:r>
            <a:r>
              <a:rPr lang="ru-RU" sz="1200" dirty="0"/>
              <a:t>Группировка по клиенту</a:t>
            </a:r>
          </a:p>
          <a:p>
            <a:r>
              <a:rPr lang="en-US" sz="1200" dirty="0"/>
              <a:t>HAVING</a:t>
            </a:r>
          </a:p>
          <a:p>
            <a:r>
              <a:rPr lang="en-US" sz="1200" dirty="0"/>
              <a:t>    COUNT(</a:t>
            </a:r>
            <a:r>
              <a:rPr lang="en-US" sz="1200" dirty="0" err="1"/>
              <a:t>o.OrderID</a:t>
            </a:r>
            <a:r>
              <a:rPr lang="en-US" sz="1200" dirty="0"/>
              <a:t>) &gt; 5 -- </a:t>
            </a:r>
            <a:r>
              <a:rPr lang="ru-RU" sz="1200" dirty="0"/>
              <a:t>Фильтрация после группировки по количеству заказов</a:t>
            </a:r>
          </a:p>
          <a:p>
            <a:r>
              <a:rPr lang="ru-RU" sz="1200" dirty="0"/>
              <a:t>    </a:t>
            </a:r>
            <a:r>
              <a:rPr lang="en-US" sz="1200" dirty="0"/>
              <a:t>AND SUM(</a:t>
            </a:r>
            <a:r>
              <a:rPr lang="en-US" sz="1200" dirty="0" err="1"/>
              <a:t>p.Price</a:t>
            </a:r>
            <a:r>
              <a:rPr lang="en-US" sz="1200" dirty="0"/>
              <a:t>) &gt; 10000; -- </a:t>
            </a:r>
            <a:r>
              <a:rPr lang="ru-RU" sz="1200" dirty="0"/>
              <a:t>Фильтрация после группировки по общей сумме заказов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42670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CD65-9DF0-9AC4-2778-EA108EA9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 &amp;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059B5-3E26-6BC6-C98E-3E10664C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Представьте, что у вас есть таблица заказов с информацией о покупателях, товарах и суммах заказов. Вы хотите найти покупателей, которые потратили в сумме более 1000 рублей.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SELECT    </a:t>
            </a:r>
            <a:r>
              <a:rPr lang="en-US" dirty="0" err="1"/>
              <a:t>customer_id</a:t>
            </a:r>
            <a:r>
              <a:rPr lang="en-US" dirty="0"/>
              <a:t>,    SUM(</a:t>
            </a:r>
            <a:r>
              <a:rPr lang="en-US" dirty="0" err="1"/>
              <a:t>order_amount</a:t>
            </a:r>
            <a:r>
              <a:rPr lang="en-US" dirty="0"/>
              <a:t>) AS </a:t>
            </a:r>
            <a:r>
              <a:rPr lang="en-US" dirty="0" err="1"/>
              <a:t>total_spent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FROM    orders</a:t>
            </a:r>
          </a:p>
          <a:p>
            <a:pPr marL="0" indent="0">
              <a:buNone/>
            </a:pPr>
            <a:r>
              <a:rPr lang="en-US" dirty="0"/>
              <a:t>GROUP BY    </a:t>
            </a:r>
            <a:r>
              <a:rPr lang="en-US" dirty="0" err="1"/>
              <a:t>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HAVING    SUM(</a:t>
            </a:r>
            <a:r>
              <a:rPr lang="en-US" dirty="0" err="1"/>
              <a:t>order_amount</a:t>
            </a:r>
            <a:r>
              <a:rPr lang="en-US" dirty="0"/>
              <a:t>) &gt; 1000;</a:t>
            </a:r>
          </a:p>
        </p:txBody>
      </p:sp>
    </p:spTree>
    <p:extLst>
      <p:ext uri="{BB962C8B-B14F-4D97-AF65-F5344CB8AC3E}">
        <p14:creationId xmlns:p14="http://schemas.microsoft.com/office/powerpoint/2010/main" val="267833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D3E5-9139-B353-E257-97BCD21C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F6427-5467-CB6A-BE73-0935DB3F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57733" cy="3880773"/>
          </a:xfrm>
        </p:spPr>
        <p:txBody>
          <a:bodyPr/>
          <a:lstStyle/>
          <a:p>
            <a:r>
              <a:rPr lang="ru-RU" dirty="0"/>
              <a:t>Задачки можно посмотреть например в телеграмм канале: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sz="4000" dirty="0"/>
              <a:t>https://t.me/+K4vJFdalwlthYTQy</a:t>
            </a:r>
            <a:endParaRPr lang="ru-RU" sz="4000" dirty="0"/>
          </a:p>
          <a:p>
            <a:pPr marL="0" indent="0" algn="ctr">
              <a:buNone/>
            </a:pPr>
            <a:endParaRPr lang="ru-RU" sz="4000" dirty="0"/>
          </a:p>
          <a:p>
            <a:pPr marL="0" indent="0" algn="ctr">
              <a:buNone/>
            </a:pPr>
            <a:r>
              <a:rPr lang="ru-RU" sz="4000" dirty="0"/>
              <a:t>Прислать задачи - @</a:t>
            </a:r>
            <a:r>
              <a:rPr lang="en-US" sz="4000" dirty="0" err="1"/>
              <a:t>privatevoidmain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520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FD0C-A8A4-20CE-7A0B-96FA046B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Уровень изолированности транзакций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F23A0-B9EC-E2E6-3112-75620F02D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631096"/>
            <a:ext cx="8596312" cy="2940420"/>
          </a:xfrm>
        </p:spPr>
      </p:pic>
    </p:spTree>
    <p:extLst>
      <p:ext uri="{BB962C8B-B14F-4D97-AF65-F5344CB8AC3E}">
        <p14:creationId xmlns:p14="http://schemas.microsoft.com/office/powerpoint/2010/main" val="2888069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5557-E4A0-4814-2F12-3CDBD77D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создать бин в </a:t>
            </a:r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DC7D-5B23-C9EC-BC31-A8F52F26F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С использованием аннотации @Bean в классе конфигурации:</a:t>
            </a:r>
          </a:p>
          <a:p>
            <a:pPr marL="0" indent="0">
              <a:buNone/>
            </a:pPr>
            <a:r>
              <a:rPr lang="ru-RU" sz="2400" dirty="0"/>
              <a:t>Создайте класс, который будет содержать конфигурацию </a:t>
            </a:r>
            <a:r>
              <a:rPr lang="ru-RU" sz="2400" dirty="0" err="1"/>
              <a:t>бинов</a:t>
            </a:r>
            <a:r>
              <a:rPr lang="ru-RU" sz="2400" dirty="0"/>
              <a:t>, и аннотируйте его @Configuration.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ru-RU" sz="2400" dirty="0"/>
              <a:t>С использованием аннотаций компонентов:</a:t>
            </a:r>
          </a:p>
          <a:p>
            <a:pPr marL="0" indent="0">
              <a:buNone/>
            </a:pPr>
            <a:r>
              <a:rPr lang="ru-RU" sz="2400" dirty="0"/>
              <a:t>Аннотируйте класс, который вы хотите сделать бином, соответствующей стереотипной аннотацией: @Component (для обычных компонентов), @Repository (для репозиториев), @Service (для сервисов), @RestController (для контроллеров).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890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1F33-F3A9-A49A-4F35-E139B7D9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скопы </a:t>
            </a:r>
            <a:r>
              <a:rPr lang="ru-RU" dirty="0" err="1"/>
              <a:t>бинов</a:t>
            </a:r>
            <a:r>
              <a:rPr lang="ru-RU" dirty="0"/>
              <a:t> в Spring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E0D8-97CB-8F11-8DC5-42AF2C681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1" y="2130641"/>
            <a:ext cx="8821241" cy="3910721"/>
          </a:xfrm>
        </p:spPr>
        <p:txBody>
          <a:bodyPr>
            <a:noAutofit/>
          </a:bodyPr>
          <a:lstStyle/>
          <a:p>
            <a:r>
              <a:rPr lang="ru-RU" sz="1600" dirty="0" err="1"/>
              <a:t>Singleton</a:t>
            </a:r>
            <a:r>
              <a:rPr lang="ru-RU" sz="1600" dirty="0"/>
              <a:t> (</a:t>
            </a:r>
            <a:r>
              <a:rPr lang="ru-RU" sz="1600" dirty="0" err="1"/>
              <a:t>синглтон</a:t>
            </a:r>
            <a:r>
              <a:rPr lang="ru-RU" sz="1600" dirty="0"/>
              <a:t>): Это область видимости по умолчанию. Создается только один экземпляр </a:t>
            </a:r>
            <a:r>
              <a:rPr lang="ru-RU" sz="1600" dirty="0" err="1"/>
              <a:t>бина</a:t>
            </a:r>
            <a:r>
              <a:rPr lang="ru-RU" sz="1600" dirty="0"/>
              <a:t> на весь контейнер Spring </a:t>
            </a:r>
            <a:r>
              <a:rPr lang="ru-RU" sz="1600" dirty="0" err="1"/>
              <a:t>IoC</a:t>
            </a:r>
            <a:r>
              <a:rPr lang="ru-RU" sz="1600" dirty="0"/>
              <a:t>, и все последующие запросы возвращают этот же экземпляр.</a:t>
            </a:r>
          </a:p>
          <a:p>
            <a:r>
              <a:rPr lang="ru-RU" sz="1600" dirty="0" err="1"/>
              <a:t>Prototype</a:t>
            </a:r>
            <a:r>
              <a:rPr lang="ru-RU" sz="1600" dirty="0"/>
              <a:t> (прототип): Каждый раз при запросе </a:t>
            </a:r>
            <a:r>
              <a:rPr lang="ru-RU" sz="1600" dirty="0" err="1"/>
              <a:t>бина</a:t>
            </a:r>
            <a:r>
              <a:rPr lang="ru-RU" sz="1600" dirty="0"/>
              <a:t> из контейнера создается новый экземпляр. Это полезно, когда нужны независимые экземпляры объекта.</a:t>
            </a:r>
          </a:p>
          <a:p>
            <a:r>
              <a:rPr lang="ru-RU" sz="1600" dirty="0" err="1"/>
              <a:t>Request</a:t>
            </a:r>
            <a:r>
              <a:rPr lang="ru-RU" sz="1600" dirty="0"/>
              <a:t> (запрос): Применяется в веб-приложениях. Создается один экземпляр </a:t>
            </a:r>
            <a:r>
              <a:rPr lang="ru-RU" sz="1600" dirty="0" err="1"/>
              <a:t>бина</a:t>
            </a:r>
            <a:r>
              <a:rPr lang="ru-RU" sz="1600" dirty="0"/>
              <a:t> на каждый HTTP-запрос. Бин живёт в пределах одного запроса.</a:t>
            </a:r>
          </a:p>
          <a:p>
            <a:r>
              <a:rPr lang="ru-RU" sz="1600" dirty="0" err="1"/>
              <a:t>Session</a:t>
            </a:r>
            <a:r>
              <a:rPr lang="ru-RU" sz="1600" dirty="0"/>
              <a:t> (сессия): Также используется в веб-приложениях. Бин создается на время жизни HTTP-сессии пользователя и уничтожается вместе с завершением сессии.</a:t>
            </a:r>
          </a:p>
          <a:p>
            <a:r>
              <a:rPr lang="ru-RU" sz="1600" dirty="0"/>
              <a:t>Application (приложение): Создается один экземпляр </a:t>
            </a:r>
            <a:r>
              <a:rPr lang="ru-RU" sz="1600" dirty="0" err="1"/>
              <a:t>бина</a:t>
            </a:r>
            <a:r>
              <a:rPr lang="ru-RU" sz="1600" dirty="0"/>
              <a:t> на все время жизни </a:t>
            </a:r>
            <a:r>
              <a:rPr lang="ru-RU" sz="1600" dirty="0" err="1"/>
              <a:t>ServletContext</a:t>
            </a:r>
            <a:r>
              <a:rPr lang="ru-RU" sz="1600" dirty="0"/>
              <a:t>, что означает, что он доступен во всем веб-приложении, а не только в рамках одного запроса или сессии.</a:t>
            </a:r>
          </a:p>
          <a:p>
            <a:r>
              <a:rPr lang="ru-RU" sz="1600" dirty="0" err="1"/>
              <a:t>WebSocket</a:t>
            </a:r>
            <a:r>
              <a:rPr lang="ru-RU" sz="1600" dirty="0"/>
              <a:t> (веб-сокет): Бин создается для каждой сессии </a:t>
            </a:r>
            <a:r>
              <a:rPr lang="ru-RU" sz="1600" dirty="0" err="1"/>
              <a:t>WebSocket</a:t>
            </a:r>
            <a:r>
              <a:rPr lang="ru-RU" sz="1600" dirty="0"/>
              <a:t> и управляется жизненным циклом этой сессии. </a:t>
            </a:r>
          </a:p>
        </p:txBody>
      </p:sp>
    </p:spTree>
    <p:extLst>
      <p:ext uri="{BB962C8B-B14F-4D97-AF65-F5344CB8AC3E}">
        <p14:creationId xmlns:p14="http://schemas.microsoft.com/office/powerpoint/2010/main" val="3117695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8E22-E29F-FCF5-FE0F-61A7BAF4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Паттерны проектирования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2488F-5182-DA2E-2A64-7325F8A7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/>
              <a:t>Singleton</a:t>
            </a:r>
            <a:r>
              <a:rPr lang="ru-RU" dirty="0"/>
              <a:t> - порождающий шаблон проектирования, гарантирующий, что в </a:t>
            </a:r>
            <a:r>
              <a:rPr lang="ru-RU" dirty="0" err="1"/>
              <a:t>однопроцессном</a:t>
            </a:r>
            <a:r>
              <a:rPr lang="ru-RU" dirty="0"/>
              <a:t> приложении будет единственный экземпляр некоторого класса, и предоставляющий глобальную точку доступа к этому экземпляр;</a:t>
            </a:r>
          </a:p>
          <a:p>
            <a:r>
              <a:rPr lang="ru-RU" dirty="0"/>
              <a:t>Factory </a:t>
            </a:r>
            <a:r>
              <a:rPr lang="ru-RU" dirty="0" err="1"/>
              <a:t>Method</a:t>
            </a:r>
            <a:r>
              <a:rPr lang="ru-RU" dirty="0"/>
              <a:t> - делегируем процесс создания объектов классам-наследникам;</a:t>
            </a:r>
          </a:p>
          <a:p>
            <a:r>
              <a:rPr lang="ru-RU" dirty="0" err="1"/>
              <a:t>Prototype</a:t>
            </a:r>
            <a:r>
              <a:rPr lang="ru-RU" dirty="0"/>
              <a:t> - клонируем объекты на основании некоторого базового объекта;</a:t>
            </a:r>
          </a:p>
          <a:p>
            <a:r>
              <a:rPr lang="ru-RU" dirty="0" err="1"/>
              <a:t>Builder</a:t>
            </a:r>
            <a:r>
              <a:rPr lang="ru-RU" dirty="0"/>
              <a:t> - отделяем процесс создания комплексного объекта от его представления;</a:t>
            </a:r>
          </a:p>
          <a:p>
            <a:r>
              <a:rPr lang="ru-RU" dirty="0" err="1"/>
              <a:t>Abstract</a:t>
            </a:r>
            <a:r>
              <a:rPr lang="ru-RU" dirty="0"/>
              <a:t> Factory - описываем сущность для создания целых семейств взаимосвязанных объектов;</a:t>
            </a:r>
          </a:p>
          <a:p>
            <a:r>
              <a:rPr lang="ru-RU" dirty="0" err="1"/>
              <a:t>Facade</a:t>
            </a:r>
            <a:r>
              <a:rPr lang="ru-RU" dirty="0"/>
              <a:t> - описываем унифицированный интерфейс для облегчения работы с набором подсистем;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90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AC13-A3C8-C2B6-9013-F7D47023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7A8C-5B13-69BC-12BD-56BB60EE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2693" cy="4373376"/>
          </a:xfrm>
        </p:spPr>
        <p:txBody>
          <a:bodyPr>
            <a:normAutofit/>
          </a:bodyPr>
          <a:lstStyle/>
          <a:p>
            <a:r>
              <a:rPr lang="ru-RU" dirty="0"/>
              <a:t>1. Service </a:t>
            </a:r>
            <a:r>
              <a:rPr lang="ru-RU" dirty="0" err="1"/>
              <a:t>Registry</a:t>
            </a:r>
            <a:r>
              <a:rPr lang="ru-RU" dirty="0"/>
              <a:t> (Реестр сервисов)</a:t>
            </a:r>
          </a:p>
          <a:p>
            <a:pPr marL="0" indent="0">
              <a:buNone/>
            </a:pPr>
            <a:r>
              <a:rPr lang="ru-RU" dirty="0"/>
              <a:t>Этот паттерн решает проблему обнаружения сервисов в распределенной системе. Каждый </a:t>
            </a:r>
            <a:r>
              <a:rPr lang="ru-RU" dirty="0" err="1"/>
              <a:t>микросервис</a:t>
            </a:r>
            <a:r>
              <a:rPr lang="ru-RU" dirty="0"/>
              <a:t> регистрирует себя в центральном реестре (например, </a:t>
            </a:r>
            <a:r>
              <a:rPr lang="ru-RU" dirty="0" err="1">
                <a:hlinkClick r:id="rId2"/>
              </a:rPr>
              <a:t>Netflix</a:t>
            </a:r>
            <a:r>
              <a:rPr lang="ru-RU" dirty="0">
                <a:hlinkClick r:id="rId2"/>
              </a:rPr>
              <a:t> </a:t>
            </a:r>
            <a:r>
              <a:rPr lang="ru-RU" dirty="0" err="1">
                <a:hlinkClick r:id="rId2"/>
              </a:rPr>
              <a:t>Eureka</a:t>
            </a:r>
            <a:r>
              <a:rPr lang="ru-RU" dirty="0"/>
              <a:t> или </a:t>
            </a:r>
            <a:r>
              <a:rPr lang="ru-RU" dirty="0" err="1">
                <a:hlinkClick r:id="rId3"/>
              </a:rPr>
              <a:t>Consul</a:t>
            </a:r>
            <a:r>
              <a:rPr lang="ru-RU" dirty="0"/>
              <a:t>). Когда одному сервису нужно взаимодействовать с другим, он обращается к реестру, чтобы узнать текущий адрес нужного сервиса. Это позволяет сервисам динамически обнаруживать друг друга без жесткой привязки к конкретным адресам.</a:t>
            </a:r>
          </a:p>
          <a:p>
            <a:r>
              <a:rPr lang="ru-RU" dirty="0"/>
              <a:t>2. API Gateway (API-шлюз)</a:t>
            </a:r>
          </a:p>
          <a:p>
            <a:pPr marL="0" indent="0">
              <a:buNone/>
            </a:pPr>
            <a:r>
              <a:rPr lang="ru-RU" dirty="0"/>
              <a:t>API Gateway действует как единая точка входа для всех клиентских запросов. Он принимает запросы от клиентов и перенаправляет их соответствующим </a:t>
            </a:r>
            <a:r>
              <a:rPr lang="ru-RU" dirty="0" err="1"/>
              <a:t>микросервисам</a:t>
            </a:r>
            <a:r>
              <a:rPr lang="ru-RU" dirty="0"/>
              <a:t>. API Gateway может также выполнять такие задачи, как аутентификация, авторизация и балансировка нагрузки. Это упрощает взаимодействие клиентов с системой, скрывая сложность внутренней архитектуры.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28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CC320-D8E7-60F8-EF02-34A324E61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6F8F-1889-5148-5FB0-7089879E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BFB5-EB83-33DF-04B7-8B560445C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14737" cy="4577562"/>
          </a:xfrm>
        </p:spPr>
        <p:txBody>
          <a:bodyPr>
            <a:normAutofit/>
          </a:bodyPr>
          <a:lstStyle/>
          <a:p>
            <a:r>
              <a:rPr lang="ru-RU" dirty="0"/>
              <a:t>3. </a:t>
            </a:r>
            <a:r>
              <a:rPr lang="ru-RU" dirty="0" err="1"/>
              <a:t>Circuit</a:t>
            </a:r>
            <a:r>
              <a:rPr lang="ru-RU" dirty="0"/>
              <a:t> </a:t>
            </a:r>
            <a:r>
              <a:rPr lang="ru-RU" dirty="0" err="1"/>
              <a:t>Breaker</a:t>
            </a:r>
            <a:r>
              <a:rPr lang="ru-RU" dirty="0"/>
              <a:t> (Предохранитель)</a:t>
            </a:r>
          </a:p>
          <a:p>
            <a:pPr marL="0" indent="0">
              <a:buNone/>
            </a:pPr>
            <a:r>
              <a:rPr lang="ru-RU" dirty="0"/>
              <a:t>Этот паттерн предотвращает каскадные сбои в системе. Когда один сервис начинает давать сбои, </a:t>
            </a:r>
            <a:r>
              <a:rPr lang="ru-RU" dirty="0" err="1"/>
              <a:t>Circuit</a:t>
            </a:r>
            <a:r>
              <a:rPr lang="ru-RU" dirty="0"/>
              <a:t> </a:t>
            </a:r>
            <a:r>
              <a:rPr lang="ru-RU" dirty="0" err="1"/>
              <a:t>Breaker</a:t>
            </a:r>
            <a:r>
              <a:rPr lang="ru-RU" dirty="0"/>
              <a:t> временно блокирует запросы к этому сервису, предотвращая перегрузку и позволяя системе восстановиться. Это повышает устойчивость системы и помогает избежать полного отказа всей системы из-за проблем с одним сервисом.</a:t>
            </a:r>
          </a:p>
          <a:p>
            <a:r>
              <a:rPr lang="ru-RU" dirty="0"/>
              <a:t>4. </a:t>
            </a:r>
            <a:r>
              <a:rPr lang="ru-RU" dirty="0" err="1"/>
              <a:t>Bulkhead</a:t>
            </a:r>
            <a:r>
              <a:rPr lang="ru-RU" dirty="0"/>
              <a:t> (Отсек)</a:t>
            </a:r>
          </a:p>
          <a:p>
            <a:pPr marL="0" indent="0">
              <a:buNone/>
            </a:pPr>
            <a:r>
              <a:rPr lang="ru-RU" dirty="0"/>
              <a:t>Паттерн </a:t>
            </a:r>
            <a:r>
              <a:rPr lang="ru-RU" dirty="0" err="1"/>
              <a:t>Bulkhead</a:t>
            </a:r>
            <a:r>
              <a:rPr lang="ru-RU" dirty="0"/>
              <a:t> изолирует компоненты системы друг от друга, чтобы сбой в одной части не повлиял на другие. Например, для разных сервисов могут использоваться отдельные пулы потоков или базы данных. Это повышает устойчивость системы и ограничивает распространение сбоев.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83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8FF2-0D95-3FA0-357A-45C418185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08EE-3452-0135-0FF0-4E16C8CD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4229-07CE-0FE7-94FD-0A019765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30147" cy="126841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5. </a:t>
            </a:r>
            <a:r>
              <a:rPr lang="ru-RU" dirty="0" err="1"/>
              <a:t>Saga</a:t>
            </a:r>
            <a:r>
              <a:rPr lang="ru-RU" dirty="0"/>
              <a:t> </a:t>
            </a:r>
            <a:r>
              <a:rPr lang="ru-RU" dirty="0" err="1"/>
              <a:t>Pattern</a:t>
            </a:r>
            <a:r>
              <a:rPr lang="ru-RU" dirty="0"/>
              <a:t> (Сага)</a:t>
            </a:r>
          </a:p>
          <a:p>
            <a:pPr marL="0" indent="0">
              <a:buNone/>
            </a:pPr>
            <a:r>
              <a:rPr lang="ru-RU" dirty="0" err="1"/>
              <a:t>Saga</a:t>
            </a:r>
            <a:r>
              <a:rPr lang="ru-RU" dirty="0"/>
              <a:t> используется для управления распределенными транзакциями в </a:t>
            </a:r>
            <a:r>
              <a:rPr lang="ru-RU" dirty="0" err="1"/>
              <a:t>микросервисной</a:t>
            </a:r>
            <a:r>
              <a:rPr lang="ru-RU" dirty="0"/>
              <a:t> архитектуре. Длительная бизнес-операция разбивается на серию меньших, локальных транзакций. Каждый сервис выполняет свою часть транзакции и публикует событие, которое запускает следующий шаг. Если что-то идет не так, выполняются компенсирующие действия для отмены изменений.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58A06E-AA1C-F669-FA4B-FF2E4A7D5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6" y="3351130"/>
            <a:ext cx="5904730" cy="350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72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1E39-E569-1F0E-7680-DCDA07E76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7C30-5611-7DCF-6072-FB4E3D85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676-DED1-3590-429F-DAE4BBAB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2693" cy="4373376"/>
          </a:xfrm>
        </p:spPr>
        <p:txBody>
          <a:bodyPr>
            <a:normAutofit/>
          </a:bodyPr>
          <a:lstStyle/>
          <a:p>
            <a:r>
              <a:rPr lang="ru-RU" dirty="0"/>
              <a:t>6. Event </a:t>
            </a:r>
            <a:r>
              <a:rPr lang="ru-RU" dirty="0" err="1"/>
              <a:t>Sourcing</a:t>
            </a:r>
            <a:r>
              <a:rPr lang="ru-RU" dirty="0"/>
              <a:t> (Источник событий)</a:t>
            </a:r>
          </a:p>
          <a:p>
            <a:pPr marL="0" indent="0">
              <a:buNone/>
            </a:pPr>
            <a:r>
              <a:rPr lang="ru-RU" dirty="0"/>
              <a:t>Вместо хранения только текущего состояния, этот паттерн сохраняет все события, которые привели к этому состоянию. Это обеспечивает надежный аудиторский след и позволяет восстановить состояние системы на любой момент времени. Особенно полезен в системах, где важна история изменений и возможность отката.</a:t>
            </a:r>
          </a:p>
          <a:p>
            <a:r>
              <a:rPr lang="ru-RU" dirty="0"/>
              <a:t>7. Command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Responsibility</a:t>
            </a:r>
            <a:r>
              <a:rPr lang="ru-RU" dirty="0"/>
              <a:t> </a:t>
            </a:r>
            <a:r>
              <a:rPr lang="ru-RU" dirty="0" err="1"/>
              <a:t>Segregation</a:t>
            </a:r>
            <a:r>
              <a:rPr lang="ru-RU" dirty="0"/>
              <a:t> (CQRS, Разделение команд и запросов)</a:t>
            </a:r>
          </a:p>
          <a:p>
            <a:pPr marL="0" indent="0">
              <a:buNone/>
            </a:pPr>
            <a:r>
              <a:rPr lang="ru-RU" dirty="0"/>
              <a:t>CQRS разделяет операции чтения и записи в приложении. Используются разные модели для обновления информации (команды) и чтения информации (запросы). Это позволяет оптимизировать каждую сторону независимо, что может значительно улучшить производительность и масштабируемость.</a:t>
            </a:r>
          </a:p>
        </p:txBody>
      </p:sp>
    </p:spTree>
    <p:extLst>
      <p:ext uri="{BB962C8B-B14F-4D97-AF65-F5344CB8AC3E}">
        <p14:creationId xmlns:p14="http://schemas.microsoft.com/office/powerpoint/2010/main" val="1562274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8098B-725A-9BE4-D3D4-8508F2BB1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6D7E-E2FD-A4FB-9596-4C49775E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B1E3-3985-98C1-33F7-72E42B0E8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2693" cy="4373376"/>
          </a:xfrm>
        </p:spPr>
        <p:txBody>
          <a:bodyPr>
            <a:normAutofit/>
          </a:bodyPr>
          <a:lstStyle/>
          <a:p>
            <a:r>
              <a:rPr lang="ru-RU" dirty="0"/>
              <a:t>8. Data </a:t>
            </a:r>
            <a:r>
              <a:rPr lang="ru-RU" dirty="0" err="1"/>
              <a:t>Sharding</a:t>
            </a:r>
            <a:r>
              <a:rPr lang="ru-RU" dirty="0"/>
              <a:t> (</a:t>
            </a:r>
            <a:r>
              <a:rPr lang="ru-RU" dirty="0" err="1"/>
              <a:t>Шардинг</a:t>
            </a:r>
            <a:r>
              <a:rPr lang="ru-RU" dirty="0"/>
              <a:t> данных)</a:t>
            </a:r>
          </a:p>
          <a:p>
            <a:pPr marL="0" indent="0">
              <a:buNone/>
            </a:pPr>
            <a:r>
              <a:rPr lang="ru-RU" dirty="0"/>
              <a:t>Этот паттерн используется для распределения нагрузки на базу данных. Данные разделяются на несколько баз данных или экземпляров базы данных. Каждый </a:t>
            </a:r>
            <a:r>
              <a:rPr lang="ru-RU" dirty="0" err="1"/>
              <a:t>микросервис</a:t>
            </a:r>
            <a:r>
              <a:rPr lang="ru-RU" dirty="0"/>
              <a:t> может обрабатывать подмножество данных или определенные типы запросов. Это помогает избежать узких мест в работе с данными и улучшает масштабируемость.</a:t>
            </a:r>
          </a:p>
          <a:p>
            <a:r>
              <a:rPr lang="ru-RU" dirty="0"/>
              <a:t>9. </a:t>
            </a:r>
            <a:r>
              <a:rPr lang="ru-RU" dirty="0" err="1"/>
              <a:t>Retry</a:t>
            </a:r>
            <a:r>
              <a:rPr lang="ru-RU" dirty="0"/>
              <a:t> (Повторная попытка)</a:t>
            </a:r>
          </a:p>
          <a:p>
            <a:pPr marL="0" indent="0">
              <a:buNone/>
            </a:pPr>
            <a:r>
              <a:rPr lang="ru-RU" dirty="0"/>
              <a:t>Обеспечивает повторение операции при возникновении временного сбоя – вместо немедленного отказа. Может применяться на разных уровнях: от взаимодействия между сервисами до работы с базой данных. Помогает справиться с кратковременными проблемами в сети или сервисах.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40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8928C-F123-E89C-8EA2-845B8BF79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5851-01AA-655E-67AE-F7B61DC6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1AA8-FAEF-6256-753C-36DF81CB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2693" cy="155027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10. </a:t>
            </a:r>
            <a:r>
              <a:rPr lang="ru-RU" dirty="0" err="1"/>
              <a:t>Polyglot</a:t>
            </a:r>
            <a:r>
              <a:rPr lang="ru-RU" dirty="0"/>
              <a:t> </a:t>
            </a:r>
            <a:r>
              <a:rPr lang="ru-RU" dirty="0" err="1"/>
              <a:t>Persistence</a:t>
            </a:r>
            <a:r>
              <a:rPr lang="ru-RU" dirty="0"/>
              <a:t> (Многовариантное хранение)</a:t>
            </a:r>
          </a:p>
          <a:p>
            <a:pPr marL="0" indent="0">
              <a:buNone/>
            </a:pPr>
            <a:r>
              <a:rPr lang="ru-RU" dirty="0"/>
              <a:t>Этот подход позволяет использовать разные технологии баз данных для разных </a:t>
            </a:r>
            <a:r>
              <a:rPr lang="ru-RU" dirty="0" err="1"/>
              <a:t>микросервисов</a:t>
            </a:r>
            <a:r>
              <a:rPr lang="ru-RU" dirty="0"/>
              <a:t>, исходя из их конкретных потребностей. Например, один сервис может использовать реляционную БД, другой – </a:t>
            </a:r>
            <a:r>
              <a:rPr lang="ru-RU" dirty="0" err="1"/>
              <a:t>NoSQL</a:t>
            </a:r>
            <a:r>
              <a:rPr lang="ru-RU" dirty="0"/>
              <a:t>, третий – </a:t>
            </a:r>
            <a:r>
              <a:rPr lang="ru-RU" dirty="0" err="1"/>
              <a:t>графовую</a:t>
            </a:r>
            <a:r>
              <a:rPr lang="ru-RU" dirty="0"/>
              <a:t> БД. Это оптимизирует хранение, извлечение и обработку данных для каждого сервиса.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18426-C3EA-8A10-B977-FE4AFE9CC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90" y="3595456"/>
            <a:ext cx="5925080" cy="32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0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55B3-A1C5-4FA5-8958-0EC0D932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</a:t>
            </a:r>
            <a:r>
              <a:rPr lang="en-US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75BC-11C1-A1D8-1186-F69459A4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2667"/>
            <a:ext cx="8596668" cy="4178695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Принцип единственной ответственности (The Single </a:t>
            </a:r>
            <a:r>
              <a:rPr lang="ru-RU" dirty="0" err="1"/>
              <a:t>Responsibility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) Каждый класс выполняет лишь одну задачу.</a:t>
            </a:r>
          </a:p>
          <a:p>
            <a:r>
              <a:rPr lang="ru-RU" dirty="0"/>
              <a:t>Принцип открытости/закрытости (The Open </a:t>
            </a:r>
            <a:r>
              <a:rPr lang="ru-RU" dirty="0" err="1"/>
              <a:t>Closed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) «программные сущности … должны быть открыты для расширения, но закрыты для модификации.»</a:t>
            </a:r>
          </a:p>
          <a:p>
            <a:r>
              <a:rPr lang="ru-RU" dirty="0"/>
              <a:t>Принцип подстановки Барбары Лисков (The </a:t>
            </a:r>
            <a:r>
              <a:rPr lang="ru-RU" dirty="0" err="1"/>
              <a:t>Liskov</a:t>
            </a:r>
            <a:r>
              <a:rPr lang="ru-RU" dirty="0"/>
              <a:t> </a:t>
            </a:r>
            <a:r>
              <a:rPr lang="ru-RU" dirty="0" err="1"/>
              <a:t>Substitution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) «объекты в программе должны быть заменяемыми на экземпляры их подтипов без изменения правильности выполнения программы.» См. также контрактное программирование. Наследующий класс должен дополнять, а не изменять базовый.</a:t>
            </a:r>
          </a:p>
          <a:p>
            <a:r>
              <a:rPr lang="ru-RU" dirty="0"/>
              <a:t>Принцип разделения интерфейса (The Interface </a:t>
            </a:r>
            <a:r>
              <a:rPr lang="ru-RU" dirty="0" err="1"/>
              <a:t>Segregation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) «много интерфейсов, специально предназначенных для клиентов, лучше, чем один интерфейс общего назначения.»</a:t>
            </a:r>
          </a:p>
          <a:p>
            <a:r>
              <a:rPr lang="ru-RU" dirty="0"/>
              <a:t>Принцип инверсии зависимостей (The </a:t>
            </a:r>
            <a:r>
              <a:rPr lang="ru-RU" dirty="0" err="1"/>
              <a:t>Dependency</a:t>
            </a:r>
            <a:r>
              <a:rPr lang="ru-RU" dirty="0"/>
              <a:t> </a:t>
            </a:r>
            <a:r>
              <a:rPr lang="ru-RU" dirty="0" err="1"/>
              <a:t>Inversion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) «Зависимость на Абстракциях. Нет зависимости на что-то конкретное.»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ПС. Можно поумничать и добавить: с 70х годов смысл некоторых принципов менялся например </a:t>
            </a:r>
            <a:r>
              <a:rPr lang="en-US" dirty="0"/>
              <a:t>Open/Close </a:t>
            </a:r>
            <a:r>
              <a:rPr lang="ru-RU" dirty="0"/>
              <a:t>и </a:t>
            </a:r>
            <a:r>
              <a:rPr lang="en-US" dirty="0" err="1"/>
              <a:t>Liskov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67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F4DFE-6D3B-1C36-F250-51C785955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610C-7416-4CF8-7332-A20EE5AE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D186C-801E-B3ED-6282-4740F85CD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2693" cy="437337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11. </a:t>
            </a:r>
            <a:r>
              <a:rPr lang="ru-RU" dirty="0" err="1"/>
              <a:t>Sidecar</a:t>
            </a:r>
            <a:r>
              <a:rPr lang="ru-RU" dirty="0"/>
              <a:t> (Вспомогательный сервис)</a:t>
            </a:r>
          </a:p>
          <a:p>
            <a:pPr marL="0" indent="0">
              <a:buNone/>
            </a:pPr>
            <a:r>
              <a:rPr lang="ru-RU" dirty="0"/>
              <a:t>Этот паттерн предполагает присоединение вспомогательного сервиса (</a:t>
            </a:r>
            <a:r>
              <a:rPr lang="ru-RU" dirty="0" err="1"/>
              <a:t>sidecar</a:t>
            </a:r>
            <a:r>
              <a:rPr lang="ru-RU" dirty="0"/>
              <a:t>) к основному </a:t>
            </a:r>
            <a:r>
              <a:rPr lang="ru-RU" dirty="0" err="1"/>
              <a:t>микросервису</a:t>
            </a:r>
            <a:r>
              <a:rPr lang="ru-RU" dirty="0"/>
              <a:t> для обеспечения дополнительной функциональности, такой как логирование, безопасность или коммуникация с внешними сервисами. Позволяет основному сервису сосредоточиться на своей основной функции.</a:t>
            </a:r>
          </a:p>
          <a:p>
            <a:r>
              <a:rPr lang="ru-RU" dirty="0"/>
              <a:t>12. </a:t>
            </a:r>
            <a:r>
              <a:rPr lang="ru-RU" dirty="0" err="1"/>
              <a:t>Backends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Frontends</a:t>
            </a:r>
            <a:r>
              <a:rPr lang="ru-RU" dirty="0"/>
              <a:t> (BFF, Бэкенды для фронтендов)</a:t>
            </a:r>
          </a:p>
          <a:p>
            <a:pPr marL="0" indent="0">
              <a:buNone/>
            </a:pPr>
            <a:r>
              <a:rPr lang="ru-RU" dirty="0"/>
              <a:t>BFF предполагает создание отдельных бэкенд-сервисов для каждого типа клиента (веб, мобильный и т. д.). Это позволяет оптимизировать API под конкретные нужды каждого клиента, улучшая производительность и упрощая разработку клиентской части.</a:t>
            </a:r>
          </a:p>
          <a:p>
            <a:r>
              <a:rPr lang="ru-RU" dirty="0"/>
              <a:t>13. Shadow </a:t>
            </a:r>
            <a:r>
              <a:rPr lang="ru-RU" dirty="0" err="1"/>
              <a:t>Deployment</a:t>
            </a:r>
            <a:r>
              <a:rPr lang="ru-RU" dirty="0"/>
              <a:t> (Теневое развертывание)</a:t>
            </a:r>
          </a:p>
          <a:p>
            <a:pPr marL="0" indent="0">
              <a:buNone/>
            </a:pPr>
            <a:r>
              <a:rPr lang="ru-RU" dirty="0"/>
              <a:t>Этот паттерн предполагает отправку копии (тени) производственного трафика к новой версии </a:t>
            </a:r>
            <a:r>
              <a:rPr lang="ru-RU" dirty="0" err="1"/>
              <a:t>микросервиса</a:t>
            </a:r>
            <a:r>
              <a:rPr lang="ru-RU" dirty="0"/>
              <a:t> без влияния на реальный пользовательский опыт. Это позволяет проверить производительность и корректность новой версии в реальных условиях, не подвергая риску текущих пользователей.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08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735ED-7DF4-4DDE-DA25-8296016B7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08B8-9AC1-2C06-DEA5-2302E935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A634-137B-9DE7-A8DF-C61D77EB1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2693" cy="437337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14. Consumer-Driven </a:t>
            </a:r>
            <a:r>
              <a:rPr lang="ru-RU" dirty="0" err="1"/>
              <a:t>Contracts</a:t>
            </a:r>
            <a:r>
              <a:rPr lang="ru-RU" dirty="0"/>
              <a:t> (Контракты, определяемые потребителем)</a:t>
            </a:r>
          </a:p>
          <a:p>
            <a:pPr marL="0" indent="0">
              <a:buNone/>
            </a:pPr>
            <a:r>
              <a:rPr lang="ru-RU" dirty="0"/>
              <a:t>В этом подходе потребители сервисов определяют свои ожидания от поставщиков сервисов. Это помогает обеспечить более надежные и согласованные изменения в системе. Каждый сервис-потребитель описывает, какой именно функционал и в каком формате он ожидает от сервиса-поставщика.</a:t>
            </a:r>
          </a:p>
          <a:p>
            <a:r>
              <a:rPr lang="ru-RU" dirty="0"/>
              <a:t>15. Smart </a:t>
            </a:r>
            <a:r>
              <a:rPr lang="ru-RU" dirty="0" err="1"/>
              <a:t>Endpoints</a:t>
            </a:r>
            <a:r>
              <a:rPr lang="ru-RU" dirty="0"/>
              <a:t>, </a:t>
            </a:r>
            <a:r>
              <a:rPr lang="ru-RU" dirty="0" err="1"/>
              <a:t>Dumb</a:t>
            </a:r>
            <a:r>
              <a:rPr lang="ru-RU" dirty="0"/>
              <a:t> </a:t>
            </a:r>
            <a:r>
              <a:rPr lang="ru-RU" dirty="0" err="1"/>
              <a:t>Pipes</a:t>
            </a:r>
            <a:r>
              <a:rPr lang="ru-RU" dirty="0"/>
              <a:t> (Умные конечные точки, глупые каналы)</a:t>
            </a:r>
          </a:p>
          <a:p>
            <a:pPr marL="0" indent="0">
              <a:buNone/>
            </a:pPr>
            <a:r>
              <a:rPr lang="ru-RU" dirty="0"/>
              <a:t>Этот паттерн рекомендует размещать бизнес-логику в самих </a:t>
            </a:r>
            <a:r>
              <a:rPr lang="ru-RU" dirty="0" err="1"/>
              <a:t>микросервисах</a:t>
            </a:r>
            <a:r>
              <a:rPr lang="ru-RU" dirty="0"/>
              <a:t> (умные конечные точки), а не полагаться на сложное промежуточное ПО. Инфраструктура коммуникаций (каналы) должна быть простой и заниматься только маршрутизацией сообщений. Это упрощает систему и делает ее более гибкой.</a:t>
            </a:r>
          </a:p>
          <a:p>
            <a:r>
              <a:rPr lang="ru-RU" dirty="0"/>
              <a:t>16. Database </a:t>
            </a:r>
            <a:r>
              <a:rPr lang="ru-RU" dirty="0" err="1"/>
              <a:t>per</a:t>
            </a:r>
            <a:r>
              <a:rPr lang="ru-RU" dirty="0"/>
              <a:t> Service (База данных для каждого сервиса)</a:t>
            </a:r>
          </a:p>
          <a:p>
            <a:pPr marL="0" indent="0">
              <a:buNone/>
            </a:pPr>
            <a:r>
              <a:rPr lang="ru-RU" dirty="0"/>
              <a:t>В этом паттерне каждый </a:t>
            </a:r>
            <a:r>
              <a:rPr lang="ru-RU" dirty="0" err="1"/>
              <a:t>микросервис</a:t>
            </a:r>
            <a:r>
              <a:rPr lang="ru-RU" dirty="0"/>
              <a:t> имеет собственную базу данных, и сервисы общаются через четко определенные API. Это обеспечивает изоляцию данных и независимость сервисов, но требует тщательного подхода к обеспечению согласованности данных между сервисами.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86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A2AA-5779-CEE1-D5FD-30EDACD51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5307-7D46-F735-EC08-F404276D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9D12-1973-C812-3139-1C8655252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2693" cy="4373376"/>
          </a:xfrm>
        </p:spPr>
        <p:txBody>
          <a:bodyPr>
            <a:normAutofit/>
          </a:bodyPr>
          <a:lstStyle/>
          <a:p>
            <a:r>
              <a:rPr lang="ru-RU" dirty="0"/>
              <a:t>17. </a:t>
            </a:r>
            <a:r>
              <a:rPr lang="ru-RU" dirty="0" err="1"/>
              <a:t>Async</a:t>
            </a:r>
            <a:r>
              <a:rPr lang="ru-RU" dirty="0"/>
              <a:t> </a:t>
            </a:r>
            <a:r>
              <a:rPr lang="ru-RU" dirty="0" err="1"/>
              <a:t>Messaging</a:t>
            </a:r>
            <a:r>
              <a:rPr lang="ru-RU" dirty="0"/>
              <a:t> (Асинхронный обмен сообщениями)</a:t>
            </a:r>
          </a:p>
          <a:p>
            <a:pPr marL="0" indent="0">
              <a:buNone/>
            </a:pPr>
            <a:r>
              <a:rPr lang="ru-RU" dirty="0"/>
              <a:t>Вместо синхронного взаимодействия между </a:t>
            </a:r>
            <a:r>
              <a:rPr lang="ru-RU" dirty="0" err="1"/>
              <a:t>микросервисами</a:t>
            </a:r>
            <a:r>
              <a:rPr lang="ru-RU" dirty="0"/>
              <a:t>, этот паттерн предполагает использование очередей сообщений для асинхронной коммуникации. Это может улучшить отзывчивость системы и ее масштабируемость, так как сервисы не блокируются в ожидании ответа друг от друга.</a:t>
            </a:r>
          </a:p>
          <a:p>
            <a:r>
              <a:rPr lang="ru-RU" dirty="0"/>
              <a:t>18. </a:t>
            </a:r>
            <a:r>
              <a:rPr lang="ru-RU" dirty="0" err="1"/>
              <a:t>Stateless</a:t>
            </a:r>
            <a:r>
              <a:rPr lang="ru-RU" dirty="0"/>
              <a:t> Services (Сервисы без состояния)</a:t>
            </a:r>
          </a:p>
          <a:p>
            <a:pPr marL="0" indent="0">
              <a:buNone/>
            </a:pPr>
            <a:r>
              <a:rPr lang="ru-RU" dirty="0"/>
              <a:t>Проектирование </a:t>
            </a:r>
            <a:r>
              <a:rPr lang="ru-RU" dirty="0" err="1"/>
              <a:t>микросервисов</a:t>
            </a:r>
            <a:r>
              <a:rPr lang="ru-RU" dirty="0"/>
              <a:t> как </a:t>
            </a:r>
            <a:r>
              <a:rPr lang="ru-RU" dirty="0" err="1"/>
              <a:t>stateless</a:t>
            </a:r>
            <a:r>
              <a:rPr lang="ru-RU" dirty="0"/>
              <a:t> (без сохранения состояния) упрощает масштабирование и повышает устойчивость. Каждый сервис обрабатывает запрос независимо, не полагаясь на сохраненное состояние – это облегчает горизонтальное масштабирование.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336456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B377-1551-2323-3015-6D9924F5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HTTP/HTTPS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8859-F43C-C865-8277-8AAC1122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43715" cy="448878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Ключевые отличия:</a:t>
            </a:r>
          </a:p>
          <a:p>
            <a:r>
              <a:rPr lang="ru-RU" dirty="0"/>
              <a:t>Шифрование: HTTPS шифрует данные между браузером и сервером с помощью SSL/TLS, делая их нечитаемыми для посторонних, в отличие от HTTP, где данные передаются в открытом виде.</a:t>
            </a:r>
          </a:p>
          <a:p>
            <a:r>
              <a:rPr lang="ru-RU" dirty="0"/>
              <a:t>Безопасность и конфиденциальность: HTTPS обеспечивает защиту личных данных (логины, пароли, платежные реквизиты) от перехвата и модификации, что делает его необходимым для интернет-магазинов, банков и других ресурсов, работающих с чувствительной информацией.</a:t>
            </a:r>
          </a:p>
          <a:p>
            <a:r>
              <a:rPr lang="ru-RU" dirty="0"/>
              <a:t>Проверка подлинности: HTTPS с помощью SSL-сертификатов подтверждает подлинность сайта, вызывая больше доверия у пользователей и поисковых систем.</a:t>
            </a:r>
          </a:p>
          <a:p>
            <a:r>
              <a:rPr lang="ru-RU" dirty="0"/>
              <a:t>SEO-фактор: Поисковые системы, такие как Google и Яндекс, отдают предпочтение сайтам, использующим HTTPS, и могут понижать в выдаче сайты на HTTP, что влияет на трафик.</a:t>
            </a:r>
          </a:p>
          <a:p>
            <a:r>
              <a:rPr lang="ru-RU" dirty="0"/>
              <a:t>Скорость: Сайты с HTTPS могут открываться немного медленнее из-за процессов шифрования/дешифрования данных, но этот недостаток обычно компенсируется другими преимуществами.</a:t>
            </a:r>
          </a:p>
          <a:p>
            <a:r>
              <a:rPr lang="ru-RU" dirty="0"/>
              <a:t>Порты: HTTP использует порт 80, а HTTPS — 443. </a:t>
            </a:r>
          </a:p>
        </p:txBody>
      </p:sp>
    </p:spTree>
    <p:extLst>
      <p:ext uri="{BB962C8B-B14F-4D97-AF65-F5344CB8AC3E}">
        <p14:creationId xmlns:p14="http://schemas.microsoft.com/office/powerpoint/2010/main" val="2811022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8C2D-E6F4-F0BF-CFC7-5EC54939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577B6-6E59-C242-D0FC-0A8FA90AF67E}"/>
              </a:ext>
            </a:extLst>
          </p:cNvPr>
          <p:cNvSpPr txBox="1"/>
          <p:nvPr/>
        </p:nvSpPr>
        <p:spPr>
          <a:xfrm>
            <a:off x="792804" y="2069655"/>
            <a:ext cx="961579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000" dirty="0">
                <a:solidFill>
                  <a:srgbClr val="4B4F58"/>
                </a:solidFill>
                <a:latin typeface="Trebuchet MS (Body)"/>
                <a:cs typeface="Arial" panose="020B0604020202020204" pitchFamily="34" charset="0"/>
              </a:rPr>
              <a:t>Вопрос: Допустим, у нас есть топик, состоящий из 4 </a:t>
            </a:r>
            <a:r>
              <a:rPr lang="ru-RU" altLang="en-US" sz="2000" dirty="0" err="1">
                <a:solidFill>
                  <a:srgbClr val="4B4F58"/>
                </a:solidFill>
                <a:latin typeface="Trebuchet MS (Body)"/>
                <a:cs typeface="Arial" panose="020B0604020202020204" pitchFamily="34" charset="0"/>
              </a:rPr>
              <a:t>партиций</a:t>
            </a:r>
            <a:r>
              <a:rPr lang="ru-RU" altLang="en-US" sz="2000" dirty="0">
                <a:solidFill>
                  <a:srgbClr val="4B4F58"/>
                </a:solidFill>
                <a:latin typeface="Trebuchet MS (Body)"/>
                <a:cs typeface="Arial" panose="020B0604020202020204" pitchFamily="34" charset="0"/>
              </a:rPr>
              <a:t>. Сколько активных консьюмеров в одной группе может быть у такого топика?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000" dirty="0">
                <a:solidFill>
                  <a:srgbClr val="4B4F58"/>
                </a:solidFill>
                <a:latin typeface="Trebuchet MS (Body)"/>
                <a:cs typeface="Arial" panose="020B0604020202020204" pitchFamily="34" charset="0"/>
              </a:rPr>
              <a:t>Ответ: От 1 до 4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en-US" sz="2000" b="0" i="0" u="none" strike="noStrike" cap="none" normalizeH="0" baseline="0" dirty="0">
              <a:ln>
                <a:noFill/>
              </a:ln>
              <a:solidFill>
                <a:srgbClr val="4B4F58"/>
              </a:solidFill>
              <a:effectLst/>
              <a:latin typeface="Trebuchet MS (Body)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000" dirty="0">
                <a:solidFill>
                  <a:schemeClr val="tx1"/>
                </a:solidFill>
                <a:latin typeface="Trebuchet MS (Body)"/>
                <a:cs typeface="Arial" panose="020B0604020202020204" pitchFamily="34" charset="0"/>
              </a:rPr>
              <a:t>Вопрос: Как связать Apache </a:t>
            </a:r>
            <a:r>
              <a:rPr lang="ru-RU" altLang="en-US" sz="2000" dirty="0" err="1">
                <a:solidFill>
                  <a:schemeClr val="tx1"/>
                </a:solidFill>
                <a:latin typeface="Trebuchet MS (Body)"/>
                <a:cs typeface="Arial" panose="020B0604020202020204" pitchFamily="34" charset="0"/>
              </a:rPr>
              <a:t>Kafka</a:t>
            </a:r>
            <a:r>
              <a:rPr lang="ru-RU" altLang="en-US" sz="2000" dirty="0">
                <a:solidFill>
                  <a:schemeClr val="tx1"/>
                </a:solidFill>
                <a:latin typeface="Trebuchet MS (Body)"/>
                <a:cs typeface="Arial" panose="020B0604020202020204" pitchFamily="34" charset="0"/>
              </a:rPr>
              <a:t> с внешними источниками данных?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000" dirty="0">
                <a:solidFill>
                  <a:schemeClr val="tx1"/>
                </a:solidFill>
                <a:latin typeface="Trebuchet MS (Body)"/>
                <a:cs typeface="Arial" panose="020B0604020202020204" pitchFamily="34" charset="0"/>
              </a:rPr>
              <a:t>Ответ: Через механизм SQL-запросов, реализованный в KSQL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000" dirty="0">
                <a:solidFill>
                  <a:schemeClr val="tx1"/>
                </a:solidFill>
                <a:latin typeface="Trebuchet MS (Body)"/>
                <a:cs typeface="Arial" panose="020B0604020202020204" pitchFamily="34" charset="0"/>
              </a:rPr>
              <a:t>Вопрос: 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Может ли Apache </a:t>
            </a:r>
            <a:r>
              <a:rPr lang="ru-RU" sz="2000" dirty="0" err="1">
                <a:latin typeface="Trebuchet MS (Body)"/>
                <a:cs typeface="Arial" panose="020B0604020202020204" pitchFamily="34" charset="0"/>
              </a:rPr>
              <a:t>Kafka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 работать без службы </a:t>
            </a:r>
            <a:r>
              <a:rPr lang="ru-RU" sz="2000" dirty="0" err="1">
                <a:latin typeface="Trebuchet MS (Body)"/>
                <a:cs typeface="Arial" panose="020B0604020202020204" pitchFamily="34" charset="0"/>
              </a:rPr>
              <a:t>Zookeeper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?</a:t>
            </a:r>
            <a:endParaRPr kumimoji="0" lang="ru-R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  <a:cs typeface="Arial" panose="020B0604020202020204" pitchFamily="34" charset="0"/>
              </a:rPr>
              <a:t>Ответ: 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Да, если используется другой механизм обеспечения надежной согласованности состояния кластера и его конфигурации.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000" dirty="0">
                <a:solidFill>
                  <a:schemeClr val="tx1"/>
                </a:solidFill>
                <a:latin typeface="Trebuchet MS (Body)"/>
                <a:cs typeface="Arial" panose="020B0604020202020204" pitchFamily="34" charset="0"/>
              </a:rPr>
              <a:t>Вопрос: 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С какими форматами данных может работать Apache </a:t>
            </a:r>
            <a:r>
              <a:rPr lang="ru-RU" sz="2000" dirty="0" err="1">
                <a:latin typeface="Trebuchet MS (Body)"/>
                <a:cs typeface="Arial" panose="020B0604020202020204" pitchFamily="34" charset="0"/>
              </a:rPr>
              <a:t>Kafka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?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  <a:cs typeface="Arial" panose="020B0604020202020204" pitchFamily="34" charset="0"/>
              </a:rPr>
              <a:t>Ответ: 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Только </a:t>
            </a:r>
            <a:r>
              <a:rPr lang="en-US" sz="2000" dirty="0">
                <a:latin typeface="Trebuchet MS (Body)"/>
                <a:cs typeface="Arial" panose="020B0604020202020204" pitchFamily="34" charset="0"/>
              </a:rPr>
              <a:t>JSON 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и </a:t>
            </a:r>
            <a:r>
              <a:rPr lang="en-US" sz="2000" dirty="0">
                <a:latin typeface="Trebuchet MS (Body)"/>
                <a:cs typeface="Arial" panose="020B0604020202020204" pitchFamily="34" charset="0"/>
              </a:rPr>
              <a:t>AVRO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7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3B62-EB8E-8F08-DC58-B43BB779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Пулы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4CD8-F83E-ED3E-F5F0-2E7DE2877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3" y="2150533"/>
            <a:ext cx="9025467" cy="3890829"/>
          </a:xfrm>
        </p:spPr>
        <p:txBody>
          <a:bodyPr>
            <a:normAutofit fontScale="92500" lnSpcReduction="20000"/>
          </a:bodyPr>
          <a:lstStyle/>
          <a:p>
            <a:r>
              <a:rPr lang="ru-RU" u="sng" dirty="0" err="1"/>
              <a:t>String</a:t>
            </a:r>
            <a:r>
              <a:rPr lang="ru-RU" u="sng" dirty="0"/>
              <a:t> Pool</a:t>
            </a:r>
            <a:r>
              <a:rPr lang="ru-RU" dirty="0"/>
              <a:t> — это специальное хранилище в области памяти кучи (</a:t>
            </a:r>
            <a:r>
              <a:rPr lang="ru-RU" dirty="0" err="1"/>
              <a:t>Heap</a:t>
            </a:r>
            <a:r>
              <a:rPr lang="ru-RU" dirty="0"/>
              <a:t>), предназначенное для хранения уникальных экземпляров строковых литералов. Java Virtual Machine (JVM) создает его для экономии памяти и повышения производительности при работе со строками, так как строки являются одними из наиболее часто используемых объектов в Java-приложениях.</a:t>
            </a:r>
          </a:p>
          <a:p>
            <a:br>
              <a:rPr lang="ru-RU" dirty="0"/>
            </a:br>
            <a:r>
              <a:rPr lang="en-US" dirty="0"/>
              <a:t>I</a:t>
            </a:r>
            <a:r>
              <a:rPr lang="ru-RU" dirty="0" err="1"/>
              <a:t>nteger</a:t>
            </a:r>
            <a:r>
              <a:rPr lang="ru-RU" dirty="0"/>
              <a:t> </a:t>
            </a:r>
            <a:r>
              <a:rPr lang="en-US" dirty="0"/>
              <a:t>P</a:t>
            </a:r>
            <a:r>
              <a:rPr lang="ru-RU" dirty="0" err="1"/>
              <a:t>ool</a:t>
            </a:r>
            <a:r>
              <a:rPr lang="ru-RU" dirty="0"/>
              <a:t> - это механизм в Java, который используется для повторного использования объектов типа </a:t>
            </a:r>
            <a:r>
              <a:rPr lang="ru-RU" dirty="0" err="1"/>
              <a:t>Integer</a:t>
            </a:r>
            <a:r>
              <a:rPr lang="ru-RU" dirty="0"/>
              <a:t> с определенными значениями. В Java, все объекты типа </a:t>
            </a:r>
            <a:r>
              <a:rPr lang="ru-RU" dirty="0" err="1"/>
              <a:t>Integer</a:t>
            </a:r>
            <a:r>
              <a:rPr lang="ru-RU" dirty="0"/>
              <a:t>, созданные с помощью оператора </a:t>
            </a:r>
            <a:r>
              <a:rPr lang="ru-RU" dirty="0" err="1"/>
              <a:t>new</a:t>
            </a:r>
            <a:r>
              <a:rPr lang="ru-RU" dirty="0"/>
              <a:t>, являются отдельными объектами в памяти. Однако, для небольшого диапазона целых чисел от -128 до 127, Java использует пул </a:t>
            </a:r>
            <a:r>
              <a:rPr lang="ru-RU" dirty="0" err="1"/>
              <a:t>интов</a:t>
            </a:r>
            <a:r>
              <a:rPr lang="ru-RU" dirty="0"/>
              <a:t> для повторного использования объектов </a:t>
            </a:r>
            <a:r>
              <a:rPr lang="ru-RU" dirty="0" err="1"/>
              <a:t>Integer</a:t>
            </a:r>
            <a:r>
              <a:rPr lang="ru-RU" dirty="0"/>
              <a:t>. Когда вы создаете объект </a:t>
            </a:r>
            <a:r>
              <a:rPr lang="ru-RU" dirty="0" err="1"/>
              <a:t>Integer</a:t>
            </a:r>
            <a:r>
              <a:rPr lang="ru-RU" dirty="0"/>
              <a:t> в диапазоне -128 до 127, Java сначала проверяет, есть ли уже объект </a:t>
            </a:r>
            <a:r>
              <a:rPr lang="ru-RU" dirty="0" err="1"/>
              <a:t>Integer</a:t>
            </a:r>
            <a:r>
              <a:rPr lang="ru-RU" dirty="0"/>
              <a:t> с таким значением в пуле </a:t>
            </a:r>
            <a:r>
              <a:rPr lang="ru-RU" dirty="0" err="1"/>
              <a:t>интов</a:t>
            </a:r>
            <a:r>
              <a:rPr lang="ru-RU" dirty="0"/>
              <a:t>. Если объект уже существует, то он будет возвращен из пула, вместо создания нового объекта. Это позволяет сэкономить память и улучшить производительность, особенно при работе с часто используемыми целыми числами в данном диапазоне.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9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8FE0-2EA0-DDB4-5682-7E6BBB33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Исключения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A57CDC-EAC4-D627-E909-0618219AF46F}"/>
              </a:ext>
            </a:extLst>
          </p:cNvPr>
          <p:cNvSpPr/>
          <p:nvPr/>
        </p:nvSpPr>
        <p:spPr>
          <a:xfrm>
            <a:off x="177799" y="3759200"/>
            <a:ext cx="1490134" cy="736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Throwable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6CAC71-628C-D8A7-D087-A9A68C4E437A}"/>
              </a:ext>
            </a:extLst>
          </p:cNvPr>
          <p:cNvSpPr/>
          <p:nvPr/>
        </p:nvSpPr>
        <p:spPr>
          <a:xfrm>
            <a:off x="1667933" y="2548467"/>
            <a:ext cx="1490134" cy="736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A19FA2-E0CD-8A46-86C7-643F25684306}"/>
              </a:ext>
            </a:extLst>
          </p:cNvPr>
          <p:cNvSpPr/>
          <p:nvPr/>
        </p:nvSpPr>
        <p:spPr>
          <a:xfrm>
            <a:off x="1667933" y="4745567"/>
            <a:ext cx="1490134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0D06A3B-51B5-6298-C817-CE7D87B85036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922869" y="2916766"/>
            <a:ext cx="745065" cy="850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5F52056-9C47-4068-7CA6-5C405E7F9258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10800000">
            <a:off x="922867" y="4495801"/>
            <a:ext cx="745067" cy="618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529B11B-D3C3-CE3F-C2B7-E194F1DEFA19}"/>
              </a:ext>
            </a:extLst>
          </p:cNvPr>
          <p:cNvSpPr/>
          <p:nvPr/>
        </p:nvSpPr>
        <p:spPr>
          <a:xfrm>
            <a:off x="3403600" y="3759200"/>
            <a:ext cx="2159000" cy="736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RuntimeException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B00D29-2C9A-CD67-A1CA-356196848ECF}"/>
              </a:ext>
            </a:extLst>
          </p:cNvPr>
          <p:cNvSpPr/>
          <p:nvPr/>
        </p:nvSpPr>
        <p:spPr>
          <a:xfrm>
            <a:off x="3403600" y="1502834"/>
            <a:ext cx="1591733" cy="736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LinkageError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FA4F55-693A-F5DA-4A68-0B04AE035885}"/>
              </a:ext>
            </a:extLst>
          </p:cNvPr>
          <p:cNvSpPr/>
          <p:nvPr/>
        </p:nvSpPr>
        <p:spPr>
          <a:xfrm>
            <a:off x="3403600" y="2548467"/>
            <a:ext cx="2311400" cy="736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VirtualMachineError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0EDB79A-642B-9B6D-296F-B8ED7C69A0ED}"/>
              </a:ext>
            </a:extLst>
          </p:cNvPr>
          <p:cNvSpPr/>
          <p:nvPr/>
        </p:nvSpPr>
        <p:spPr>
          <a:xfrm>
            <a:off x="3403600" y="4745567"/>
            <a:ext cx="1727200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AWTException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18651F2-5FDE-5985-CF9D-3F7230360E1D}"/>
              </a:ext>
            </a:extLst>
          </p:cNvPr>
          <p:cNvSpPr/>
          <p:nvPr/>
        </p:nvSpPr>
        <p:spPr>
          <a:xfrm>
            <a:off x="3403600" y="5731934"/>
            <a:ext cx="1727200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IOException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1BE11-DD84-1B2B-E18D-1B45F5E81EEB}"/>
              </a:ext>
            </a:extLst>
          </p:cNvPr>
          <p:cNvCxnSpPr>
            <a:stCxn id="24" idx="1"/>
            <a:endCxn id="6" idx="3"/>
          </p:cNvCxnSpPr>
          <p:nvPr/>
        </p:nvCxnSpPr>
        <p:spPr>
          <a:xfrm flipH="1">
            <a:off x="3158067" y="5113867"/>
            <a:ext cx="245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F9B01C8-46C2-B659-BC1E-D39C0A56EF59}"/>
              </a:ext>
            </a:extLst>
          </p:cNvPr>
          <p:cNvCxnSpPr>
            <a:cxnSpLocks/>
            <a:stCxn id="25" idx="1"/>
            <a:endCxn id="6" idx="2"/>
          </p:cNvCxnSpPr>
          <p:nvPr/>
        </p:nvCxnSpPr>
        <p:spPr>
          <a:xfrm rot="10800000">
            <a:off x="2413000" y="5482168"/>
            <a:ext cx="990600" cy="618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1900CCC-8B72-21E5-E862-6DE7022116C0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2413000" y="4030131"/>
            <a:ext cx="1041400" cy="715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6FCA9A-E307-CE78-CDB7-CE51351F6290}"/>
              </a:ext>
            </a:extLst>
          </p:cNvPr>
          <p:cNvCxnSpPr>
            <a:cxnSpLocks/>
            <a:stCxn id="23" idx="1"/>
            <a:endCxn id="5" idx="3"/>
          </p:cNvCxnSpPr>
          <p:nvPr/>
        </p:nvCxnSpPr>
        <p:spPr>
          <a:xfrm flipH="1">
            <a:off x="3158067" y="2916767"/>
            <a:ext cx="245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C5331B9-D46C-F457-0C07-9300E1A2B828}"/>
              </a:ext>
            </a:extLst>
          </p:cNvPr>
          <p:cNvCxnSpPr>
            <a:cxnSpLocks/>
            <a:stCxn id="22" idx="1"/>
            <a:endCxn id="5" idx="0"/>
          </p:cNvCxnSpPr>
          <p:nvPr/>
        </p:nvCxnSpPr>
        <p:spPr>
          <a:xfrm rot="10800000" flipV="1">
            <a:off x="2413000" y="1871133"/>
            <a:ext cx="990600" cy="677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28B43FC-2CF3-6E19-24A8-4928F359F7B5}"/>
              </a:ext>
            </a:extLst>
          </p:cNvPr>
          <p:cNvSpPr txBox="1"/>
          <p:nvPr/>
        </p:nvSpPr>
        <p:spPr>
          <a:xfrm>
            <a:off x="3454400" y="6577574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7788D7-3294-C1A8-F048-8BEF7F2F1AE5}"/>
              </a:ext>
            </a:extLst>
          </p:cNvPr>
          <p:cNvSpPr txBox="1"/>
          <p:nvPr/>
        </p:nvSpPr>
        <p:spPr>
          <a:xfrm>
            <a:off x="3454400" y="3388268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A9F38E5-A8C8-6073-3897-F424F3EF5C84}"/>
              </a:ext>
            </a:extLst>
          </p:cNvPr>
          <p:cNvCxnSpPr>
            <a:cxnSpLocks/>
            <a:stCxn id="50" idx="1"/>
            <a:endCxn id="5" idx="2"/>
          </p:cNvCxnSpPr>
          <p:nvPr/>
        </p:nvCxnSpPr>
        <p:spPr>
          <a:xfrm rot="10800000">
            <a:off x="2413000" y="3285068"/>
            <a:ext cx="1041400" cy="287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E2A0C96-9760-8BFF-48F7-E6261BE57C09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2300815" y="5594352"/>
            <a:ext cx="1265772" cy="1041402"/>
          </a:xfrm>
          <a:prstGeom prst="bentConnector3">
            <a:avLst>
              <a:gd name="adj1" fmla="val -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2C7CFE3-475B-D0E7-CBA0-18AE4B215B5D}"/>
              </a:ext>
            </a:extLst>
          </p:cNvPr>
          <p:cNvSpPr txBox="1"/>
          <p:nvPr/>
        </p:nvSpPr>
        <p:spPr>
          <a:xfrm>
            <a:off x="1295401" y="10583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Непроверяемые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138498-08E1-043B-79F0-633A025BB76C}"/>
              </a:ext>
            </a:extLst>
          </p:cNvPr>
          <p:cNvSpPr txBox="1"/>
          <p:nvPr/>
        </p:nvSpPr>
        <p:spPr>
          <a:xfrm>
            <a:off x="5240867" y="628386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Проверяемые</a:t>
            </a:r>
            <a:endParaRPr 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493C0F8-EDBA-4B4D-B0F9-4D43F8BF963C}"/>
              </a:ext>
            </a:extLst>
          </p:cNvPr>
          <p:cNvSpPr/>
          <p:nvPr/>
        </p:nvSpPr>
        <p:spPr>
          <a:xfrm>
            <a:off x="5909732" y="3767663"/>
            <a:ext cx="2446867" cy="736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NullPointerException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F2CBC8C-9EF6-C57C-3A2D-73CA33E2CE3B}"/>
              </a:ext>
            </a:extLst>
          </p:cNvPr>
          <p:cNvCxnSpPr>
            <a:cxnSpLocks/>
            <a:stCxn id="67" idx="1"/>
            <a:endCxn id="21" idx="3"/>
          </p:cNvCxnSpPr>
          <p:nvPr/>
        </p:nvCxnSpPr>
        <p:spPr>
          <a:xfrm flipH="1" flipV="1">
            <a:off x="5562600" y="4127500"/>
            <a:ext cx="347132" cy="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A544EEB-604B-8523-1C8F-1E22D2F02888}"/>
              </a:ext>
            </a:extLst>
          </p:cNvPr>
          <p:cNvSpPr txBox="1"/>
          <p:nvPr/>
        </p:nvSpPr>
        <p:spPr>
          <a:xfrm>
            <a:off x="6430432" y="4607463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923726D-332B-E252-3141-092231546BE7}"/>
              </a:ext>
            </a:extLst>
          </p:cNvPr>
          <p:cNvCxnSpPr>
            <a:cxnSpLocks/>
            <a:stCxn id="75" idx="1"/>
          </p:cNvCxnSpPr>
          <p:nvPr/>
        </p:nvCxnSpPr>
        <p:spPr>
          <a:xfrm rot="10800000">
            <a:off x="5389032" y="4504263"/>
            <a:ext cx="1041400" cy="287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19FE29B-B234-85B3-E377-D96739CC727E}"/>
              </a:ext>
            </a:extLst>
          </p:cNvPr>
          <p:cNvSpPr txBox="1"/>
          <p:nvPr/>
        </p:nvSpPr>
        <p:spPr>
          <a:xfrm>
            <a:off x="5952068" y="2066835"/>
            <a:ext cx="42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Обычно спрашивают родителя </a:t>
            </a:r>
            <a:r>
              <a:rPr lang="en-US" dirty="0"/>
              <a:t>Exception</a:t>
            </a:r>
            <a:r>
              <a:rPr lang="ru-RU" dirty="0"/>
              <a:t> и </a:t>
            </a:r>
            <a:r>
              <a:rPr lang="en-US" dirty="0" err="1"/>
              <a:t>RuntimeExcepton</a:t>
            </a:r>
            <a:r>
              <a:rPr lang="en-US" dirty="0"/>
              <a:t> </a:t>
            </a:r>
            <a:r>
              <a:rPr lang="ru-RU" dirty="0"/>
              <a:t>и проверяемый или не проверяемый </a:t>
            </a:r>
            <a:r>
              <a:rPr lang="en-US" dirty="0" err="1"/>
              <a:t>RuntimeExcepton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06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57AF3-56B5-66E9-F012-F4C3E820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665469-E60C-9853-6B9A-CEB6A0396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6" y="338667"/>
            <a:ext cx="9130648" cy="5135988"/>
          </a:xfrm>
        </p:spPr>
      </p:pic>
    </p:spTree>
    <p:extLst>
      <p:ext uri="{BB962C8B-B14F-4D97-AF65-F5344CB8AC3E}">
        <p14:creationId xmlns:p14="http://schemas.microsoft.com/office/powerpoint/2010/main" val="80251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921D-FF44-336F-D5D4-CF55F389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9796"/>
          </a:xfrm>
        </p:spPr>
        <p:txBody>
          <a:bodyPr/>
          <a:lstStyle/>
          <a:p>
            <a:pPr algn="ctr"/>
            <a:r>
              <a:rPr lang="en-US" dirty="0"/>
              <a:t>H</a:t>
            </a:r>
            <a:r>
              <a:rPr lang="ru-RU" dirty="0" err="1"/>
              <a:t>appens</a:t>
            </a:r>
            <a:r>
              <a:rPr lang="ru-RU" dirty="0"/>
              <a:t> </a:t>
            </a:r>
            <a:r>
              <a:rPr lang="en-US" dirty="0"/>
              <a:t>B</a:t>
            </a:r>
            <a:r>
              <a:rPr lang="ru-RU" dirty="0" err="1"/>
              <a:t>efore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78918B-6173-2D2B-BE23-D2741045C6D7}"/>
              </a:ext>
            </a:extLst>
          </p:cNvPr>
          <p:cNvSpPr/>
          <p:nvPr/>
        </p:nvSpPr>
        <p:spPr>
          <a:xfrm>
            <a:off x="321796" y="2497666"/>
            <a:ext cx="1816287" cy="5418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Поток 1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F1046E-71AE-D182-73E1-427033091D0E}"/>
              </a:ext>
            </a:extLst>
          </p:cNvPr>
          <p:cNvSpPr/>
          <p:nvPr/>
        </p:nvSpPr>
        <p:spPr>
          <a:xfrm>
            <a:off x="2696508" y="2497665"/>
            <a:ext cx="1839633" cy="5418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Поток 2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104F51-84A9-36D9-2DD5-6D027A3AB353}"/>
              </a:ext>
            </a:extLst>
          </p:cNvPr>
          <p:cNvSpPr/>
          <p:nvPr/>
        </p:nvSpPr>
        <p:spPr>
          <a:xfrm>
            <a:off x="321796" y="3158066"/>
            <a:ext cx="1816287" cy="541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= 42;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475AFA-FCE3-B948-FCFD-C6A0B2C842D4}"/>
              </a:ext>
            </a:extLst>
          </p:cNvPr>
          <p:cNvSpPr/>
          <p:nvPr/>
        </p:nvSpPr>
        <p:spPr>
          <a:xfrm>
            <a:off x="321796" y="3986867"/>
            <a:ext cx="1816287" cy="541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isReady</a:t>
            </a:r>
            <a:r>
              <a:rPr lang="en-US" dirty="0"/>
              <a:t> = true;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5CD522-C65E-06FD-AE87-F1F8A7A4A585}"/>
              </a:ext>
            </a:extLst>
          </p:cNvPr>
          <p:cNvSpPr/>
          <p:nvPr/>
        </p:nvSpPr>
        <p:spPr>
          <a:xfrm>
            <a:off x="321796" y="4816165"/>
            <a:ext cx="1816287" cy="541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FC99FF-D79E-38CE-C01D-8CC42839E508}"/>
              </a:ext>
            </a:extLst>
          </p:cNvPr>
          <p:cNvSpPr/>
          <p:nvPr/>
        </p:nvSpPr>
        <p:spPr>
          <a:xfrm>
            <a:off x="2719854" y="3986866"/>
            <a:ext cx="1816287" cy="541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If(</a:t>
            </a:r>
            <a:r>
              <a:rPr lang="en-US" dirty="0" err="1"/>
              <a:t>isReady</a:t>
            </a:r>
            <a:r>
              <a:rPr lang="en-US" dirty="0"/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BFB1A6-CBDD-DD87-56E5-E9A73CDBE32B}"/>
              </a:ext>
            </a:extLst>
          </p:cNvPr>
          <p:cNvSpPr/>
          <p:nvPr/>
        </p:nvSpPr>
        <p:spPr>
          <a:xfrm>
            <a:off x="2719855" y="4816164"/>
            <a:ext cx="1816287" cy="541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System.out</a:t>
            </a:r>
            <a:endParaRPr lang="en-US" dirty="0"/>
          </a:p>
          <a:p>
            <a:pPr algn="ctr"/>
            <a:r>
              <a:rPr lang="en-US" dirty="0"/>
              <a:t>.</a:t>
            </a:r>
            <a:r>
              <a:rPr lang="en-US" dirty="0" err="1"/>
              <a:t>println</a:t>
            </a:r>
            <a:r>
              <a:rPr lang="en-US" dirty="0"/>
              <a:t>(value)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1F9779-6E16-023D-D601-19E6922046AB}"/>
              </a:ext>
            </a:extLst>
          </p:cNvPr>
          <p:cNvSpPr/>
          <p:nvPr/>
        </p:nvSpPr>
        <p:spPr>
          <a:xfrm>
            <a:off x="2719854" y="3157568"/>
            <a:ext cx="1816287" cy="541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7BA212-3312-C595-F2DC-A86B2688FC0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229940" y="3699933"/>
            <a:ext cx="0" cy="2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0DE629-49DC-03EA-6707-5B549AAA09A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138083" y="4257800"/>
            <a:ext cx="581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734C0D-FE3A-433A-CE8E-5E9CE0A8F23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3627998" y="4528733"/>
            <a:ext cx="1" cy="28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F4DB3B-0D94-E86C-CF44-C5B04B56DBC4}"/>
              </a:ext>
            </a:extLst>
          </p:cNvPr>
          <p:cNvSpPr txBox="1"/>
          <p:nvPr/>
        </p:nvSpPr>
        <p:spPr>
          <a:xfrm>
            <a:off x="321797" y="1653988"/>
            <a:ext cx="285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volatile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isReady</a:t>
            </a:r>
            <a:r>
              <a:rPr lang="en-US" dirty="0"/>
              <a:t>;</a:t>
            </a:r>
          </a:p>
          <a:p>
            <a:r>
              <a:rPr lang="en-US" dirty="0"/>
              <a:t>Int value;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B234E0-B45D-E793-27A5-32CC8331B3FA}"/>
              </a:ext>
            </a:extLst>
          </p:cNvPr>
          <p:cNvSpPr txBox="1"/>
          <p:nvPr/>
        </p:nvSpPr>
        <p:spPr>
          <a:xfrm>
            <a:off x="5117912" y="2497665"/>
            <a:ext cx="45236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Концепция '</a:t>
            </a:r>
            <a:r>
              <a:rPr lang="ru-RU" sz="2400" dirty="0" err="1"/>
              <a:t>happens</a:t>
            </a:r>
            <a:r>
              <a:rPr lang="ru-RU" sz="2400" dirty="0"/>
              <a:t> </a:t>
            </a:r>
            <a:r>
              <a:rPr lang="ru-RU" sz="2400" dirty="0" err="1"/>
              <a:t>before</a:t>
            </a:r>
            <a:r>
              <a:rPr lang="ru-RU" sz="2400" dirty="0"/>
              <a:t>' описывает отношения между различными операциями в многопоточной программе. В Java она определяется в спецификации Java Memory Model (JMM).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979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28E8-BCF0-3733-DD85-FF662ECB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правила ‘</a:t>
            </a:r>
            <a:r>
              <a:rPr lang="en-US" dirty="0"/>
              <a:t>Happens Before'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A7A7-D48A-1B1E-83F0-0F9F0701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2178424"/>
            <a:ext cx="9493623" cy="4450976"/>
          </a:xfrm>
        </p:spPr>
        <p:txBody>
          <a:bodyPr>
            <a:noAutofit/>
          </a:bodyPr>
          <a:lstStyle/>
          <a:p>
            <a:r>
              <a:rPr lang="ru-RU" sz="1600" dirty="0"/>
              <a:t>Программный порядок: В одном потоке все операции выполняются в том порядке, в котором они написаны в коде. Это означает, что если в одном потоке сначала выполняется операция A, а затем операция B, то операция A всегда будет завершена до начала операции B.</a:t>
            </a:r>
          </a:p>
          <a:p>
            <a:r>
              <a:rPr lang="ru-RU" sz="1600" dirty="0"/>
              <a:t>Блокировка монитора: Разблокировка монитора в одном потоке происходит до последующей блокировки того же монитора в другом потоке. Это правило гарантирует, что критические секции кода, защищенные синхронизацией, выполняются последовательно и не пересекаются.</a:t>
            </a:r>
          </a:p>
          <a:p>
            <a:r>
              <a:rPr lang="ru-RU" sz="1600" dirty="0"/>
              <a:t>Взаимодействие через </a:t>
            </a:r>
            <a:r>
              <a:rPr lang="ru-RU" sz="1600" dirty="0" err="1"/>
              <a:t>volatile</a:t>
            </a:r>
            <a:r>
              <a:rPr lang="ru-RU" sz="1600" dirty="0"/>
              <a:t> переменные: Запись в </a:t>
            </a:r>
            <a:r>
              <a:rPr lang="ru-RU" sz="1600" dirty="0" err="1"/>
              <a:t>volatile</a:t>
            </a:r>
            <a:r>
              <a:rPr lang="ru-RU" sz="1600" dirty="0"/>
              <a:t> переменную происходит до последующего чтения этой переменной другим потоком. Это обеспечивает видимость изменений, сделанных одним потоком, для других потоков.</a:t>
            </a:r>
          </a:p>
          <a:p>
            <a:r>
              <a:rPr lang="ru-RU" sz="1600" dirty="0"/>
              <a:t>Создание и завершение потоков: Создание потока происходит до начала его выполнения, а завершение потока происходит до того, как другой поток обнаружит его завершение. Это правило помогает управлять жизненным циклом потоков и их взаимодействием.</a:t>
            </a:r>
          </a:p>
          <a:p>
            <a:r>
              <a:rPr lang="ru-RU" sz="1600" dirty="0"/>
              <a:t>Передача данных через </a:t>
            </a:r>
            <a:r>
              <a:rPr lang="ru-RU" sz="1600" dirty="0" err="1"/>
              <a:t>join</a:t>
            </a:r>
            <a:r>
              <a:rPr lang="ru-RU" sz="1600" dirty="0"/>
              <a:t>(): Вызов метода </a:t>
            </a:r>
            <a:r>
              <a:rPr lang="ru-RU" sz="1600" dirty="0" err="1"/>
              <a:t>Thread.join</a:t>
            </a:r>
            <a:r>
              <a:rPr lang="ru-RU" sz="1600" dirty="0"/>
              <a:t>() на одном потоке происходит до завершения этого потока. Это позволяет одному потоку дождаться завершения другого потока перед продолжением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175486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69C9-41E3-613F-3E93-C2F5077B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Concurrent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09451-25BB-DA66-D358-D64BB7AA6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/>
              <a:t>synchronized</a:t>
            </a:r>
            <a:r>
              <a:rPr lang="ru-RU" dirty="0"/>
              <a:t> (</a:t>
            </a:r>
            <a:r>
              <a:rPr lang="ru-RU" dirty="0" err="1"/>
              <a:t>obj</a:t>
            </a:r>
            <a:r>
              <a:rPr lang="ru-RU" dirty="0"/>
              <a:t>) </a:t>
            </a:r>
            <a:r>
              <a:rPr lang="en-US" dirty="0"/>
              <a:t>{</a:t>
            </a:r>
            <a:r>
              <a:rPr lang="ru-RU" dirty="0"/>
              <a:t>}</a:t>
            </a:r>
            <a:r>
              <a:rPr lang="en-US" dirty="0"/>
              <a:t> – </a:t>
            </a:r>
            <a:r>
              <a:rPr lang="ru-RU" dirty="0"/>
              <a:t>блок синхронизации на объекте (мониторе)</a:t>
            </a:r>
          </a:p>
          <a:p>
            <a:endParaRPr lang="ru-RU" dirty="0"/>
          </a:p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synchronized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doSomething</a:t>
            </a:r>
            <a:r>
              <a:rPr lang="en-US" dirty="0"/>
              <a:t>() {} – </a:t>
            </a:r>
            <a:r>
              <a:rPr lang="ru-RU" dirty="0"/>
              <a:t>синхронизированный метод</a:t>
            </a:r>
            <a:endParaRPr lang="en-US" dirty="0"/>
          </a:p>
          <a:p>
            <a:r>
              <a:rPr lang="en-US" b="1" dirty="0"/>
              <a:t>Public static</a:t>
            </a:r>
            <a:r>
              <a:rPr lang="en-US" dirty="0"/>
              <a:t> </a:t>
            </a:r>
            <a:r>
              <a:rPr lang="en-US" b="1" dirty="0"/>
              <a:t>synchronized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doSomething</a:t>
            </a:r>
            <a:r>
              <a:rPr lang="en-US" dirty="0"/>
              <a:t>() {}</a:t>
            </a:r>
            <a:r>
              <a:rPr lang="ru-RU" dirty="0"/>
              <a:t> синхронизированный статический метод</a:t>
            </a:r>
            <a:endParaRPr lang="en-US" dirty="0"/>
          </a:p>
          <a:p>
            <a:r>
              <a:rPr lang="ru-RU" dirty="0"/>
              <a:t>Вопрос: кто является монитором для статического синхронизированного метода.</a:t>
            </a:r>
          </a:p>
          <a:p>
            <a:r>
              <a:rPr lang="ru-RU" dirty="0"/>
              <a:t>Ответ: Объект из которого вызван метод</a:t>
            </a:r>
          </a:p>
          <a:p>
            <a:endParaRPr lang="ru-RU" dirty="0"/>
          </a:p>
          <a:p>
            <a:r>
              <a:rPr lang="ru-RU" dirty="0"/>
              <a:t>Вопрос: кто является монитором для не статического синхронизированного метода.</a:t>
            </a:r>
          </a:p>
          <a:p>
            <a:r>
              <a:rPr lang="ru-RU" dirty="0"/>
              <a:t>Ответ: Экземпляр 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474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389</TotalTime>
  <Words>3067</Words>
  <Application>Microsoft Office PowerPoint</Application>
  <PresentationFormat>Widescreen</PresentationFormat>
  <Paragraphs>214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Unicode MS</vt:lpstr>
      <vt:lpstr>Google Sans</vt:lpstr>
      <vt:lpstr>Trebuchet MS</vt:lpstr>
      <vt:lpstr>Trebuchet MS (Body)</vt:lpstr>
      <vt:lpstr>Wingdings 3</vt:lpstr>
      <vt:lpstr>Facet</vt:lpstr>
      <vt:lpstr>Актуальные вопросы на собеседовании  Java Разработчика  в 2025 году </vt:lpstr>
      <vt:lpstr>Задачки</vt:lpstr>
      <vt:lpstr> SOLID</vt:lpstr>
      <vt:lpstr>Пулы</vt:lpstr>
      <vt:lpstr>Исключения</vt:lpstr>
      <vt:lpstr>PowerPoint Presentation</vt:lpstr>
      <vt:lpstr>Happens Before</vt:lpstr>
      <vt:lpstr>Основные правила ‘Happens Before' </vt:lpstr>
      <vt:lpstr>Concurrent </vt:lpstr>
      <vt:lpstr>Concurrent </vt:lpstr>
      <vt:lpstr>Generic</vt:lpstr>
      <vt:lpstr>JIT </vt:lpstr>
      <vt:lpstr>HashMap</vt:lpstr>
      <vt:lpstr>CuncarentHashMap</vt:lpstr>
      <vt:lpstr>Как работает Garbage Collector </vt:lpstr>
      <vt:lpstr>Deadlock  </vt:lpstr>
      <vt:lpstr>Как проще всего получить исключение Stack Overflow </vt:lpstr>
      <vt:lpstr>SQL &amp; JOIN &amp; HAVING</vt:lpstr>
      <vt:lpstr>SQL &amp; HAVING</vt:lpstr>
      <vt:lpstr>Уровень изолированности транзакций</vt:lpstr>
      <vt:lpstr>Как создать бин в Spring</vt:lpstr>
      <vt:lpstr>Основные скопы бинов в Spring </vt:lpstr>
      <vt:lpstr>Паттерны проектирования </vt:lpstr>
      <vt:lpstr>Паттернов микросервисной архитектуры </vt:lpstr>
      <vt:lpstr>Паттернов микросервисной архитектуры </vt:lpstr>
      <vt:lpstr>Паттернов микросервисной архитектуры </vt:lpstr>
      <vt:lpstr>Паттернов микросервисной архитектуры </vt:lpstr>
      <vt:lpstr>Паттернов микросервисной архитектуры </vt:lpstr>
      <vt:lpstr>Паттернов микросервисной архитектуры </vt:lpstr>
      <vt:lpstr>Паттернов микросервисной архитектуры </vt:lpstr>
      <vt:lpstr>Паттернов микросервисной архитектуры </vt:lpstr>
      <vt:lpstr>Паттернов микросервисной архитектуры </vt:lpstr>
      <vt:lpstr>HTTP/HTTPS</vt:lpstr>
      <vt:lpstr>KAFKA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Shapovalov</dc:creator>
  <cp:lastModifiedBy>Igor Shapovalov</cp:lastModifiedBy>
  <cp:revision>3</cp:revision>
  <dcterms:created xsi:type="dcterms:W3CDTF">2025-07-14T12:22:10Z</dcterms:created>
  <dcterms:modified xsi:type="dcterms:W3CDTF">2025-07-14T18:55:19Z</dcterms:modified>
</cp:coreProperties>
</file>