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2"/>
  </p:notesMasterIdLst>
  <p:sldIdLst>
    <p:sldId id="256" r:id="rId2"/>
    <p:sldId id="258" r:id="rId3"/>
    <p:sldId id="259" r:id="rId4"/>
    <p:sldId id="266" r:id="rId5"/>
    <p:sldId id="270" r:id="rId6"/>
    <p:sldId id="260" r:id="rId7"/>
    <p:sldId id="271" r:id="rId8"/>
    <p:sldId id="263" r:id="rId9"/>
    <p:sldId id="272" r:id="rId10"/>
    <p:sldId id="262" r:id="rId11"/>
    <p:sldId id="274" r:id="rId12"/>
    <p:sldId id="264" r:id="rId13"/>
    <p:sldId id="273" r:id="rId14"/>
    <p:sldId id="267" r:id="rId15"/>
    <p:sldId id="268" r:id="rId16"/>
    <p:sldId id="269" r:id="rId17"/>
    <p:sldId id="275" r:id="rId18"/>
    <p:sldId id="276" r:id="rId19"/>
    <p:sldId id="277" r:id="rId20"/>
    <p:sldId id="278" r:id="rId21"/>
    <p:sldId id="279" r:id="rId22"/>
    <p:sldId id="285" r:id="rId23"/>
    <p:sldId id="280" r:id="rId24"/>
    <p:sldId id="281" r:id="rId25"/>
    <p:sldId id="283" r:id="rId26"/>
    <p:sldId id="282" r:id="rId27"/>
    <p:sldId id="284" r:id="rId28"/>
    <p:sldId id="286" r:id="rId29"/>
    <p:sldId id="287" r:id="rId30"/>
    <p:sldId id="26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DBFFA5-F7B2-4726-8B5A-9D9E76DB4C8E}">
          <p14:sldIdLst>
            <p14:sldId id="256"/>
            <p14:sldId id="258"/>
          </p14:sldIdLst>
        </p14:section>
        <p14:section name="Untitled Section" id="{2E51FE3B-7438-4D9C-82EF-11B7800E1365}">
          <p14:sldIdLst>
            <p14:sldId id="259"/>
            <p14:sldId id="266"/>
            <p14:sldId id="270"/>
            <p14:sldId id="260"/>
            <p14:sldId id="271"/>
            <p14:sldId id="263"/>
            <p14:sldId id="272"/>
            <p14:sldId id="262"/>
            <p14:sldId id="274"/>
            <p14:sldId id="264"/>
            <p14:sldId id="273"/>
            <p14:sldId id="267"/>
            <p14:sldId id="268"/>
            <p14:sldId id="269"/>
            <p14:sldId id="275"/>
            <p14:sldId id="276"/>
            <p14:sldId id="277"/>
            <p14:sldId id="278"/>
            <p14:sldId id="279"/>
            <p14:sldId id="285"/>
            <p14:sldId id="280"/>
            <p14:sldId id="281"/>
            <p14:sldId id="283"/>
            <p14:sldId id="282"/>
            <p14:sldId id="284"/>
            <p14:sldId id="286"/>
            <p14:sldId id="287"/>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86618" autoAdjust="0"/>
  </p:normalViewPr>
  <p:slideViewPr>
    <p:cSldViewPr snapToGrid="0">
      <p:cViewPr varScale="1">
        <p:scale>
          <a:sx n="83" d="100"/>
          <a:sy n="83" d="100"/>
        </p:scale>
        <p:origin x="686" y="5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43510F-14BF-404F-A9C5-436B19F7FFF0}" type="datetimeFigureOut">
              <a:rPr lang="en-US" smtClean="0"/>
              <a:t>7/24/2025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C3258-E278-47DD-9A0B-CCC868DD7FBF}" type="slidenum">
              <a:rPr lang="en-US" smtClean="0"/>
              <a:t>‹#›</a:t>
            </a:fld>
            <a:endParaRPr lang="en-US"/>
          </a:p>
        </p:txBody>
      </p:sp>
    </p:spTree>
    <p:extLst>
      <p:ext uri="{BB962C8B-B14F-4D97-AF65-F5344CB8AC3E}">
        <p14:creationId xmlns:p14="http://schemas.microsoft.com/office/powerpoint/2010/main" val="4017355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FC3258-E278-47DD-9A0B-CCC868DD7FBF}" type="slidenum">
              <a:rPr lang="en-US" smtClean="0"/>
              <a:t>30</a:t>
            </a:fld>
            <a:endParaRPr lang="en-US"/>
          </a:p>
        </p:txBody>
      </p:sp>
    </p:spTree>
    <p:extLst>
      <p:ext uri="{BB962C8B-B14F-4D97-AF65-F5344CB8AC3E}">
        <p14:creationId xmlns:p14="http://schemas.microsoft.com/office/powerpoint/2010/main" val="3322057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174760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3181008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53486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305499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89706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35497537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1611416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3276076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161750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3E0D09-3456-46C4-8D6E-94C5CBF54FD6}"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485495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3E0D09-3456-46C4-8D6E-94C5CBF54FD6}"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3130184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3E0D09-3456-46C4-8D6E-94C5CBF54FD6}"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414433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3E0D09-3456-46C4-8D6E-94C5CBF54FD6}"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3900981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3E0D09-3456-46C4-8D6E-94C5CBF54FD6}"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90739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3E0D09-3456-46C4-8D6E-94C5CBF54FD6}"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1ED7B-94F7-4246-AD1D-A59B73790145}" type="slidenum">
              <a:rPr lang="en-US" smtClean="0"/>
              <a:t>‹#›</a:t>
            </a:fld>
            <a:endParaRPr lang="en-US"/>
          </a:p>
        </p:txBody>
      </p:sp>
    </p:spTree>
    <p:extLst>
      <p:ext uri="{BB962C8B-B14F-4D97-AF65-F5344CB8AC3E}">
        <p14:creationId xmlns:p14="http://schemas.microsoft.com/office/powerpoint/2010/main" val="2129936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1ED7B-94F7-4246-AD1D-A59B73790145}" type="slidenum">
              <a:rPr lang="en-US" smtClean="0"/>
              <a:t>‹#›</a:t>
            </a:fld>
            <a:endParaRPr lang="en-US"/>
          </a:p>
        </p:txBody>
      </p:sp>
      <p:sp>
        <p:nvSpPr>
          <p:cNvPr id="5" name="Date Placeholder 4"/>
          <p:cNvSpPr>
            <a:spLocks noGrp="1"/>
          </p:cNvSpPr>
          <p:nvPr>
            <p:ph type="dt" sz="half" idx="10"/>
          </p:nvPr>
        </p:nvSpPr>
        <p:spPr/>
        <p:txBody>
          <a:bodyPr/>
          <a:lstStyle/>
          <a:p>
            <a:fld id="{0E3E0D09-3456-46C4-8D6E-94C5CBF54FD6}" type="datetimeFigureOut">
              <a:rPr lang="en-US" smtClean="0"/>
              <a:t>7/24/2025</a:t>
            </a:fld>
            <a:endParaRPr lang="en-US"/>
          </a:p>
        </p:txBody>
      </p:sp>
    </p:spTree>
    <p:extLst>
      <p:ext uri="{BB962C8B-B14F-4D97-AF65-F5344CB8AC3E}">
        <p14:creationId xmlns:p14="http://schemas.microsoft.com/office/powerpoint/2010/main" val="4182177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E3E0D09-3456-46C4-8D6E-94C5CBF54FD6}" type="datetimeFigureOut">
              <a:rPr lang="en-US" smtClean="0"/>
              <a:t>7/24/2025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61ED7B-94F7-4246-AD1D-A59B73790145}" type="slidenum">
              <a:rPr lang="en-US" smtClean="0"/>
              <a:t>‹#›</a:t>
            </a:fld>
            <a:endParaRPr lang="en-US"/>
          </a:p>
        </p:txBody>
      </p:sp>
    </p:spTree>
    <p:extLst>
      <p:ext uri="{BB962C8B-B14F-4D97-AF65-F5344CB8AC3E}">
        <p14:creationId xmlns:p14="http://schemas.microsoft.com/office/powerpoint/2010/main" val="36927627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igdataschool.ru/blog/columnar-and-row-based-databases/" TargetMode="External"/><Relationship Id="rId7" Type="http://schemas.openxmlformats.org/officeDocument/2006/relationships/hyperlink" Target="https://sql-academy.org/ru/guide/key-value-database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pvsm.ru/grafovy-e-bazy-danny-h/386823" TargetMode="External"/><Relationship Id="rId5" Type="http://schemas.openxmlformats.org/officeDocument/2006/relationships/hyperlink" Target="https://habr.com/ru/companies/vk/articles/685402/" TargetMode="External"/><Relationship Id="rId4" Type="http://schemas.openxmlformats.org/officeDocument/2006/relationships/hyperlink" Target="https://habr.com/ru/articles/9518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3E928-938B-FC00-3C19-811547707C35}"/>
              </a:ext>
            </a:extLst>
          </p:cNvPr>
          <p:cNvSpPr>
            <a:spLocks noGrp="1"/>
          </p:cNvSpPr>
          <p:nvPr>
            <p:ph type="ctrTitle"/>
          </p:nvPr>
        </p:nvSpPr>
        <p:spPr/>
        <p:txBody>
          <a:bodyPr/>
          <a:lstStyle/>
          <a:p>
            <a:r>
              <a:rPr lang="ru-RU" dirty="0"/>
              <a:t>Система управления базами данных</a:t>
            </a:r>
            <a:endParaRPr lang="en-US" dirty="0"/>
          </a:p>
        </p:txBody>
      </p:sp>
    </p:spTree>
    <p:extLst>
      <p:ext uri="{BB962C8B-B14F-4D97-AF65-F5344CB8AC3E}">
        <p14:creationId xmlns:p14="http://schemas.microsoft.com/office/powerpoint/2010/main" val="581552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2999-DED2-3E1B-35E5-C314B6CC178E}"/>
              </a:ext>
            </a:extLst>
          </p:cNvPr>
          <p:cNvSpPr>
            <a:spLocks noGrp="1"/>
          </p:cNvSpPr>
          <p:nvPr>
            <p:ph type="title"/>
          </p:nvPr>
        </p:nvSpPr>
        <p:spPr/>
        <p:txBody>
          <a:bodyPr/>
          <a:lstStyle/>
          <a:p>
            <a:pPr algn="ctr"/>
            <a:r>
              <a:rPr lang="ru-RU" b="1" dirty="0"/>
              <a:t>Векторные СУБД</a:t>
            </a:r>
            <a:br>
              <a:rPr lang="ru-RU" b="1" dirty="0"/>
            </a:br>
            <a:endParaRPr lang="en-US" dirty="0"/>
          </a:p>
        </p:txBody>
      </p:sp>
      <p:sp>
        <p:nvSpPr>
          <p:cNvPr id="3" name="Content Placeholder 2">
            <a:extLst>
              <a:ext uri="{FF2B5EF4-FFF2-40B4-BE49-F238E27FC236}">
                <a16:creationId xmlns:a16="http://schemas.microsoft.com/office/drawing/2014/main" id="{D3467CEB-0C38-A33B-2B60-95F2C0BBFC0E}"/>
              </a:ext>
            </a:extLst>
          </p:cNvPr>
          <p:cNvSpPr>
            <a:spLocks noGrp="1"/>
          </p:cNvSpPr>
          <p:nvPr>
            <p:ph idx="1"/>
          </p:nvPr>
        </p:nvSpPr>
        <p:spPr>
          <a:xfrm>
            <a:off x="677334" y="2160589"/>
            <a:ext cx="9342966" cy="4697411"/>
          </a:xfrm>
        </p:spPr>
        <p:txBody>
          <a:bodyPr>
            <a:normAutofit fontScale="92500" lnSpcReduction="20000"/>
          </a:bodyPr>
          <a:lstStyle/>
          <a:p>
            <a:r>
              <a:rPr lang="ru-RU" dirty="0"/>
              <a:t>Векторные базы данных хранят данные в виде многомерных векторов. Каждый объект (текст, изображение, звук) преобразуется в числовой вектор с помощью методов машинного обучения или глубокого обучения. </a:t>
            </a:r>
          </a:p>
          <a:p>
            <a:pPr marL="0" indent="0">
              <a:buNone/>
            </a:pPr>
            <a:r>
              <a:rPr lang="ru-RU" b="1" dirty="0"/>
              <a:t>Преимущества векторных баз данных</a:t>
            </a:r>
          </a:p>
          <a:p>
            <a:r>
              <a:rPr lang="ru-RU" b="1" dirty="0"/>
              <a:t>Поиск по смыслу</a:t>
            </a:r>
            <a:r>
              <a:rPr lang="ru-RU" dirty="0"/>
              <a:t>: Возможность находить семантически схожие объекты. </a:t>
            </a:r>
            <a:r>
              <a:rPr lang="ru-RU" b="1" dirty="0"/>
              <a:t>Пример</a:t>
            </a:r>
            <a:r>
              <a:rPr lang="ru-RU" dirty="0"/>
              <a:t>: Поиск документов, связанных с "искусственным интеллектом", также найдет статьи о "машинном обучении" и "нейронных сетях".</a:t>
            </a:r>
          </a:p>
          <a:p>
            <a:r>
              <a:rPr lang="ru-RU" b="1" dirty="0"/>
              <a:t>Высокая производительность</a:t>
            </a:r>
            <a:r>
              <a:rPr lang="ru-RU" dirty="0"/>
              <a:t>: Эффективные алгоритмы приближенного поиска ближайших соседей позволяют работать с большими объемами данных.</a:t>
            </a:r>
          </a:p>
          <a:p>
            <a:r>
              <a:rPr lang="ru-RU" b="1" dirty="0"/>
              <a:t>Масштабируемость</a:t>
            </a:r>
            <a:r>
              <a:rPr lang="ru-RU" dirty="0"/>
              <a:t>: Хорошо подходят для распределенных систем и обработки больших данных.</a:t>
            </a:r>
          </a:p>
          <a:p>
            <a:pPr marL="0" indent="0">
              <a:buNone/>
            </a:pPr>
            <a:r>
              <a:rPr lang="ru-RU" b="1" dirty="0"/>
              <a:t>Недостатки векторных баз данных</a:t>
            </a:r>
          </a:p>
          <a:p>
            <a:r>
              <a:rPr lang="ru-RU" b="1" dirty="0"/>
              <a:t>Интерпретируемость</a:t>
            </a:r>
            <a:r>
              <a:rPr lang="ru-RU" dirty="0"/>
              <a:t>: Трудно объяснить, почему определенные объекты считаются похожими.</a:t>
            </a:r>
          </a:p>
          <a:p>
            <a:r>
              <a:rPr lang="ru-RU" b="1" dirty="0"/>
              <a:t>Зависимость от качества моделей</a:t>
            </a:r>
            <a:r>
              <a:rPr lang="ru-RU" dirty="0"/>
              <a:t>: Если модель обучения недостаточно хороша, результаты поиска могут быть неточными.</a:t>
            </a:r>
          </a:p>
          <a:p>
            <a:endParaRPr lang="en-US" dirty="0"/>
          </a:p>
        </p:txBody>
      </p:sp>
    </p:spTree>
    <p:extLst>
      <p:ext uri="{BB962C8B-B14F-4D97-AF65-F5344CB8AC3E}">
        <p14:creationId xmlns:p14="http://schemas.microsoft.com/office/powerpoint/2010/main" val="4206971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686FE13-0A84-547D-DFF2-E9CF26EFFB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269" y="1468582"/>
            <a:ext cx="9256015" cy="3552880"/>
          </a:xfrm>
        </p:spPr>
      </p:pic>
    </p:spTree>
    <p:extLst>
      <p:ext uri="{BB962C8B-B14F-4D97-AF65-F5344CB8AC3E}">
        <p14:creationId xmlns:p14="http://schemas.microsoft.com/office/powerpoint/2010/main" val="2426708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1D4D4-22EF-A2A7-C886-62267E59A0B5}"/>
              </a:ext>
            </a:extLst>
          </p:cNvPr>
          <p:cNvSpPr>
            <a:spLocks noGrp="1"/>
          </p:cNvSpPr>
          <p:nvPr>
            <p:ph type="title"/>
          </p:nvPr>
        </p:nvSpPr>
        <p:spPr/>
        <p:txBody>
          <a:bodyPr/>
          <a:lstStyle/>
          <a:p>
            <a:pPr algn="ctr"/>
            <a:r>
              <a:rPr lang="ru-RU" dirty="0"/>
              <a:t>Ключ-значение СУБД</a:t>
            </a:r>
            <a:endParaRPr lang="en-US" dirty="0"/>
          </a:p>
        </p:txBody>
      </p:sp>
      <p:sp>
        <p:nvSpPr>
          <p:cNvPr id="3" name="Content Placeholder 2">
            <a:extLst>
              <a:ext uri="{FF2B5EF4-FFF2-40B4-BE49-F238E27FC236}">
                <a16:creationId xmlns:a16="http://schemas.microsoft.com/office/drawing/2014/main" id="{126773B6-DE2B-8FE0-7DB0-C889996E2A4C}"/>
              </a:ext>
            </a:extLst>
          </p:cNvPr>
          <p:cNvSpPr>
            <a:spLocks noGrp="1"/>
          </p:cNvSpPr>
          <p:nvPr>
            <p:ph idx="1"/>
          </p:nvPr>
        </p:nvSpPr>
        <p:spPr>
          <a:xfrm>
            <a:off x="677334" y="2160589"/>
            <a:ext cx="8983902" cy="4600429"/>
          </a:xfrm>
        </p:spPr>
        <p:txBody>
          <a:bodyPr>
            <a:normAutofit/>
          </a:bodyPr>
          <a:lstStyle/>
          <a:p>
            <a:pPr fontAlgn="base"/>
            <a:r>
              <a:rPr lang="ru-RU" dirty="0"/>
              <a:t>Тип баз данных</a:t>
            </a:r>
            <a:r>
              <a:rPr lang="ru-RU" b="1" dirty="0"/>
              <a:t> </a:t>
            </a:r>
            <a:r>
              <a:rPr lang="ru-RU" dirty="0"/>
              <a:t>Key-</a:t>
            </a:r>
            <a:r>
              <a:rPr lang="ru-RU" dirty="0" err="1"/>
              <a:t>value</a:t>
            </a:r>
            <a:r>
              <a:rPr lang="ru-RU" dirty="0"/>
              <a:t> предназначен для осуществления быстрых, почти мгновенных запросов для таких задач как кэш, отображение баланса и т.д.. Высокая скорость осуществляется за счет хранения данных по принципу ключ-значение, и в большинстве случаев благодаря работе в оперативной памяти. </a:t>
            </a:r>
            <a:br>
              <a:rPr lang="ru-RU" dirty="0"/>
            </a:br>
            <a:r>
              <a:rPr lang="ru-RU" dirty="0"/>
              <a:t>Словари содержат коллекцию объектов или записей, а объекты содержат множество различных полей, каждое из которых содержит данные. Записи хранятся и извлекаются с использованием ключа, который однозначно идентифицирует запись и используется для быстрого поиска данных.</a:t>
            </a:r>
          </a:p>
          <a:p>
            <a:pPr fontAlgn="base"/>
            <a:r>
              <a:rPr lang="ru-RU" dirty="0"/>
              <a:t>Основным применением является ускорение отображения данных для конечных пользователей и снижение нагрузок, в том числе I/O на инфраструктуру организаций.</a:t>
            </a:r>
          </a:p>
          <a:p>
            <a:pPr fontAlgn="base"/>
            <a:r>
              <a:rPr lang="ru-RU" dirty="0"/>
              <a:t>Наиболее известными и широко используемыми Key-Value решениями являются </a:t>
            </a:r>
            <a:r>
              <a:rPr lang="ru-RU" dirty="0" err="1"/>
              <a:t>Redis</a:t>
            </a:r>
            <a:r>
              <a:rPr lang="ru-RU" dirty="0"/>
              <a:t> и </a:t>
            </a:r>
            <a:r>
              <a:rPr lang="ru-RU" dirty="0" err="1"/>
              <a:t>Memcached</a:t>
            </a:r>
            <a:r>
              <a:rPr lang="ru-RU" dirty="0"/>
              <a:t>.</a:t>
            </a:r>
          </a:p>
        </p:txBody>
      </p:sp>
    </p:spTree>
    <p:extLst>
      <p:ext uri="{BB962C8B-B14F-4D97-AF65-F5344CB8AC3E}">
        <p14:creationId xmlns:p14="http://schemas.microsoft.com/office/powerpoint/2010/main" val="406706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9E13639-3567-2CC1-9F82-4DE54BE95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864" y="708169"/>
            <a:ext cx="7989388" cy="5441661"/>
          </a:xfrm>
        </p:spPr>
      </p:pic>
    </p:spTree>
    <p:extLst>
      <p:ext uri="{BB962C8B-B14F-4D97-AF65-F5344CB8AC3E}">
        <p14:creationId xmlns:p14="http://schemas.microsoft.com/office/powerpoint/2010/main" val="337428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68A6-B195-C580-2C69-45A4BB9ED337}"/>
              </a:ext>
            </a:extLst>
          </p:cNvPr>
          <p:cNvSpPr>
            <a:spLocks noGrp="1"/>
          </p:cNvSpPr>
          <p:nvPr>
            <p:ph type="title"/>
          </p:nvPr>
        </p:nvSpPr>
        <p:spPr/>
        <p:txBody>
          <a:bodyPr/>
          <a:lstStyle/>
          <a:p>
            <a:pPr algn="ctr"/>
            <a:r>
              <a:rPr lang="ru-RU" dirty="0" err="1"/>
              <a:t>Документо-оренитрованные</a:t>
            </a:r>
            <a:r>
              <a:rPr lang="ru-RU" dirty="0"/>
              <a:t> СУБД</a:t>
            </a:r>
            <a:endParaRPr lang="en-US" dirty="0"/>
          </a:p>
        </p:txBody>
      </p:sp>
      <p:sp>
        <p:nvSpPr>
          <p:cNvPr id="3" name="Content Placeholder 2">
            <a:extLst>
              <a:ext uri="{FF2B5EF4-FFF2-40B4-BE49-F238E27FC236}">
                <a16:creationId xmlns:a16="http://schemas.microsoft.com/office/drawing/2014/main" id="{BD63DD80-715B-9956-6CD9-B9A1B178F114}"/>
              </a:ext>
            </a:extLst>
          </p:cNvPr>
          <p:cNvSpPr>
            <a:spLocks noGrp="1"/>
          </p:cNvSpPr>
          <p:nvPr>
            <p:ph idx="1"/>
          </p:nvPr>
        </p:nvSpPr>
        <p:spPr/>
        <p:txBody>
          <a:bodyPr>
            <a:normAutofit fontScale="85000" lnSpcReduction="10000"/>
          </a:bodyPr>
          <a:lstStyle/>
          <a:p>
            <a:r>
              <a:rPr lang="ru-RU" dirty="0"/>
              <a:t>Если вам нужно хранить много файлов/документов и вы не хотите задумываться (до разумных пределов, разумеется) о структуре хранения, иерархии, связях, вам может подойти одна из </a:t>
            </a:r>
            <a:r>
              <a:rPr lang="ru-RU" dirty="0" err="1"/>
              <a:t>документо</a:t>
            </a:r>
            <a:r>
              <a:rPr lang="ru-RU" dirty="0"/>
              <a:t>-ориентированных баз данных. Дополнительным преимуществом являются широкие возможности для масштабирования.</a:t>
            </a:r>
            <a:br>
              <a:rPr lang="ru-RU" dirty="0"/>
            </a:br>
            <a:endParaRPr lang="ru-RU" dirty="0"/>
          </a:p>
          <a:p>
            <a:pPr fontAlgn="base"/>
            <a:r>
              <a:rPr lang="ru-RU" dirty="0"/>
              <a:t>Принцип организации хранения документов в </a:t>
            </a:r>
            <a:r>
              <a:rPr lang="ru-RU" dirty="0" err="1"/>
              <a:t>докумнто</a:t>
            </a:r>
            <a:r>
              <a:rPr lang="ru-RU" dirty="0"/>
              <a:t>-ориентированной СУБД</a:t>
            </a:r>
          </a:p>
          <a:p>
            <a:pPr fontAlgn="base"/>
            <a:r>
              <a:rPr lang="ru-RU" dirty="0" err="1"/>
              <a:t>Документо</a:t>
            </a:r>
            <a:r>
              <a:rPr lang="ru-RU" dirty="0"/>
              <a:t>-ориентированные базы данных созданы для хранения иерархических структур данных (документов). Основой </a:t>
            </a:r>
            <a:r>
              <a:rPr lang="ru-RU" dirty="0" err="1"/>
              <a:t>документоориентированных</a:t>
            </a:r>
            <a:r>
              <a:rPr lang="ru-RU" dirty="0"/>
              <a:t> СУБД являются документные хранилища, имеющие структуру дерева или леса. Деревья начинаются с корневого узла и может содержать несколько внутренних и листовых узлов. Листовые узлы содержат данные, которые при добавлении документа заносятся в индексы, это дает возможность даже при достаточно сложной структуре находить путь к искомых данных. В отличие от хранилищ типа ключ-значение, выборка по запросу к документному хранилищу может содержать части большого количества документов без полной загрузки этих документов в оперативную память.</a:t>
            </a:r>
          </a:p>
          <a:p>
            <a:endParaRPr lang="en-US" dirty="0"/>
          </a:p>
        </p:txBody>
      </p:sp>
    </p:spTree>
    <p:extLst>
      <p:ext uri="{BB962C8B-B14F-4D97-AF65-F5344CB8AC3E}">
        <p14:creationId xmlns:p14="http://schemas.microsoft.com/office/powerpoint/2010/main" val="3610968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911BF97-07B8-DAE9-DF9C-E61EF089E2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01" y="1394691"/>
            <a:ext cx="9369556" cy="3993747"/>
          </a:xfrm>
        </p:spPr>
      </p:pic>
    </p:spTree>
    <p:extLst>
      <p:ext uri="{BB962C8B-B14F-4D97-AF65-F5344CB8AC3E}">
        <p14:creationId xmlns:p14="http://schemas.microsoft.com/office/powerpoint/2010/main" val="2367858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4492-E365-1C1E-5095-E9952C116827}"/>
              </a:ext>
            </a:extLst>
          </p:cNvPr>
          <p:cNvSpPr>
            <a:spLocks noGrp="1"/>
          </p:cNvSpPr>
          <p:nvPr>
            <p:ph type="title"/>
          </p:nvPr>
        </p:nvSpPr>
        <p:spPr/>
        <p:txBody>
          <a:bodyPr/>
          <a:lstStyle/>
          <a:p>
            <a:pPr algn="ctr"/>
            <a:r>
              <a:rPr lang="ru-RU" dirty="0"/>
              <a:t>Навигационные СУБД</a:t>
            </a:r>
            <a:br>
              <a:rPr lang="ru-RU" dirty="0"/>
            </a:br>
            <a:endParaRPr lang="en-US" dirty="0"/>
          </a:p>
        </p:txBody>
      </p:sp>
      <p:sp>
        <p:nvSpPr>
          <p:cNvPr id="3" name="Content Placeholder 2">
            <a:extLst>
              <a:ext uri="{FF2B5EF4-FFF2-40B4-BE49-F238E27FC236}">
                <a16:creationId xmlns:a16="http://schemas.microsoft.com/office/drawing/2014/main" id="{557F62E6-C1B7-8104-D7F1-C3781A13F818}"/>
              </a:ext>
            </a:extLst>
          </p:cNvPr>
          <p:cNvSpPr>
            <a:spLocks noGrp="1"/>
          </p:cNvSpPr>
          <p:nvPr>
            <p:ph idx="1"/>
          </p:nvPr>
        </p:nvSpPr>
        <p:spPr/>
        <p:txBody>
          <a:bodyPr/>
          <a:lstStyle/>
          <a:p>
            <a:pPr fontAlgn="base"/>
            <a:r>
              <a:rPr lang="ru-RU" dirty="0"/>
              <a:t>Навигационные базы данных не имеют ничего общего с пространственными базами данных, как может показаться на первый взгляд по названию. Навигационная база данных — это тип базы данных, в которой записи или объекты находятся главным образом по ссылкам из других объектов. В чем-то это близко концепции </a:t>
            </a:r>
            <a:r>
              <a:rPr lang="ru-RU" dirty="0" err="1"/>
              <a:t>графовых</a:t>
            </a:r>
            <a:r>
              <a:rPr lang="ru-RU" dirty="0"/>
              <a:t> баз данных.</a:t>
            </a:r>
          </a:p>
          <a:p>
            <a:pPr fontAlgn="base"/>
            <a:r>
              <a:rPr lang="ru-RU" dirty="0"/>
              <a:t>Навигационная база данных представляет собой комбинацию иерархической и сетевой модели интерфейсов базы данных. Методы навигации используют «указатели» и «пути» для навигации между записями данных. Противоположной моделью является реляционная модель, в которой используются «декларативные» методы, в которых вы спрашиваете систему о том, что вы хотите, а не о том, как к этому перейти.</a:t>
            </a:r>
            <a:endParaRPr lang="en-US" dirty="0"/>
          </a:p>
        </p:txBody>
      </p:sp>
    </p:spTree>
    <p:extLst>
      <p:ext uri="{BB962C8B-B14F-4D97-AF65-F5344CB8AC3E}">
        <p14:creationId xmlns:p14="http://schemas.microsoft.com/office/powerpoint/2010/main" val="2133824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B08A5E-9B53-FFCD-0855-12231ADCF4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3563" y="515829"/>
            <a:ext cx="8312727" cy="5343896"/>
          </a:xfrm>
        </p:spPr>
      </p:pic>
    </p:spTree>
    <p:extLst>
      <p:ext uri="{BB962C8B-B14F-4D97-AF65-F5344CB8AC3E}">
        <p14:creationId xmlns:p14="http://schemas.microsoft.com/office/powerpoint/2010/main" val="1486845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3565-2956-F927-34A7-44F7D5FF6C90}"/>
              </a:ext>
            </a:extLst>
          </p:cNvPr>
          <p:cNvSpPr>
            <a:spLocks noGrp="1"/>
          </p:cNvSpPr>
          <p:nvPr>
            <p:ph type="title"/>
          </p:nvPr>
        </p:nvSpPr>
        <p:spPr/>
        <p:txBody>
          <a:bodyPr/>
          <a:lstStyle/>
          <a:p>
            <a:pPr algn="ctr"/>
            <a:r>
              <a:rPr lang="ru-RU" dirty="0"/>
              <a:t>Временных рядов СУБД</a:t>
            </a:r>
            <a:endParaRPr lang="en-US" dirty="0"/>
          </a:p>
        </p:txBody>
      </p:sp>
      <p:sp>
        <p:nvSpPr>
          <p:cNvPr id="3" name="Content Placeholder 2">
            <a:extLst>
              <a:ext uri="{FF2B5EF4-FFF2-40B4-BE49-F238E27FC236}">
                <a16:creationId xmlns:a16="http://schemas.microsoft.com/office/drawing/2014/main" id="{064F741F-D266-1131-D81D-35A2E7AF0DEB}"/>
              </a:ext>
            </a:extLst>
          </p:cNvPr>
          <p:cNvSpPr>
            <a:spLocks noGrp="1"/>
          </p:cNvSpPr>
          <p:nvPr>
            <p:ph idx="1"/>
          </p:nvPr>
        </p:nvSpPr>
        <p:spPr>
          <a:xfrm>
            <a:off x="538787" y="2160589"/>
            <a:ext cx="8845357" cy="4535775"/>
          </a:xfrm>
        </p:spPr>
        <p:txBody>
          <a:bodyPr>
            <a:normAutofit/>
          </a:bodyPr>
          <a:lstStyle/>
          <a:p>
            <a:pPr fontAlgn="base"/>
            <a:r>
              <a:rPr lang="ru-RU" dirty="0"/>
              <a:t>Принцип хранения данных в базе данных временных рядов. Как мы видим, важной особенностью является наличие столбца соответствующего времени события.</a:t>
            </a:r>
          </a:p>
          <a:p>
            <a:pPr fontAlgn="base"/>
            <a:r>
              <a:rPr lang="ru-RU" dirty="0"/>
              <a:t>Общие характеристики баз данных временных рядов:</a:t>
            </a:r>
          </a:p>
          <a:p>
            <a:pPr fontAlgn="base"/>
            <a:r>
              <a:rPr lang="ru-RU" dirty="0"/>
              <a:t>Данные временных рядов всегда собираются на протяжении определенного периода времени.</a:t>
            </a:r>
          </a:p>
          <a:p>
            <a:pPr fontAlgn="base"/>
            <a:r>
              <a:rPr lang="ru-RU" dirty="0"/>
              <a:t>Данные из рабочих нагрузок являются новыми и записываются как вставки. Уже существующие данные не обновляются путем замены.</a:t>
            </a:r>
          </a:p>
          <a:p>
            <a:pPr fontAlgn="base"/>
            <a:r>
              <a:rPr lang="ru-RU" dirty="0"/>
              <a:t>Когда данные записываются, они автоматически назначаются последнему интервалу времени.</a:t>
            </a:r>
          </a:p>
          <a:p>
            <a:pPr fontAlgn="base"/>
            <a:r>
              <a:rPr lang="ru-RU" dirty="0"/>
              <a:t>Базы </a:t>
            </a:r>
            <a:r>
              <a:rPr lang="ru-RU" dirty="0" err="1"/>
              <a:t>даных</a:t>
            </a:r>
            <a:r>
              <a:rPr lang="ru-RU" dirty="0"/>
              <a:t> временных рядов часто используются для осуществления мониторинга различных метрик (будь то загрузка CPU, или показатели работы какого-либо датчика).</a:t>
            </a:r>
          </a:p>
        </p:txBody>
      </p:sp>
    </p:spTree>
    <p:extLst>
      <p:ext uri="{BB962C8B-B14F-4D97-AF65-F5344CB8AC3E}">
        <p14:creationId xmlns:p14="http://schemas.microsoft.com/office/powerpoint/2010/main" val="260510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6D7162-1A8C-CE18-E5CF-6C5A275047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715" y="1819383"/>
            <a:ext cx="9501211" cy="3219234"/>
          </a:xfrm>
        </p:spPr>
      </p:pic>
    </p:spTree>
    <p:extLst>
      <p:ext uri="{BB962C8B-B14F-4D97-AF65-F5344CB8AC3E}">
        <p14:creationId xmlns:p14="http://schemas.microsoft.com/office/powerpoint/2010/main" val="3995239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4C740-E101-E447-CD97-68E721708199}"/>
              </a:ext>
            </a:extLst>
          </p:cNvPr>
          <p:cNvSpPr>
            <a:spLocks noGrp="1"/>
          </p:cNvSpPr>
          <p:nvPr>
            <p:ph type="title"/>
          </p:nvPr>
        </p:nvSpPr>
        <p:spPr/>
        <p:txBody>
          <a:bodyPr/>
          <a:lstStyle/>
          <a:p>
            <a:pPr algn="ctr"/>
            <a:r>
              <a:rPr lang="ru-RU" dirty="0"/>
              <a:t>Какие бывают базы данных?</a:t>
            </a:r>
            <a:endParaRPr lang="en-US" dirty="0"/>
          </a:p>
        </p:txBody>
      </p:sp>
      <p:pic>
        <p:nvPicPr>
          <p:cNvPr id="5" name="Content Placeholder 4">
            <a:extLst>
              <a:ext uri="{FF2B5EF4-FFF2-40B4-BE49-F238E27FC236}">
                <a16:creationId xmlns:a16="http://schemas.microsoft.com/office/drawing/2014/main" id="{D0303ACA-7421-A731-A47D-F1420FD00F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176" y="1837274"/>
            <a:ext cx="8596667" cy="4125375"/>
          </a:xfrm>
        </p:spPr>
      </p:pic>
    </p:spTree>
    <p:extLst>
      <p:ext uri="{BB962C8B-B14F-4D97-AF65-F5344CB8AC3E}">
        <p14:creationId xmlns:p14="http://schemas.microsoft.com/office/powerpoint/2010/main" val="878956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B8C3-79C8-878E-E115-B85D91AB6308}"/>
              </a:ext>
            </a:extLst>
          </p:cNvPr>
          <p:cNvSpPr>
            <a:spLocks noGrp="1"/>
          </p:cNvSpPr>
          <p:nvPr>
            <p:ph type="title"/>
          </p:nvPr>
        </p:nvSpPr>
        <p:spPr/>
        <p:txBody>
          <a:bodyPr/>
          <a:lstStyle/>
          <a:p>
            <a:pPr algn="ctr"/>
            <a:r>
              <a:rPr lang="ru-RU" dirty="0"/>
              <a:t>Поисковые СУБД</a:t>
            </a:r>
            <a:endParaRPr lang="en-US" dirty="0"/>
          </a:p>
        </p:txBody>
      </p:sp>
      <p:sp>
        <p:nvSpPr>
          <p:cNvPr id="3" name="Content Placeholder 2">
            <a:extLst>
              <a:ext uri="{FF2B5EF4-FFF2-40B4-BE49-F238E27FC236}">
                <a16:creationId xmlns:a16="http://schemas.microsoft.com/office/drawing/2014/main" id="{BBFB7E64-CBCC-62DC-4CD2-1455E16E49F9}"/>
              </a:ext>
            </a:extLst>
          </p:cNvPr>
          <p:cNvSpPr>
            <a:spLocks noGrp="1"/>
          </p:cNvSpPr>
          <p:nvPr>
            <p:ph idx="1"/>
          </p:nvPr>
        </p:nvSpPr>
        <p:spPr>
          <a:xfrm>
            <a:off x="434109" y="2281382"/>
            <a:ext cx="9116291" cy="4576618"/>
          </a:xfrm>
        </p:spPr>
        <p:txBody>
          <a:bodyPr>
            <a:normAutofit fontScale="92500" lnSpcReduction="10000"/>
          </a:bodyPr>
          <a:lstStyle/>
          <a:p>
            <a:pPr marL="0" indent="0" fontAlgn="base">
              <a:buNone/>
            </a:pPr>
            <a:r>
              <a:rPr lang="ru-RU" dirty="0" err="1"/>
              <a:t>Eсли</a:t>
            </a:r>
            <a:r>
              <a:rPr lang="ru-RU" dirty="0"/>
              <a:t> вам необходимо осуществлять поиск большим объемам данных, особенно неструктурированным, как пример поиск по нескольким терабайтами логов, то вам может пригодиться использовать базу данных, совмещающую с функционалом хранения информации еще и функционал поиска по текстам.</a:t>
            </a:r>
          </a:p>
          <a:p>
            <a:pPr marL="0" indent="0" fontAlgn="base">
              <a:buNone/>
            </a:pPr>
            <a:r>
              <a:rPr lang="ru-RU" dirty="0"/>
              <a:t>Представим, что у вас есть N петабайт логов (или других текстовых данных). Обычный поиск по словам уже не подойдет, чтобы осуществить поиск и аналитику в разумное время.</a:t>
            </a:r>
          </a:p>
          <a:p>
            <a:pPr marL="0" indent="0" fontAlgn="base">
              <a:buNone/>
            </a:pPr>
            <a:r>
              <a:rPr lang="ru-RU" dirty="0"/>
              <a:t>На помощь приходит индексирование. Если очень утрировано его рассмотреть, можно его представить следующим способом. Каждому слову/лемме/n-грамме присвоим индекс и запишем эти индексы в специальную таблицу, где строки, это документ, а в столбики это индексы. Похожая система используется для построения систем поиска плагиата, правда там чаще применяют не слова, а </a:t>
            </a:r>
            <a:r>
              <a:rPr lang="ru-RU" dirty="0" err="1"/>
              <a:t>шинглы</a:t>
            </a:r>
            <a:r>
              <a:rPr lang="ru-RU" dirty="0"/>
              <a:t> (индексы с наслоением).</a:t>
            </a:r>
            <a:br>
              <a:rPr lang="ru-RU" dirty="0"/>
            </a:br>
            <a:r>
              <a:rPr lang="ru-RU" dirty="0"/>
              <a:t>Строго говоря, для поиска по документам можно использовать и </a:t>
            </a:r>
            <a:r>
              <a:rPr lang="ru-RU" dirty="0" err="1"/>
              <a:t>эмбеддинги</a:t>
            </a:r>
            <a:r>
              <a:rPr lang="ru-RU" dirty="0"/>
              <a:t> нейронных сетей, в которых закодирован "смысл" высказываний. Но для данной задачи лучше подойдут векторные базы данных, которые замыкают наш список.</a:t>
            </a:r>
          </a:p>
          <a:p>
            <a:pPr marL="0" indent="0" fontAlgn="base">
              <a:buNone/>
            </a:pPr>
            <a:r>
              <a:rPr lang="ru-RU" dirty="0"/>
              <a:t>Разумеется, современные поисковые СУБД предлагают значительно более широкий функционал.</a:t>
            </a:r>
          </a:p>
          <a:p>
            <a:endParaRPr lang="en-US" dirty="0"/>
          </a:p>
        </p:txBody>
      </p:sp>
    </p:spTree>
    <p:extLst>
      <p:ext uri="{BB962C8B-B14F-4D97-AF65-F5344CB8AC3E}">
        <p14:creationId xmlns:p14="http://schemas.microsoft.com/office/powerpoint/2010/main" val="959949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976782-9E9A-8BA7-BE3D-9D0403E655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490" y="1357746"/>
            <a:ext cx="9388337" cy="3748328"/>
          </a:xfrm>
        </p:spPr>
      </p:pic>
    </p:spTree>
    <p:extLst>
      <p:ext uri="{BB962C8B-B14F-4D97-AF65-F5344CB8AC3E}">
        <p14:creationId xmlns:p14="http://schemas.microsoft.com/office/powerpoint/2010/main" val="748268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5171E-B647-20B4-B9F2-366997A00977}"/>
              </a:ext>
            </a:extLst>
          </p:cNvPr>
          <p:cNvSpPr>
            <a:spLocks noGrp="1"/>
          </p:cNvSpPr>
          <p:nvPr>
            <p:ph type="title"/>
          </p:nvPr>
        </p:nvSpPr>
        <p:spPr/>
        <p:txBody>
          <a:bodyPr/>
          <a:lstStyle/>
          <a:p>
            <a:pPr algn="ctr"/>
            <a:r>
              <a:rPr lang="ru-RU" dirty="0"/>
              <a:t>Мультимодальные</a:t>
            </a:r>
            <a:endParaRPr lang="en-US" dirty="0"/>
          </a:p>
        </p:txBody>
      </p:sp>
      <p:sp>
        <p:nvSpPr>
          <p:cNvPr id="3" name="Content Placeholder 2">
            <a:extLst>
              <a:ext uri="{FF2B5EF4-FFF2-40B4-BE49-F238E27FC236}">
                <a16:creationId xmlns:a16="http://schemas.microsoft.com/office/drawing/2014/main" id="{ED975594-680D-BE2D-91CD-20C915EF8362}"/>
              </a:ext>
            </a:extLst>
          </p:cNvPr>
          <p:cNvSpPr>
            <a:spLocks noGrp="1"/>
          </p:cNvSpPr>
          <p:nvPr>
            <p:ph idx="1"/>
          </p:nvPr>
        </p:nvSpPr>
        <p:spPr/>
        <p:txBody>
          <a:bodyPr/>
          <a:lstStyle/>
          <a:p>
            <a:r>
              <a:rPr lang="ru-RU" dirty="0"/>
              <a:t>Стоит отметить, что каждая мультимодальная СУБД в конечном счете может быть сведена к одной или нескольким типам, на которых они основаны. А именно, где-то в основе реляционная модель, где-то </a:t>
            </a:r>
            <a:r>
              <a:rPr lang="ru-RU" dirty="0" err="1"/>
              <a:t>документо</a:t>
            </a:r>
            <a:r>
              <a:rPr lang="ru-RU" dirty="0"/>
              <a:t>-ориентированная и т.д. Но при этом они позволяют эмулировать дополнительные типы в плане пользовательского взаимодействия с ними.</a:t>
            </a:r>
            <a:endParaRPr lang="en-US" dirty="0"/>
          </a:p>
        </p:txBody>
      </p:sp>
    </p:spTree>
    <p:extLst>
      <p:ext uri="{BB962C8B-B14F-4D97-AF65-F5344CB8AC3E}">
        <p14:creationId xmlns:p14="http://schemas.microsoft.com/office/powerpoint/2010/main" val="2776857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D4D9-E382-0D79-7394-0C60F8C93D87}"/>
              </a:ext>
            </a:extLst>
          </p:cNvPr>
          <p:cNvSpPr>
            <a:spLocks noGrp="1"/>
          </p:cNvSpPr>
          <p:nvPr>
            <p:ph type="title"/>
          </p:nvPr>
        </p:nvSpPr>
        <p:spPr/>
        <p:txBody>
          <a:bodyPr>
            <a:normAutofit/>
          </a:bodyPr>
          <a:lstStyle/>
          <a:p>
            <a:r>
              <a:rPr lang="fr-FR" dirty="0"/>
              <a:t>RDF (Resource Description Framework)</a:t>
            </a:r>
            <a:br>
              <a:rPr lang="fr-FR" dirty="0"/>
            </a:br>
            <a:endParaRPr lang="en-US" dirty="0"/>
          </a:p>
        </p:txBody>
      </p:sp>
      <p:sp>
        <p:nvSpPr>
          <p:cNvPr id="3" name="Content Placeholder 2">
            <a:extLst>
              <a:ext uri="{FF2B5EF4-FFF2-40B4-BE49-F238E27FC236}">
                <a16:creationId xmlns:a16="http://schemas.microsoft.com/office/drawing/2014/main" id="{EEBA0F3C-BC74-684C-F48D-6C52650B93EE}"/>
              </a:ext>
            </a:extLst>
          </p:cNvPr>
          <p:cNvSpPr>
            <a:spLocks noGrp="1"/>
          </p:cNvSpPr>
          <p:nvPr>
            <p:ph idx="1"/>
          </p:nvPr>
        </p:nvSpPr>
        <p:spPr>
          <a:xfrm>
            <a:off x="677334" y="2160589"/>
            <a:ext cx="8826884" cy="4600429"/>
          </a:xfrm>
        </p:spPr>
        <p:txBody>
          <a:bodyPr>
            <a:normAutofit fontScale="92500" lnSpcReduction="20000"/>
          </a:bodyPr>
          <a:lstStyle/>
          <a:p>
            <a:pPr marL="0" indent="0" fontAlgn="base">
              <a:buNone/>
            </a:pPr>
            <a:r>
              <a:rPr lang="ru-RU" dirty="0"/>
              <a:t>разработанная консорциумом Всемирной паутины модель для представления данных, в особенности — метаданных. RDF представляет утверждения о ресурсах в виде, пригодном для машинной обработки. RDF является частью концепции семантической паутины.</a:t>
            </a:r>
          </a:p>
          <a:p>
            <a:pPr marL="0" indent="0" fontAlgn="base">
              <a:buNone/>
            </a:pPr>
            <a:r>
              <a:rPr lang="ru-RU" dirty="0"/>
              <a:t>Ресурсом в RDF может быть любая сущность — как информационная (например, веб-сайт или изображение), так и неинформационная (например, человек, город или некое абстрактное понятие). Утверждение, высказываемое о ресурсе, имеет вид «субъект — предикат — объект» и называется триплетом. Утверждение «небо голубого цвета» в RDF-терминологии можно представить следующим образом: субъект — «небо», предикат — «имеет цвет», объект — «голубой». Для обозначения субъектов, отношений и объектов в RDF используются URI. </a:t>
            </a:r>
          </a:p>
          <a:p>
            <a:pPr marL="0" indent="0" fontAlgn="base">
              <a:buNone/>
            </a:pPr>
            <a:r>
              <a:rPr lang="ru-RU" dirty="0"/>
              <a:t>Множество RDF-утверждений образует ориентированный граф, в котором вершинами являются субъекты и объекты, а рёбра отображают отношения.</a:t>
            </a:r>
          </a:p>
          <a:p>
            <a:pPr marL="0" indent="0" fontAlgn="base">
              <a:buNone/>
            </a:pPr>
            <a:r>
              <a:rPr lang="ru-RU" dirty="0"/>
              <a:t>RDF сам по себе является не форматом файла, а только лишь абстрактной моделью данных, то есть описывает предлагаемую структуру, способы обработки и интерпретации данных. Для хранения и передачи информации, уложенной в модель RDF, существует целый ряд форматов записи.</a:t>
            </a:r>
          </a:p>
          <a:p>
            <a:pPr marL="0" indent="0" fontAlgn="base">
              <a:buNone/>
            </a:pPr>
            <a:r>
              <a:rPr lang="ru-RU" dirty="0"/>
              <a:t>Для обработки RDF-данных предлагается реализовать языки запросов: SPARQL (стандарт W3C), RQL, RDQL.”</a:t>
            </a:r>
          </a:p>
          <a:p>
            <a:pPr fontAlgn="base"/>
            <a:endParaRPr lang="ru-RU" dirty="0"/>
          </a:p>
          <a:p>
            <a:endParaRPr lang="en-US" dirty="0"/>
          </a:p>
        </p:txBody>
      </p:sp>
    </p:spTree>
    <p:extLst>
      <p:ext uri="{BB962C8B-B14F-4D97-AF65-F5344CB8AC3E}">
        <p14:creationId xmlns:p14="http://schemas.microsoft.com/office/powerpoint/2010/main" val="34852767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0BCB7E-B970-A2A7-ED11-830EE1CD98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1983" y="2890983"/>
            <a:ext cx="7275298" cy="1223572"/>
          </a:xfrm>
        </p:spPr>
      </p:pic>
    </p:spTree>
    <p:extLst>
      <p:ext uri="{BB962C8B-B14F-4D97-AF65-F5344CB8AC3E}">
        <p14:creationId xmlns:p14="http://schemas.microsoft.com/office/powerpoint/2010/main" val="33101214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45EF1-F548-FBF0-6C36-99DDAA1F7497}"/>
              </a:ext>
            </a:extLst>
          </p:cNvPr>
          <p:cNvSpPr>
            <a:spLocks noGrp="1"/>
          </p:cNvSpPr>
          <p:nvPr>
            <p:ph type="title"/>
          </p:nvPr>
        </p:nvSpPr>
        <p:spPr/>
        <p:txBody>
          <a:bodyPr>
            <a:normAutofit/>
          </a:bodyPr>
          <a:lstStyle/>
          <a:p>
            <a:pPr algn="ctr" fontAlgn="base"/>
            <a:r>
              <a:rPr lang="ru-RU" dirty="0"/>
              <a:t>Event СУБД (переходов состояний)</a:t>
            </a:r>
          </a:p>
        </p:txBody>
      </p:sp>
      <p:sp>
        <p:nvSpPr>
          <p:cNvPr id="3" name="Content Placeholder 2">
            <a:extLst>
              <a:ext uri="{FF2B5EF4-FFF2-40B4-BE49-F238E27FC236}">
                <a16:creationId xmlns:a16="http://schemas.microsoft.com/office/drawing/2014/main" id="{F2D52C11-41AC-9D44-9603-13DAADCA0569}"/>
              </a:ext>
            </a:extLst>
          </p:cNvPr>
          <p:cNvSpPr>
            <a:spLocks noGrp="1"/>
          </p:cNvSpPr>
          <p:nvPr>
            <p:ph idx="1"/>
          </p:nvPr>
        </p:nvSpPr>
        <p:spPr/>
        <p:txBody>
          <a:bodyPr/>
          <a:lstStyle/>
          <a:p>
            <a:pPr fontAlgn="base"/>
            <a:r>
              <a:rPr lang="ru-RU" dirty="0"/>
              <a:t>Представим ситуацию, что данные в вашей СУБД изменились и вы хотите понять событие их изменившее, и более того, просмотреть историю изменений и то, что к этому приводило.</a:t>
            </a:r>
          </a:p>
          <a:p>
            <a:pPr fontAlgn="base"/>
            <a:r>
              <a:rPr lang="ru-RU" dirty="0"/>
              <a:t>Базы данных переходов состояний хранят не только сами данные но и поток/последовательность их изменений и событий, которые эти изменения вызывали.</a:t>
            </a:r>
          </a:p>
          <a:p>
            <a:pPr fontAlgn="base"/>
            <a:r>
              <a:rPr lang="ru-RU" dirty="0"/>
              <a:t>Такой формат может быть полезен как для расследования инцидентов, так и для исследования бизнес и информационных процессов, происходящих в предприятии. </a:t>
            </a:r>
          </a:p>
        </p:txBody>
      </p:sp>
    </p:spTree>
    <p:extLst>
      <p:ext uri="{BB962C8B-B14F-4D97-AF65-F5344CB8AC3E}">
        <p14:creationId xmlns:p14="http://schemas.microsoft.com/office/powerpoint/2010/main" val="3645419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BD9D-8D1D-DF30-8B4F-78C434FC0784}"/>
              </a:ext>
            </a:extLst>
          </p:cNvPr>
          <p:cNvSpPr>
            <a:spLocks noGrp="1"/>
          </p:cNvSpPr>
          <p:nvPr>
            <p:ph type="title"/>
          </p:nvPr>
        </p:nvSpPr>
        <p:spPr/>
        <p:txBody>
          <a:bodyPr/>
          <a:lstStyle/>
          <a:p>
            <a:pPr algn="ctr"/>
            <a:r>
              <a:rPr lang="ru-RU" dirty="0"/>
              <a:t>Контентные СУБД</a:t>
            </a:r>
            <a:br>
              <a:rPr lang="ru-RU" dirty="0"/>
            </a:br>
            <a:endParaRPr lang="en-US" dirty="0"/>
          </a:p>
        </p:txBody>
      </p:sp>
      <p:sp>
        <p:nvSpPr>
          <p:cNvPr id="3" name="Content Placeholder 2">
            <a:extLst>
              <a:ext uri="{FF2B5EF4-FFF2-40B4-BE49-F238E27FC236}">
                <a16:creationId xmlns:a16="http://schemas.microsoft.com/office/drawing/2014/main" id="{332F9C20-3724-00FC-8E56-889D77ED282B}"/>
              </a:ext>
            </a:extLst>
          </p:cNvPr>
          <p:cNvSpPr>
            <a:spLocks noGrp="1"/>
          </p:cNvSpPr>
          <p:nvPr>
            <p:ph idx="1"/>
          </p:nvPr>
        </p:nvSpPr>
        <p:spPr>
          <a:xfrm>
            <a:off x="677333" y="2160589"/>
            <a:ext cx="8697575" cy="4545011"/>
          </a:xfrm>
        </p:spPr>
        <p:txBody>
          <a:bodyPr/>
          <a:lstStyle/>
          <a:p>
            <a:pPr fontAlgn="base"/>
            <a:r>
              <a:rPr lang="ru-RU" dirty="0"/>
              <a:t>Контентные базы данных представляют собой реализации контентных репозиториев. Где контентный </a:t>
            </a:r>
            <a:r>
              <a:rPr lang="ru-RU"/>
              <a:t>репозиторий это </a:t>
            </a:r>
            <a:r>
              <a:rPr lang="ru-RU" dirty="0"/>
              <a:t>иерархическое хранилище контента с поддержкой структурированного и неструктурированного контента, полнотекстового поиска, управления версиями, транзакций, наблюдения и другими функциями.</a:t>
            </a:r>
          </a:p>
          <a:p>
            <a:pPr fontAlgn="base"/>
            <a:r>
              <a:rPr lang="ru-RU" dirty="0"/>
              <a:t>Контентные СУБД могут быть использованы для хранения и управления контентом (фото, тексты, репозитории с кодом и т.д.).</a:t>
            </a:r>
          </a:p>
        </p:txBody>
      </p:sp>
    </p:spTree>
    <p:extLst>
      <p:ext uri="{BB962C8B-B14F-4D97-AF65-F5344CB8AC3E}">
        <p14:creationId xmlns:p14="http://schemas.microsoft.com/office/powerpoint/2010/main" val="2685234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4E87-A251-270C-7CB7-794C94304D38}"/>
              </a:ext>
            </a:extLst>
          </p:cNvPr>
          <p:cNvSpPr>
            <a:spLocks noGrp="1"/>
          </p:cNvSpPr>
          <p:nvPr>
            <p:ph type="title"/>
          </p:nvPr>
        </p:nvSpPr>
        <p:spPr/>
        <p:txBody>
          <a:bodyPr/>
          <a:lstStyle/>
          <a:p>
            <a:pPr algn="ctr"/>
            <a:r>
              <a:rPr lang="en-US" dirty="0"/>
              <a:t>Native XML</a:t>
            </a:r>
          </a:p>
        </p:txBody>
      </p:sp>
      <p:sp>
        <p:nvSpPr>
          <p:cNvPr id="3" name="Content Placeholder 2">
            <a:extLst>
              <a:ext uri="{FF2B5EF4-FFF2-40B4-BE49-F238E27FC236}">
                <a16:creationId xmlns:a16="http://schemas.microsoft.com/office/drawing/2014/main" id="{1BA7C2D7-2B89-400C-43D9-4524FF292A1D}"/>
              </a:ext>
            </a:extLst>
          </p:cNvPr>
          <p:cNvSpPr>
            <a:spLocks noGrp="1"/>
          </p:cNvSpPr>
          <p:nvPr>
            <p:ph idx="1"/>
          </p:nvPr>
        </p:nvSpPr>
        <p:spPr>
          <a:xfrm>
            <a:off x="677333" y="2160589"/>
            <a:ext cx="9103975" cy="4697411"/>
          </a:xfrm>
        </p:spPr>
        <p:txBody>
          <a:bodyPr>
            <a:normAutofit lnSpcReduction="10000"/>
          </a:bodyPr>
          <a:lstStyle/>
          <a:p>
            <a:pPr fontAlgn="base"/>
            <a:r>
              <a:rPr lang="ru-RU" dirty="0"/>
              <a:t>Тип </a:t>
            </a:r>
            <a:r>
              <a:rPr lang="ru-RU" dirty="0" err="1"/>
              <a:t>Native</a:t>
            </a:r>
            <a:r>
              <a:rPr lang="ru-RU" dirty="0"/>
              <a:t> XML Database основан на использовании внутреннего представления XML в отличие от XML-надстроек над существующими реляционными базами данных (XML </a:t>
            </a:r>
            <a:r>
              <a:rPr lang="ru-RU" dirty="0" err="1"/>
              <a:t>enabled</a:t>
            </a:r>
            <a:r>
              <a:rPr lang="ru-RU" dirty="0"/>
              <a:t> DB), в которых реализована XML-надстройка (XML-SQL) в соответствии со стандартом доступа SQL-2003.</a:t>
            </a:r>
          </a:p>
          <a:p>
            <a:pPr fontAlgn="base"/>
            <a:r>
              <a:rPr lang="ru-RU" dirty="0" err="1"/>
              <a:t>Native</a:t>
            </a:r>
            <a:r>
              <a:rPr lang="ru-RU" dirty="0"/>
              <a:t> XML СУБД предназначены для управления большим количеством XML-документов.</a:t>
            </a:r>
          </a:p>
          <a:p>
            <a:pPr fontAlgn="base"/>
            <a:r>
              <a:rPr lang="ru-RU" dirty="0"/>
              <a:t>​​В XML </a:t>
            </a:r>
            <a:r>
              <a:rPr lang="ru-RU" dirty="0" err="1"/>
              <a:t>native</a:t>
            </a:r>
            <a:r>
              <a:rPr lang="ru-RU" dirty="0"/>
              <a:t> DB (NXD) используется внутреннее представление (иногда употребляют – бинарное) DOM XML в базе данных и присущи следующие признаки:</a:t>
            </a:r>
          </a:p>
          <a:p>
            <a:pPr fontAlgn="base"/>
            <a:r>
              <a:rPr lang="ru-RU" dirty="0"/>
              <a:t>Определена логическая модель XML-документа, в соответствии с которой осуществляется хранение документа. Минимальная модель включает: элементы, атрибуты, секции PCDATA и список документов.</a:t>
            </a:r>
          </a:p>
          <a:p>
            <a:pPr fontAlgn="base"/>
            <a:r>
              <a:rPr lang="ru-RU" dirty="0"/>
              <a:t>XML-документ представлен как фундаментальная часть хранилища (наподобие таблицы в реляционной базе данных).</a:t>
            </a:r>
          </a:p>
          <a:p>
            <a:pPr fontAlgn="base"/>
            <a:r>
              <a:rPr lang="ru-RU" dirty="0"/>
              <a:t>Для доступа к хранилищу информации XML </a:t>
            </a:r>
            <a:r>
              <a:rPr lang="ru-RU" dirty="0" err="1"/>
              <a:t>native</a:t>
            </a:r>
            <a:r>
              <a:rPr lang="ru-RU" dirty="0"/>
              <a:t> DB должен использоваться язык запросов </a:t>
            </a:r>
            <a:r>
              <a:rPr lang="ru-RU" dirty="0" err="1"/>
              <a:t>XQuery</a:t>
            </a:r>
            <a:r>
              <a:rPr lang="ru-RU" dirty="0"/>
              <a:t>.</a:t>
            </a:r>
            <a:endParaRPr lang="en-US" dirty="0"/>
          </a:p>
        </p:txBody>
      </p:sp>
    </p:spTree>
    <p:extLst>
      <p:ext uri="{BB962C8B-B14F-4D97-AF65-F5344CB8AC3E}">
        <p14:creationId xmlns:p14="http://schemas.microsoft.com/office/powerpoint/2010/main" val="1560892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092E-ACED-EDAC-CE8D-9F7872E7E720}"/>
              </a:ext>
            </a:extLst>
          </p:cNvPr>
          <p:cNvSpPr>
            <a:spLocks noGrp="1"/>
          </p:cNvSpPr>
          <p:nvPr>
            <p:ph type="title"/>
          </p:nvPr>
        </p:nvSpPr>
        <p:spPr/>
        <p:txBody>
          <a:bodyPr/>
          <a:lstStyle/>
          <a:p>
            <a:pPr algn="ctr"/>
            <a:r>
              <a:rPr lang="en-US" dirty="0"/>
              <a:t>Wide Column Stores</a:t>
            </a:r>
            <a:br>
              <a:rPr lang="en-US" dirty="0"/>
            </a:br>
            <a:endParaRPr lang="en-US" dirty="0"/>
          </a:p>
        </p:txBody>
      </p:sp>
      <p:sp>
        <p:nvSpPr>
          <p:cNvPr id="3" name="Content Placeholder 2">
            <a:extLst>
              <a:ext uri="{FF2B5EF4-FFF2-40B4-BE49-F238E27FC236}">
                <a16:creationId xmlns:a16="http://schemas.microsoft.com/office/drawing/2014/main" id="{9C2233B7-E687-C889-47A8-C002C4CEE7CD}"/>
              </a:ext>
            </a:extLst>
          </p:cNvPr>
          <p:cNvSpPr>
            <a:spLocks noGrp="1"/>
          </p:cNvSpPr>
          <p:nvPr>
            <p:ph idx="1"/>
          </p:nvPr>
        </p:nvSpPr>
        <p:spPr>
          <a:xfrm>
            <a:off x="677334" y="2160589"/>
            <a:ext cx="8780702" cy="4803629"/>
          </a:xfrm>
        </p:spPr>
        <p:txBody>
          <a:bodyPr>
            <a:normAutofit fontScale="92500" lnSpcReduction="20000"/>
          </a:bodyPr>
          <a:lstStyle/>
          <a:p>
            <a:pPr fontAlgn="base"/>
            <a:r>
              <a:rPr lang="ru-RU" dirty="0"/>
              <a:t>Wide </a:t>
            </a:r>
            <a:r>
              <a:rPr lang="ru-RU" dirty="0" err="1"/>
              <a:t>Column</a:t>
            </a:r>
            <a:r>
              <a:rPr lang="ru-RU" dirty="0"/>
              <a:t> Stores (расширяемые хранилища записей) — это база данных </a:t>
            </a:r>
            <a:r>
              <a:rPr lang="ru-RU" dirty="0" err="1"/>
              <a:t>NoSQL</a:t>
            </a:r>
            <a:r>
              <a:rPr lang="ru-RU" dirty="0"/>
              <a:t>, в которой хранение данных организовано в виде гибких столбцов, которые можно распределить по нескольким серверам или узлам базы данных, используя многомерное сопоставление для ссылки на данные по столбцам, строкам и отметкам времени.</a:t>
            </a:r>
          </a:p>
          <a:p>
            <a:pPr fontAlgn="base"/>
            <a:r>
              <a:rPr lang="ru-RU" dirty="0"/>
              <a:t>Преимущества Wide </a:t>
            </a:r>
            <a:r>
              <a:rPr lang="ru-RU" dirty="0" err="1"/>
              <a:t>Column</a:t>
            </a:r>
            <a:r>
              <a:rPr lang="ru-RU" dirty="0"/>
              <a:t> Stores баз данных включают скорость выполнения запросов, масштабируемость и гибкую модель данных.</a:t>
            </a:r>
          </a:p>
          <a:p>
            <a:pPr fontAlgn="base"/>
            <a:r>
              <a:rPr lang="ru-RU" dirty="0"/>
              <a:t>Отличием от реляционных баз данных является следующее.</a:t>
            </a:r>
          </a:p>
          <a:p>
            <a:pPr fontAlgn="base"/>
            <a:r>
              <a:rPr lang="ru-RU" dirty="0"/>
              <a:t>Система управления реляционными базами данных хранит данные в таблице со строками, которые охватывают несколько столбцов. Если для одной строки требуется дополнительный столбец, этот столбец должен быть добавлен ко всей таблице со значениями NULL или по умолчанию для всех остальных строк. Если вам нужно запросить в этой таблице СУБД значение, которое не проиндексировано, сканирование таблицы для поиска этих значений будет очень медленным.</a:t>
            </a:r>
          </a:p>
          <a:p>
            <a:pPr fontAlgn="base"/>
            <a:r>
              <a:rPr lang="ru-RU" dirty="0"/>
              <a:t>Wide </a:t>
            </a:r>
            <a:r>
              <a:rPr lang="ru-RU" dirty="0" err="1"/>
              <a:t>Column</a:t>
            </a:r>
            <a:r>
              <a:rPr lang="ru-RU" dirty="0"/>
              <a:t> СУБД имеют концепцию строк как и реляционные базы данных, но чтение или запись строки данных состоит из чтения или записи отдельных столбцов. Столбец записывается только в том случае, если для него есть элемент данных. На каждый элемент данных можно ссылаться по ключу строки, запрос значения оптимизирован так же, как запрос индекса в СУБД.</a:t>
            </a:r>
            <a:endParaRPr lang="en-US" dirty="0"/>
          </a:p>
        </p:txBody>
      </p:sp>
    </p:spTree>
    <p:extLst>
      <p:ext uri="{BB962C8B-B14F-4D97-AF65-F5344CB8AC3E}">
        <p14:creationId xmlns:p14="http://schemas.microsoft.com/office/powerpoint/2010/main" val="3438756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1354A7C-A460-C17E-E6F2-A8D1E4012C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8983" y="141195"/>
            <a:ext cx="8261940" cy="5568322"/>
          </a:xfrm>
        </p:spPr>
      </p:pic>
    </p:spTree>
    <p:extLst>
      <p:ext uri="{BB962C8B-B14F-4D97-AF65-F5344CB8AC3E}">
        <p14:creationId xmlns:p14="http://schemas.microsoft.com/office/powerpoint/2010/main" val="398636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6731-753D-B402-61D5-BEB871386094}"/>
              </a:ext>
            </a:extLst>
          </p:cNvPr>
          <p:cNvSpPr>
            <a:spLocks noGrp="1"/>
          </p:cNvSpPr>
          <p:nvPr>
            <p:ph type="title"/>
          </p:nvPr>
        </p:nvSpPr>
        <p:spPr/>
        <p:txBody>
          <a:bodyPr/>
          <a:lstStyle/>
          <a:p>
            <a:pPr algn="ctr"/>
            <a:r>
              <a:rPr lang="ru-RU" dirty="0"/>
              <a:t>Базы данных</a:t>
            </a:r>
            <a:endParaRPr lang="en-US" dirty="0"/>
          </a:p>
        </p:txBody>
      </p:sp>
      <p:sp>
        <p:nvSpPr>
          <p:cNvPr id="3" name="Content Placeholder 2">
            <a:extLst>
              <a:ext uri="{FF2B5EF4-FFF2-40B4-BE49-F238E27FC236}">
                <a16:creationId xmlns:a16="http://schemas.microsoft.com/office/drawing/2014/main" id="{5BC5DD2D-299A-B1BB-6E43-A25B6CF66548}"/>
              </a:ext>
            </a:extLst>
          </p:cNvPr>
          <p:cNvSpPr>
            <a:spLocks noGrp="1"/>
          </p:cNvSpPr>
          <p:nvPr>
            <p:ph idx="1"/>
          </p:nvPr>
        </p:nvSpPr>
        <p:spPr>
          <a:xfrm>
            <a:off x="480291" y="1209964"/>
            <a:ext cx="9882909" cy="5648037"/>
          </a:xfrm>
        </p:spPr>
        <p:txBody>
          <a:bodyPr>
            <a:normAutofit fontScale="70000" lnSpcReduction="20000"/>
          </a:bodyPr>
          <a:lstStyle/>
          <a:p>
            <a:r>
              <a:rPr lang="en-US" dirty="0"/>
              <a:t>SQL </a:t>
            </a:r>
            <a:r>
              <a:rPr lang="ru-RU" dirty="0"/>
              <a:t>Реляционные : </a:t>
            </a:r>
          </a:p>
          <a:p>
            <a:pPr marL="0" indent="0">
              <a:buNone/>
            </a:pPr>
            <a:r>
              <a:rPr lang="en-US" dirty="0" err="1"/>
              <a:t>PostgresSQL</a:t>
            </a:r>
            <a:r>
              <a:rPr lang="en-US" dirty="0"/>
              <a:t>, Oracle</a:t>
            </a:r>
            <a:r>
              <a:rPr lang="ru-RU" dirty="0"/>
              <a:t>, </a:t>
            </a:r>
            <a:r>
              <a:rPr lang="en-US" dirty="0"/>
              <a:t>H2, Microsoft SQL Server, MySQL.</a:t>
            </a:r>
          </a:p>
          <a:p>
            <a:r>
              <a:rPr lang="en-US" dirty="0"/>
              <a:t>NoSQL </a:t>
            </a:r>
            <a:r>
              <a:rPr lang="ru-RU" dirty="0" err="1"/>
              <a:t>Нереляционные</a:t>
            </a:r>
            <a:r>
              <a:rPr lang="ru-RU" dirty="0"/>
              <a:t>:</a:t>
            </a:r>
          </a:p>
          <a:p>
            <a:pPr>
              <a:buFont typeface="Arial" panose="020B0604020202020204" pitchFamily="34" charset="0"/>
              <a:buChar char="•"/>
            </a:pPr>
            <a:r>
              <a:rPr lang="ru-RU" dirty="0"/>
              <a:t>Колоночные:</a:t>
            </a:r>
            <a:r>
              <a:rPr lang="en-US" dirty="0"/>
              <a:t> </a:t>
            </a:r>
            <a:r>
              <a:rPr lang="en-US" dirty="0" err="1"/>
              <a:t>ClickHouse</a:t>
            </a:r>
            <a:r>
              <a:rPr lang="ru-RU" dirty="0"/>
              <a:t>, </a:t>
            </a:r>
            <a:r>
              <a:rPr lang="en-US" dirty="0"/>
              <a:t>Cassandra</a:t>
            </a:r>
            <a:r>
              <a:rPr lang="ru-RU" dirty="0"/>
              <a:t>, </a:t>
            </a:r>
            <a:r>
              <a:rPr lang="it-IT" dirty="0"/>
              <a:t>Vertica, ParAccel, Kognito, Infobright, SAND</a:t>
            </a:r>
            <a:endParaRPr lang="ru-RU" dirty="0"/>
          </a:p>
          <a:p>
            <a:pPr>
              <a:buFont typeface="Arial" panose="020B0604020202020204" pitchFamily="34" charset="0"/>
              <a:buChar char="•"/>
            </a:pPr>
            <a:r>
              <a:rPr lang="ru-RU" dirty="0" err="1"/>
              <a:t>Графовые</a:t>
            </a:r>
            <a:r>
              <a:rPr lang="ru-RU" dirty="0"/>
              <a:t>: </a:t>
            </a:r>
            <a:r>
              <a:rPr lang="en-US" dirty="0"/>
              <a:t>Neo4j</a:t>
            </a:r>
            <a:r>
              <a:rPr lang="ru-RU" dirty="0"/>
              <a:t>, </a:t>
            </a:r>
            <a:r>
              <a:rPr lang="en-US" dirty="0"/>
              <a:t>Amazon Neptune</a:t>
            </a:r>
            <a:r>
              <a:rPr lang="ru-RU" dirty="0"/>
              <a:t>, </a:t>
            </a:r>
            <a:r>
              <a:rPr lang="en-US" dirty="0" err="1"/>
              <a:t>OrientDB</a:t>
            </a:r>
            <a:r>
              <a:rPr lang="ru-RU" dirty="0"/>
              <a:t>, </a:t>
            </a:r>
            <a:r>
              <a:rPr lang="en-US" dirty="0" err="1"/>
              <a:t>ArangoDB</a:t>
            </a:r>
            <a:r>
              <a:rPr lang="ru-RU" dirty="0"/>
              <a:t>, </a:t>
            </a:r>
            <a:r>
              <a:rPr lang="en-US" dirty="0" err="1"/>
              <a:t>JanusGraph</a:t>
            </a:r>
            <a:r>
              <a:rPr lang="ru-RU" dirty="0"/>
              <a:t>к</a:t>
            </a:r>
          </a:p>
          <a:p>
            <a:pPr>
              <a:buFont typeface="Arial" panose="020B0604020202020204" pitchFamily="34" charset="0"/>
              <a:buChar char="•"/>
            </a:pPr>
            <a:r>
              <a:rPr lang="ru-RU" dirty="0"/>
              <a:t>Векторные: </a:t>
            </a:r>
            <a:r>
              <a:rPr lang="en-US" dirty="0"/>
              <a:t>Chroma</a:t>
            </a:r>
            <a:r>
              <a:rPr lang="ru-RU" dirty="0"/>
              <a:t>, </a:t>
            </a:r>
            <a:r>
              <a:rPr lang="en-US" dirty="0"/>
              <a:t>Pinecone</a:t>
            </a:r>
            <a:r>
              <a:rPr lang="ru-RU" dirty="0"/>
              <a:t>, </a:t>
            </a:r>
            <a:r>
              <a:rPr lang="en-US" dirty="0" err="1"/>
              <a:t>Weviate</a:t>
            </a:r>
            <a:r>
              <a:rPr lang="ru-RU" dirty="0"/>
              <a:t>, </a:t>
            </a:r>
            <a:r>
              <a:rPr lang="en-US" dirty="0"/>
              <a:t>Milvus</a:t>
            </a:r>
            <a:r>
              <a:rPr lang="ru-RU" dirty="0"/>
              <a:t>, </a:t>
            </a:r>
            <a:r>
              <a:rPr lang="en-US" dirty="0" err="1"/>
              <a:t>Faiss</a:t>
            </a:r>
            <a:r>
              <a:rPr lang="ru-RU" dirty="0"/>
              <a:t>, </a:t>
            </a:r>
            <a:r>
              <a:rPr lang="en-US" dirty="0" err="1"/>
              <a:t>pgVector</a:t>
            </a:r>
            <a:r>
              <a:rPr lang="en-US" dirty="0"/>
              <a:t>(</a:t>
            </a:r>
            <a:r>
              <a:rPr lang="ru-RU" dirty="0"/>
              <a:t>расширение для </a:t>
            </a:r>
            <a:r>
              <a:rPr lang="en-US" dirty="0" err="1"/>
              <a:t>PostgresSQL</a:t>
            </a:r>
            <a:r>
              <a:rPr lang="en-US" dirty="0"/>
              <a:t>)</a:t>
            </a:r>
            <a:r>
              <a:rPr lang="ru-RU" dirty="0"/>
              <a:t>, </a:t>
            </a:r>
            <a:r>
              <a:rPr lang="en-US" dirty="0" err="1"/>
              <a:t>Kdb</a:t>
            </a:r>
            <a:r>
              <a:rPr lang="en-US" dirty="0"/>
              <a:t>, </a:t>
            </a:r>
            <a:r>
              <a:rPr lang="en-US" dirty="0" err="1"/>
              <a:t>Weaviate</a:t>
            </a:r>
            <a:r>
              <a:rPr lang="en-US" dirty="0"/>
              <a:t>, Vald, </a:t>
            </a:r>
            <a:r>
              <a:rPr lang="en-US" dirty="0" err="1"/>
              <a:t>Qdrant</a:t>
            </a:r>
            <a:r>
              <a:rPr lang="en-US" dirty="0"/>
              <a:t>, Deep Lake</a:t>
            </a:r>
            <a:endParaRPr lang="ru-RU" dirty="0"/>
          </a:p>
          <a:p>
            <a:pPr>
              <a:buFont typeface="Arial" panose="020B0604020202020204" pitchFamily="34" charset="0"/>
              <a:buChar char="•"/>
            </a:pPr>
            <a:r>
              <a:rPr lang="ru-RU" dirty="0"/>
              <a:t>Ключ-Значение: </a:t>
            </a:r>
            <a:r>
              <a:rPr lang="en-US" dirty="0"/>
              <a:t>Redis, Memcached, </a:t>
            </a:r>
            <a:r>
              <a:rPr lang="en-US" dirty="0" err="1"/>
              <a:t>Etcd</a:t>
            </a:r>
            <a:r>
              <a:rPr lang="en-US" dirty="0"/>
              <a:t> </a:t>
            </a:r>
            <a:endParaRPr lang="ru-RU" dirty="0"/>
          </a:p>
          <a:p>
            <a:pPr>
              <a:buFont typeface="Arial" panose="020B0604020202020204" pitchFamily="34" charset="0"/>
              <a:buChar char="•"/>
            </a:pPr>
            <a:r>
              <a:rPr lang="ru-RU" dirty="0" err="1"/>
              <a:t>Документоориентированные</a:t>
            </a:r>
            <a:r>
              <a:rPr lang="ru-RU" dirty="0"/>
              <a:t>: </a:t>
            </a:r>
            <a:r>
              <a:rPr lang="en-US" dirty="0"/>
              <a:t>MongoDB, Couchbase, Firebase</a:t>
            </a:r>
            <a:endParaRPr lang="ru-RU" dirty="0"/>
          </a:p>
          <a:p>
            <a:pPr>
              <a:buFont typeface="Arial" panose="020B0604020202020204" pitchFamily="34" charset="0"/>
              <a:buChar char="•"/>
            </a:pPr>
            <a:r>
              <a:rPr lang="ru-RU" dirty="0"/>
              <a:t>Навигационные: </a:t>
            </a:r>
            <a:r>
              <a:rPr lang="en-US" dirty="0"/>
              <a:t>IMS, IDMS</a:t>
            </a:r>
          </a:p>
          <a:p>
            <a:pPr>
              <a:buFont typeface="Arial" panose="020B0604020202020204" pitchFamily="34" charset="0"/>
              <a:buChar char="•"/>
            </a:pPr>
            <a:r>
              <a:rPr lang="ru-RU" dirty="0"/>
              <a:t>Временных рядов</a:t>
            </a:r>
            <a:r>
              <a:rPr lang="en-US" dirty="0"/>
              <a:t>: Prometheus, Graphite, </a:t>
            </a:r>
            <a:r>
              <a:rPr lang="en-US" dirty="0" err="1"/>
              <a:t>RRDtool</a:t>
            </a:r>
            <a:r>
              <a:rPr lang="en-US" dirty="0"/>
              <a:t>, </a:t>
            </a:r>
            <a:r>
              <a:rPr lang="en-US" dirty="0" err="1"/>
              <a:t>OpenTSDB</a:t>
            </a:r>
            <a:r>
              <a:rPr lang="en-US" dirty="0"/>
              <a:t>, </a:t>
            </a:r>
            <a:r>
              <a:rPr lang="en-US" dirty="0" err="1"/>
              <a:t>VictoriaMetrics</a:t>
            </a:r>
            <a:endParaRPr lang="ru-RU" dirty="0"/>
          </a:p>
          <a:p>
            <a:pPr>
              <a:buFont typeface="Arial" panose="020B0604020202020204" pitchFamily="34" charset="0"/>
              <a:buChar char="•"/>
            </a:pPr>
            <a:r>
              <a:rPr lang="en-US" dirty="0"/>
              <a:t>RDF</a:t>
            </a:r>
            <a:r>
              <a:rPr lang="ru-RU" dirty="0"/>
              <a:t>: </a:t>
            </a:r>
            <a:r>
              <a:rPr lang="en-US" dirty="0"/>
              <a:t>Apache Jena TDB</a:t>
            </a:r>
            <a:r>
              <a:rPr lang="ru-RU" dirty="0"/>
              <a:t>, </a:t>
            </a:r>
            <a:r>
              <a:rPr lang="en-US" dirty="0"/>
              <a:t>RDF4J</a:t>
            </a:r>
            <a:r>
              <a:rPr lang="ru-RU" dirty="0"/>
              <a:t>, </a:t>
            </a:r>
            <a:r>
              <a:rPr lang="en-US" dirty="0"/>
              <a:t>Redland</a:t>
            </a:r>
            <a:r>
              <a:rPr lang="ru-RU" dirty="0"/>
              <a:t>, </a:t>
            </a:r>
            <a:r>
              <a:rPr lang="en-US" dirty="0"/>
              <a:t>Strabon</a:t>
            </a:r>
            <a:r>
              <a:rPr lang="ru-RU" dirty="0"/>
              <a:t>, </a:t>
            </a:r>
            <a:r>
              <a:rPr lang="en-US" dirty="0"/>
              <a:t>4store</a:t>
            </a:r>
            <a:r>
              <a:rPr lang="ru-RU" dirty="0"/>
              <a:t>, </a:t>
            </a:r>
            <a:r>
              <a:rPr lang="en-US" dirty="0"/>
              <a:t>Mulgara</a:t>
            </a:r>
            <a:endParaRPr lang="ru-RU" dirty="0"/>
          </a:p>
          <a:p>
            <a:pPr>
              <a:buFont typeface="Arial" panose="020B0604020202020204" pitchFamily="34" charset="0"/>
              <a:buChar char="•"/>
            </a:pPr>
            <a:r>
              <a:rPr lang="ru-RU" dirty="0"/>
              <a:t>Поисковые: </a:t>
            </a:r>
            <a:r>
              <a:rPr lang="en-US" dirty="0"/>
              <a:t>Elasticsearch</a:t>
            </a:r>
            <a:r>
              <a:rPr lang="ru-RU" dirty="0"/>
              <a:t>, </a:t>
            </a:r>
            <a:r>
              <a:rPr lang="en-US" dirty="0"/>
              <a:t>Splunk</a:t>
            </a:r>
            <a:r>
              <a:rPr lang="ru-RU" dirty="0"/>
              <a:t>, </a:t>
            </a:r>
            <a:r>
              <a:rPr lang="en-US" dirty="0" err="1"/>
              <a:t>Algolia</a:t>
            </a:r>
            <a:r>
              <a:rPr lang="ru-RU" dirty="0"/>
              <a:t>, </a:t>
            </a:r>
            <a:r>
              <a:rPr lang="en-US" dirty="0"/>
              <a:t>Sphinx</a:t>
            </a:r>
            <a:endParaRPr lang="ru-RU" dirty="0"/>
          </a:p>
          <a:p>
            <a:pPr>
              <a:buFont typeface="Arial" panose="020B0604020202020204" pitchFamily="34" charset="0"/>
              <a:buChar char="•"/>
            </a:pPr>
            <a:r>
              <a:rPr lang="en-US" dirty="0"/>
              <a:t>Wide Column Stores</a:t>
            </a:r>
            <a:r>
              <a:rPr lang="ru-RU" dirty="0"/>
              <a:t>: </a:t>
            </a:r>
            <a:r>
              <a:rPr lang="en-US" dirty="0" err="1"/>
              <a:t>Hbase</a:t>
            </a:r>
            <a:r>
              <a:rPr lang="ru-RU" dirty="0"/>
              <a:t>, </a:t>
            </a:r>
            <a:r>
              <a:rPr lang="en-US" dirty="0"/>
              <a:t>Microsoft Azure Table Storage</a:t>
            </a:r>
            <a:r>
              <a:rPr lang="ru-RU" dirty="0"/>
              <a:t>, </a:t>
            </a:r>
            <a:r>
              <a:rPr lang="en-US" dirty="0"/>
              <a:t>Amazon </a:t>
            </a:r>
            <a:r>
              <a:rPr lang="en-US" dirty="0" err="1"/>
              <a:t>Keyspaces</a:t>
            </a:r>
            <a:r>
              <a:rPr lang="ru-RU" dirty="0"/>
              <a:t>, </a:t>
            </a:r>
            <a:r>
              <a:rPr lang="en-US" dirty="0"/>
              <a:t>Cassandra - Wide column</a:t>
            </a:r>
          </a:p>
          <a:p>
            <a:pPr>
              <a:buFont typeface="Arial" panose="020B0604020202020204" pitchFamily="34" charset="0"/>
              <a:buChar char="•"/>
            </a:pPr>
            <a:r>
              <a:rPr lang="ru-RU" dirty="0"/>
              <a:t>Мультимодальные: </a:t>
            </a:r>
            <a:r>
              <a:rPr lang="en-US" dirty="0" err="1"/>
              <a:t>Adabas</a:t>
            </a:r>
            <a:r>
              <a:rPr lang="ru-RU" dirty="0"/>
              <a:t>, </a:t>
            </a:r>
            <a:r>
              <a:rPr lang="en-US" dirty="0" err="1"/>
              <a:t>UniData</a:t>
            </a:r>
            <a:r>
              <a:rPr lang="ru-RU" dirty="0"/>
              <a:t>, </a:t>
            </a:r>
            <a:r>
              <a:rPr lang="en-US" dirty="0" err="1"/>
              <a:t>jBASE</a:t>
            </a:r>
            <a:r>
              <a:rPr lang="ru-RU" dirty="0"/>
              <a:t>, </a:t>
            </a:r>
            <a:r>
              <a:rPr lang="en-US" dirty="0"/>
              <a:t>Northgate Reality</a:t>
            </a:r>
            <a:r>
              <a:rPr lang="ru-RU" dirty="0"/>
              <a:t>, </a:t>
            </a:r>
            <a:r>
              <a:rPr lang="en-US" dirty="0"/>
              <a:t>Model 204</a:t>
            </a:r>
            <a:r>
              <a:rPr lang="ru-RU" dirty="0"/>
              <a:t>, </a:t>
            </a:r>
            <a:r>
              <a:rPr lang="en-US" dirty="0"/>
              <a:t>D3</a:t>
            </a:r>
            <a:r>
              <a:rPr lang="ru-RU" dirty="0"/>
              <a:t>, </a:t>
            </a:r>
            <a:r>
              <a:rPr lang="en-US" dirty="0" err="1"/>
              <a:t>SciDB</a:t>
            </a:r>
            <a:r>
              <a:rPr lang="ru-RU" dirty="0"/>
              <a:t>, </a:t>
            </a:r>
            <a:r>
              <a:rPr lang="en-US" dirty="0" err="1"/>
              <a:t>OpenInsight</a:t>
            </a:r>
            <a:r>
              <a:rPr lang="ru-RU" dirty="0"/>
              <a:t>, </a:t>
            </a:r>
            <a:r>
              <a:rPr lang="en-US" dirty="0" err="1"/>
              <a:t>Rasdaman</a:t>
            </a:r>
            <a:r>
              <a:rPr lang="ru-RU" dirty="0"/>
              <a:t>, </a:t>
            </a:r>
            <a:r>
              <a:rPr lang="en-US" dirty="0" err="1"/>
              <a:t>OpenQM</a:t>
            </a:r>
            <a:r>
              <a:rPr lang="en-US" dirty="0"/>
              <a:t> </a:t>
            </a:r>
            <a:endParaRPr lang="ru-RU" dirty="0"/>
          </a:p>
          <a:p>
            <a:pPr>
              <a:buFont typeface="Arial" panose="020B0604020202020204" pitchFamily="34" charset="0"/>
              <a:buChar char="•"/>
            </a:pPr>
            <a:r>
              <a:rPr lang="en-US" dirty="0"/>
              <a:t>Native XML</a:t>
            </a:r>
            <a:r>
              <a:rPr lang="ru-RU" dirty="0"/>
              <a:t>: </a:t>
            </a:r>
            <a:r>
              <a:rPr lang="en-US" dirty="0" err="1"/>
              <a:t>BaseX</a:t>
            </a:r>
            <a:r>
              <a:rPr lang="ru-RU" dirty="0"/>
              <a:t>, </a:t>
            </a:r>
            <a:r>
              <a:rPr lang="en-US" dirty="0"/>
              <a:t>Sedna</a:t>
            </a:r>
            <a:r>
              <a:rPr lang="ru-RU" dirty="0"/>
              <a:t>, </a:t>
            </a:r>
            <a:r>
              <a:rPr lang="en-US" dirty="0" err="1"/>
              <a:t>eXist-db</a:t>
            </a:r>
            <a:r>
              <a:rPr lang="ru-RU" dirty="0"/>
              <a:t>, </a:t>
            </a:r>
            <a:r>
              <a:rPr lang="en-US" dirty="0" err="1"/>
              <a:t>MarkLogic</a:t>
            </a:r>
            <a:r>
              <a:rPr lang="ru-RU" dirty="0"/>
              <a:t>, </a:t>
            </a:r>
            <a:r>
              <a:rPr lang="en-US" dirty="0"/>
              <a:t>Virtuoso</a:t>
            </a:r>
            <a:r>
              <a:rPr lang="ru-RU" dirty="0"/>
              <a:t>, </a:t>
            </a:r>
            <a:r>
              <a:rPr lang="en-US" dirty="0"/>
              <a:t>Oracle Berkeley DB</a:t>
            </a:r>
            <a:r>
              <a:rPr lang="ru-RU" dirty="0"/>
              <a:t>, </a:t>
            </a:r>
            <a:r>
              <a:rPr lang="en-US" dirty="0" err="1"/>
              <a:t>searchxml</a:t>
            </a:r>
            <a:r>
              <a:rPr lang="en-US" dirty="0"/>
              <a:t> </a:t>
            </a:r>
          </a:p>
          <a:p>
            <a:pPr>
              <a:buFont typeface="Arial" panose="020B0604020202020204" pitchFamily="34" charset="0"/>
              <a:buChar char="•"/>
            </a:pPr>
            <a:r>
              <a:rPr lang="ru-RU" dirty="0"/>
              <a:t>GEO/GIS (пространственные) и специализированные: </a:t>
            </a:r>
            <a:r>
              <a:rPr lang="en-US" dirty="0" err="1"/>
              <a:t>GeoMesa</a:t>
            </a:r>
            <a:r>
              <a:rPr lang="ru-RU" dirty="0"/>
              <a:t>, </a:t>
            </a:r>
            <a:r>
              <a:rPr lang="en-US" dirty="0" err="1"/>
              <a:t>PostGIS</a:t>
            </a:r>
            <a:r>
              <a:rPr lang="ru-RU" dirty="0"/>
              <a:t>, </a:t>
            </a:r>
            <a:r>
              <a:rPr lang="en-US" dirty="0"/>
              <a:t>Aerospike</a:t>
            </a:r>
            <a:r>
              <a:rPr lang="ru-RU" dirty="0"/>
              <a:t>, </a:t>
            </a:r>
            <a:r>
              <a:rPr lang="en-US" dirty="0" err="1"/>
              <a:t>SpatiaLite</a:t>
            </a:r>
            <a:r>
              <a:rPr lang="ru-RU" dirty="0"/>
              <a:t>, </a:t>
            </a:r>
            <a:r>
              <a:rPr lang="en-US" dirty="0"/>
              <a:t>H2GIS</a:t>
            </a:r>
            <a:r>
              <a:rPr lang="ru-RU" dirty="0"/>
              <a:t>, </a:t>
            </a:r>
            <a:r>
              <a:rPr lang="en-US" dirty="0" err="1"/>
              <a:t>SpaceTime</a:t>
            </a:r>
            <a:r>
              <a:rPr lang="en-US" dirty="0"/>
              <a:t> </a:t>
            </a:r>
          </a:p>
          <a:p>
            <a:pPr>
              <a:buFont typeface="Arial" panose="020B0604020202020204" pitchFamily="34" charset="0"/>
              <a:buChar char="•"/>
            </a:pPr>
            <a:r>
              <a:rPr lang="en-US" dirty="0"/>
              <a:t>Event</a:t>
            </a:r>
            <a:r>
              <a:rPr lang="ru-RU" dirty="0"/>
              <a:t> (Переходов состояний): </a:t>
            </a:r>
            <a:r>
              <a:rPr lang="en-US" dirty="0" err="1"/>
              <a:t>EventStoreDB</a:t>
            </a:r>
            <a:r>
              <a:rPr lang="ru-RU" dirty="0"/>
              <a:t>, </a:t>
            </a:r>
            <a:r>
              <a:rPr lang="en-US" dirty="0" err="1"/>
              <a:t>NEventStore</a:t>
            </a:r>
            <a:r>
              <a:rPr lang="ru-RU" dirty="0"/>
              <a:t>, </a:t>
            </a:r>
            <a:r>
              <a:rPr lang="en-US" dirty="0"/>
              <a:t>IBM Db2 Event Store</a:t>
            </a:r>
            <a:endParaRPr lang="ru-RU" dirty="0"/>
          </a:p>
          <a:p>
            <a:pPr>
              <a:buFont typeface="Arial" panose="020B0604020202020204" pitchFamily="34" charset="0"/>
              <a:buChar char="•"/>
            </a:pPr>
            <a:r>
              <a:rPr lang="ru-RU" dirty="0"/>
              <a:t>Контентные: </a:t>
            </a:r>
            <a:r>
              <a:rPr lang="en-US" dirty="0"/>
              <a:t>Jackrabbit</a:t>
            </a:r>
            <a:r>
              <a:rPr lang="ru-RU" dirty="0"/>
              <a:t>, </a:t>
            </a:r>
            <a:r>
              <a:rPr lang="en-US" dirty="0" err="1"/>
              <a:t>ModeShape</a:t>
            </a:r>
            <a:r>
              <a:rPr lang="en-US" dirty="0"/>
              <a:t> </a:t>
            </a:r>
          </a:p>
        </p:txBody>
      </p:sp>
    </p:spTree>
    <p:extLst>
      <p:ext uri="{BB962C8B-B14F-4D97-AF65-F5344CB8AC3E}">
        <p14:creationId xmlns:p14="http://schemas.microsoft.com/office/powerpoint/2010/main" val="1241999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71525-07B8-1C62-0F2B-9DAE313325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8CA6C91-2474-670E-F41F-1FDD8D9AC962}"/>
              </a:ext>
            </a:extLst>
          </p:cNvPr>
          <p:cNvSpPr>
            <a:spLocks noGrp="1"/>
          </p:cNvSpPr>
          <p:nvPr>
            <p:ph idx="1"/>
          </p:nvPr>
        </p:nvSpPr>
        <p:spPr/>
        <p:txBody>
          <a:bodyPr/>
          <a:lstStyle/>
          <a:p>
            <a:r>
              <a:rPr lang="en-US" dirty="0">
                <a:hlinkClick r:id="rId3"/>
              </a:rPr>
              <a:t>https://bigdataschool.ru/blog/columnar-and-row-based-databases/</a:t>
            </a:r>
            <a:endParaRPr lang="ru-RU" dirty="0"/>
          </a:p>
          <a:p>
            <a:r>
              <a:rPr lang="en-US" dirty="0">
                <a:hlinkClick r:id="rId4"/>
              </a:rPr>
              <a:t>https://habr.com/ru/articles/95181/</a:t>
            </a:r>
            <a:endParaRPr lang="ru-RU" dirty="0"/>
          </a:p>
          <a:p>
            <a:r>
              <a:rPr lang="en-US" dirty="0">
                <a:hlinkClick r:id="rId5"/>
              </a:rPr>
              <a:t>https://habr.com/ru/companies/vk/articles/685402/</a:t>
            </a:r>
            <a:endParaRPr lang="en-US" dirty="0"/>
          </a:p>
          <a:p>
            <a:r>
              <a:rPr lang="en-US" dirty="0">
                <a:hlinkClick r:id="rId6"/>
              </a:rPr>
              <a:t>https://www.pvsm.ru/grafovy-e-bazy-danny-h/386823</a:t>
            </a:r>
            <a:endParaRPr lang="ru-RU" dirty="0"/>
          </a:p>
          <a:p>
            <a:r>
              <a:rPr lang="en-US" dirty="0">
                <a:hlinkClick r:id="rId7"/>
              </a:rPr>
              <a:t>https://sql-academy.org/ru/guide/key-value-databases</a:t>
            </a:r>
            <a:endParaRPr lang="ru-RU" dirty="0"/>
          </a:p>
          <a:p>
            <a:endParaRPr lang="en-US" dirty="0"/>
          </a:p>
          <a:p>
            <a:endParaRPr lang="ru-RU" dirty="0"/>
          </a:p>
          <a:p>
            <a:endParaRPr lang="en-US" dirty="0"/>
          </a:p>
        </p:txBody>
      </p:sp>
    </p:spTree>
    <p:extLst>
      <p:ext uri="{BB962C8B-B14F-4D97-AF65-F5344CB8AC3E}">
        <p14:creationId xmlns:p14="http://schemas.microsoft.com/office/powerpoint/2010/main" val="155830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BB15-E9E0-A322-7E69-181AA66A25F4}"/>
              </a:ext>
            </a:extLst>
          </p:cNvPr>
          <p:cNvSpPr>
            <a:spLocks noGrp="1"/>
          </p:cNvSpPr>
          <p:nvPr>
            <p:ph type="title"/>
          </p:nvPr>
        </p:nvSpPr>
        <p:spPr/>
        <p:txBody>
          <a:bodyPr/>
          <a:lstStyle/>
          <a:p>
            <a:pPr algn="ctr"/>
            <a:r>
              <a:rPr lang="ru-RU" dirty="0"/>
              <a:t>Реляционные СУБД</a:t>
            </a:r>
            <a:endParaRPr lang="en-US" dirty="0"/>
          </a:p>
        </p:txBody>
      </p:sp>
      <p:sp>
        <p:nvSpPr>
          <p:cNvPr id="3" name="Content Placeholder 2">
            <a:extLst>
              <a:ext uri="{FF2B5EF4-FFF2-40B4-BE49-F238E27FC236}">
                <a16:creationId xmlns:a16="http://schemas.microsoft.com/office/drawing/2014/main" id="{AB8F03F1-3AAC-8A9E-1133-4F00FC2E6B0E}"/>
              </a:ext>
            </a:extLst>
          </p:cNvPr>
          <p:cNvSpPr>
            <a:spLocks noGrp="1"/>
          </p:cNvSpPr>
          <p:nvPr>
            <p:ph idx="1"/>
          </p:nvPr>
        </p:nvSpPr>
        <p:spPr>
          <a:xfrm>
            <a:off x="677334" y="2160589"/>
            <a:ext cx="9400116" cy="4697411"/>
          </a:xfrm>
        </p:spPr>
        <p:txBody>
          <a:bodyPr>
            <a:normAutofit fontScale="85000" lnSpcReduction="20000"/>
          </a:bodyPr>
          <a:lstStyle/>
          <a:p>
            <a:pPr marL="0" indent="0">
              <a:buNone/>
            </a:pPr>
            <a:r>
              <a:rPr lang="ru-RU" i="1" dirty="0"/>
              <a:t>Реляционная база данных</a:t>
            </a:r>
            <a:r>
              <a:rPr lang="ru-RU" dirty="0"/>
              <a:t> — это составленная по реляционной модели база данных, в которой данные, занесенные в таблицы, имеют изначально заданные отношения. Сами таблицы в такой базе данных также соотносятся друг с другом строго определенным образом. Реляционные базы данных используют целый комплекс инструментов, которые обеспечивают целостность данных, т. е. их точность, полноту и единообразие.</a:t>
            </a:r>
          </a:p>
          <a:p>
            <a:pPr marL="0" indent="0">
              <a:buNone/>
            </a:pPr>
            <a:r>
              <a:rPr lang="ru-RU" dirty="0"/>
              <a:t>Для взаимодействия с любой реляционной базой данных используется SQL (</a:t>
            </a:r>
            <a:r>
              <a:rPr lang="ru-RU" dirty="0" err="1"/>
              <a:t>Structured</a:t>
            </a:r>
            <a:r>
              <a:rPr lang="ru-RU" dirty="0"/>
              <a:t> </a:t>
            </a:r>
            <a:r>
              <a:rPr lang="ru-RU" dirty="0" err="1"/>
              <a:t>Query</a:t>
            </a:r>
            <a:r>
              <a:rPr lang="ru-RU" dirty="0"/>
              <a:t> Language) — язык структурированных запросов. Это основа интерфейса систем управления базами данных. Он стандартизирован с 1986 года и поддерживается всеми известными ядрами реляционных баз данных. SQL позволяет работать со строками таблиц (например, удалять, добавлять или изменять их), а также извлекать нужные блоки информации и производить транзакции.</a:t>
            </a:r>
          </a:p>
          <a:p>
            <a:r>
              <a:rPr lang="ru-RU" b="1" dirty="0"/>
              <a:t>Транзакция</a:t>
            </a:r>
            <a:r>
              <a:rPr lang="ru-RU" dirty="0"/>
              <a:t> — это комплекс последовательных операций с применением операторов SQL, имеющих определенную цель. Все транзакции должны отвечать четырем требованиям ACID:</a:t>
            </a:r>
          </a:p>
          <a:p>
            <a:r>
              <a:rPr lang="ru-RU" b="1" dirty="0"/>
              <a:t>Атомарность</a:t>
            </a:r>
            <a:r>
              <a:rPr lang="ru-RU" dirty="0"/>
              <a:t> (англ. </a:t>
            </a:r>
            <a:r>
              <a:rPr lang="ru-RU" i="1" dirty="0" err="1"/>
              <a:t>atomicity</a:t>
            </a:r>
            <a:r>
              <a:rPr lang="ru-RU" dirty="0"/>
              <a:t>) — транзакция является неделимым блоком и выполняется или полностью, или никак.</a:t>
            </a:r>
          </a:p>
          <a:p>
            <a:r>
              <a:rPr lang="ru-RU" b="1" dirty="0"/>
              <a:t>Согласованность</a:t>
            </a:r>
            <a:r>
              <a:rPr lang="ru-RU" dirty="0"/>
              <a:t> (англ. </a:t>
            </a:r>
            <a:r>
              <a:rPr lang="ru-RU" i="1" dirty="0" err="1"/>
              <a:t>consistency</a:t>
            </a:r>
            <a:r>
              <a:rPr lang="ru-RU" dirty="0"/>
              <a:t>) — завершенная транзакция сохраняет согласованность базы данных.</a:t>
            </a:r>
          </a:p>
          <a:p>
            <a:r>
              <a:rPr lang="ru-RU" b="1" dirty="0"/>
              <a:t>Изолированность</a:t>
            </a:r>
            <a:r>
              <a:rPr lang="ru-RU" dirty="0"/>
              <a:t> (англ. </a:t>
            </a:r>
            <a:r>
              <a:rPr lang="ru-RU" i="1" dirty="0" err="1"/>
              <a:t>isolation</a:t>
            </a:r>
            <a:r>
              <a:rPr lang="ru-RU" dirty="0"/>
              <a:t>) — параллельные транзакции не могут влиять друг на друга.</a:t>
            </a:r>
          </a:p>
          <a:p>
            <a:r>
              <a:rPr lang="ru-RU" b="1" dirty="0"/>
              <a:t>Устойчивость</a:t>
            </a:r>
            <a:r>
              <a:rPr lang="ru-RU" dirty="0"/>
              <a:t> (англ. </a:t>
            </a:r>
            <a:r>
              <a:rPr lang="ru-RU" i="1" dirty="0" err="1"/>
              <a:t>durability</a:t>
            </a:r>
            <a:r>
              <a:rPr lang="ru-RU" dirty="0"/>
              <a:t>) — никакой сбой в системе не может влиять на результат завершенной транзакции.</a:t>
            </a:r>
          </a:p>
          <a:p>
            <a:endParaRPr lang="en-US" dirty="0"/>
          </a:p>
        </p:txBody>
      </p:sp>
    </p:spTree>
    <p:extLst>
      <p:ext uri="{BB962C8B-B14F-4D97-AF65-F5344CB8AC3E}">
        <p14:creationId xmlns:p14="http://schemas.microsoft.com/office/powerpoint/2010/main" val="21913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11B4F96-1775-285C-0BBF-5160D60E70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567" y="628073"/>
            <a:ext cx="8342470" cy="5434012"/>
          </a:xfrm>
        </p:spPr>
      </p:pic>
    </p:spTree>
    <p:extLst>
      <p:ext uri="{BB962C8B-B14F-4D97-AF65-F5344CB8AC3E}">
        <p14:creationId xmlns:p14="http://schemas.microsoft.com/office/powerpoint/2010/main" val="193961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583F-323B-B892-D1DB-ABDE0FF667A0}"/>
              </a:ext>
            </a:extLst>
          </p:cNvPr>
          <p:cNvSpPr>
            <a:spLocks noGrp="1"/>
          </p:cNvSpPr>
          <p:nvPr>
            <p:ph type="title"/>
          </p:nvPr>
        </p:nvSpPr>
        <p:spPr/>
        <p:txBody>
          <a:bodyPr/>
          <a:lstStyle/>
          <a:p>
            <a:pPr algn="ctr"/>
            <a:r>
              <a:rPr lang="ru-RU" dirty="0"/>
              <a:t>Колоночные СУБД</a:t>
            </a:r>
            <a:endParaRPr lang="en-US" dirty="0"/>
          </a:p>
        </p:txBody>
      </p:sp>
      <p:sp>
        <p:nvSpPr>
          <p:cNvPr id="3" name="Content Placeholder 2">
            <a:extLst>
              <a:ext uri="{FF2B5EF4-FFF2-40B4-BE49-F238E27FC236}">
                <a16:creationId xmlns:a16="http://schemas.microsoft.com/office/drawing/2014/main" id="{3B149A85-8E64-3E1D-CA6D-667576736460}"/>
              </a:ext>
            </a:extLst>
          </p:cNvPr>
          <p:cNvSpPr>
            <a:spLocks noGrp="1"/>
          </p:cNvSpPr>
          <p:nvPr>
            <p:ph idx="1"/>
          </p:nvPr>
        </p:nvSpPr>
        <p:spPr>
          <a:xfrm>
            <a:off x="677334" y="2160589"/>
            <a:ext cx="9228666" cy="4697411"/>
          </a:xfrm>
        </p:spPr>
        <p:txBody>
          <a:bodyPr>
            <a:normAutofit/>
          </a:bodyPr>
          <a:lstStyle/>
          <a:p>
            <a:pPr marL="0" indent="0">
              <a:buNone/>
            </a:pPr>
            <a:r>
              <a:rPr lang="ru-RU" dirty="0"/>
              <a:t>Колоночные СУБД призваны решить проблему неэффективной работы традиционных СУБД в аналитических системах и системах в подавляющим большинством операций типа «чтение». Они позволяют на более дешевом и маломощном оборудовании получить прирост скорости выполнения запросов в 5, 10 и иногда даже в 100 раз, при этом, благодаря компрессии, данные будут занимать на диске в 5-10 раз меньше, чем в случае с традиционными СУБД.</a:t>
            </a:r>
            <a:br>
              <a:rPr lang="ru-RU" dirty="0"/>
            </a:br>
            <a:br>
              <a:rPr lang="ru-RU" dirty="0"/>
            </a:br>
            <a:r>
              <a:rPr lang="ru-RU" dirty="0"/>
              <a:t>У колоночных СУБД есть и недостатки — они медленно работают на запись, не подходят для транзакционных систем и как правило, ввиду «молодости» имеют ряд ограничений для разработчика, привыкшего к развитым традиционным СУБД.</a:t>
            </a:r>
            <a:br>
              <a:rPr lang="ru-RU" dirty="0"/>
            </a:br>
            <a:br>
              <a:rPr lang="ru-RU" dirty="0"/>
            </a:br>
            <a:r>
              <a:rPr lang="ru-RU" dirty="0"/>
              <a:t>Колоночные СУБД применяются как правило в аналитических системах класса </a:t>
            </a:r>
            <a:r>
              <a:rPr lang="ru-RU" dirty="0" err="1"/>
              <a:t>business</a:t>
            </a:r>
            <a:r>
              <a:rPr lang="ru-RU" dirty="0"/>
              <a:t> </a:t>
            </a:r>
            <a:r>
              <a:rPr lang="ru-RU" dirty="0" err="1"/>
              <a:t>intelligence</a:t>
            </a:r>
            <a:r>
              <a:rPr lang="ru-RU" dirty="0"/>
              <a:t> (ROLAP) и аналитических хранилищах данных (</a:t>
            </a:r>
            <a:r>
              <a:rPr lang="ru-RU" dirty="0" err="1"/>
              <a:t>data</a:t>
            </a:r>
            <a:r>
              <a:rPr lang="ru-RU" dirty="0"/>
              <a:t> </a:t>
            </a:r>
            <a:r>
              <a:rPr lang="ru-RU" dirty="0" err="1"/>
              <a:t>warehouses</a:t>
            </a:r>
            <a:r>
              <a:rPr lang="ru-RU" dirty="0"/>
              <a:t>). Причем объемы данных могут быть достаточно большими — есть примеры по 300-500ТБ и даже случаи с &gt;1ПБ данных.</a:t>
            </a:r>
            <a:endParaRPr lang="en-US" dirty="0"/>
          </a:p>
        </p:txBody>
      </p:sp>
    </p:spTree>
    <p:extLst>
      <p:ext uri="{BB962C8B-B14F-4D97-AF65-F5344CB8AC3E}">
        <p14:creationId xmlns:p14="http://schemas.microsoft.com/office/powerpoint/2010/main" val="326851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1A05-4726-A654-8FB1-2A9F431F332F}"/>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35EDB08-D283-C66E-90FB-D1DAE80F19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4004" y="2160588"/>
            <a:ext cx="6504029" cy="3881437"/>
          </a:xfrm>
        </p:spPr>
      </p:pic>
      <p:pic>
        <p:nvPicPr>
          <p:cNvPr id="5" name="Picture 4">
            <a:extLst>
              <a:ext uri="{FF2B5EF4-FFF2-40B4-BE49-F238E27FC236}">
                <a16:creationId xmlns:a16="http://schemas.microsoft.com/office/drawing/2014/main" id="{FF92E0E3-22C3-6C26-4F4A-77EAED3DC4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290" y="125268"/>
            <a:ext cx="5698837" cy="2590381"/>
          </a:xfrm>
          <a:prstGeom prst="rect">
            <a:avLst/>
          </a:prstGeom>
        </p:spPr>
      </p:pic>
    </p:spTree>
    <p:extLst>
      <p:ext uri="{BB962C8B-B14F-4D97-AF65-F5344CB8AC3E}">
        <p14:creationId xmlns:p14="http://schemas.microsoft.com/office/powerpoint/2010/main" val="3590488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CFFE-3E0F-02C5-3E85-8557F2A4A0EC}"/>
              </a:ext>
            </a:extLst>
          </p:cNvPr>
          <p:cNvSpPr>
            <a:spLocks noGrp="1"/>
          </p:cNvSpPr>
          <p:nvPr>
            <p:ph type="title"/>
          </p:nvPr>
        </p:nvSpPr>
        <p:spPr/>
        <p:txBody>
          <a:bodyPr/>
          <a:lstStyle/>
          <a:p>
            <a:pPr algn="ctr"/>
            <a:r>
              <a:rPr lang="ru-RU" dirty="0"/>
              <a:t> </a:t>
            </a:r>
            <a:r>
              <a:rPr lang="ru-RU" dirty="0" err="1"/>
              <a:t>Графовые</a:t>
            </a:r>
            <a:r>
              <a:rPr lang="ru-RU" dirty="0"/>
              <a:t> СУБД</a:t>
            </a:r>
            <a:endParaRPr lang="en-US" dirty="0"/>
          </a:p>
        </p:txBody>
      </p:sp>
      <p:sp>
        <p:nvSpPr>
          <p:cNvPr id="3" name="Content Placeholder 2">
            <a:extLst>
              <a:ext uri="{FF2B5EF4-FFF2-40B4-BE49-F238E27FC236}">
                <a16:creationId xmlns:a16="http://schemas.microsoft.com/office/drawing/2014/main" id="{E9682AED-888C-514F-CE94-2725001E3B29}"/>
              </a:ext>
            </a:extLst>
          </p:cNvPr>
          <p:cNvSpPr>
            <a:spLocks noGrp="1"/>
          </p:cNvSpPr>
          <p:nvPr>
            <p:ph idx="1"/>
          </p:nvPr>
        </p:nvSpPr>
        <p:spPr>
          <a:xfrm>
            <a:off x="677334" y="2160589"/>
            <a:ext cx="9704916" cy="4697411"/>
          </a:xfrm>
        </p:spPr>
        <p:txBody>
          <a:bodyPr>
            <a:normAutofit fontScale="92500" lnSpcReduction="20000"/>
          </a:bodyPr>
          <a:lstStyle/>
          <a:p>
            <a:pPr marL="0" indent="0">
              <a:buNone/>
            </a:pPr>
            <a:r>
              <a:rPr lang="ru-RU" dirty="0" err="1"/>
              <a:t>Графовые</a:t>
            </a:r>
            <a:r>
              <a:rPr lang="ru-RU" dirty="0"/>
              <a:t> базы данных используют структуру графа, где узлы представляют объекты, а рёбра — отношения между ними. Это позволяет моделировать сложные взаимосвязи.</a:t>
            </a:r>
            <a:endParaRPr lang="ru-RU" b="1" dirty="0"/>
          </a:p>
          <a:p>
            <a:pPr marL="0" indent="0">
              <a:buNone/>
            </a:pPr>
            <a:r>
              <a:rPr lang="ru-RU" b="1" dirty="0"/>
              <a:t>Преимущества </a:t>
            </a:r>
            <a:r>
              <a:rPr lang="ru-RU" b="1" dirty="0" err="1"/>
              <a:t>графовых</a:t>
            </a:r>
            <a:r>
              <a:rPr lang="ru-RU" b="1" dirty="0"/>
              <a:t> баз данных</a:t>
            </a:r>
          </a:p>
          <a:p>
            <a:r>
              <a:rPr lang="ru-RU" b="1" dirty="0"/>
              <a:t>Моделирование сложных отношений</a:t>
            </a:r>
            <a:r>
              <a:rPr lang="ru-RU" dirty="0"/>
              <a:t>: Естественно представляют объекты и их связи. </a:t>
            </a:r>
            <a:r>
              <a:rPr lang="ru-RU" b="1" dirty="0"/>
              <a:t>Пример</a:t>
            </a:r>
            <a:r>
              <a:rPr lang="ru-RU" dirty="0"/>
              <a:t>: В биоинформатике графы используются для моделирования взаимодействий между белками и генами.</a:t>
            </a:r>
          </a:p>
          <a:p>
            <a:r>
              <a:rPr lang="ru-RU" b="1" dirty="0"/>
              <a:t>Гибкость схемы</a:t>
            </a:r>
            <a:r>
              <a:rPr lang="ru-RU" dirty="0"/>
              <a:t>: Легко добавлять новые типы узлов и рёбер без изменения существующей структуры.</a:t>
            </a:r>
          </a:p>
          <a:p>
            <a:r>
              <a:rPr lang="ru-RU" b="1" dirty="0"/>
              <a:t>Мощные аналитические возможности</a:t>
            </a:r>
            <a:r>
              <a:rPr lang="ru-RU" dirty="0"/>
              <a:t>: Поиск путей, кластеризация, выявление сообществ.</a:t>
            </a:r>
          </a:p>
          <a:p>
            <a:pPr marL="0" indent="0">
              <a:buNone/>
            </a:pPr>
            <a:r>
              <a:rPr lang="ru-RU" b="1" dirty="0"/>
              <a:t>Недостатки </a:t>
            </a:r>
            <a:r>
              <a:rPr lang="ru-RU" b="1" dirty="0" err="1"/>
              <a:t>графовых</a:t>
            </a:r>
            <a:r>
              <a:rPr lang="ru-RU" b="1" dirty="0"/>
              <a:t> баз данных</a:t>
            </a:r>
          </a:p>
          <a:p>
            <a:r>
              <a:rPr lang="ru-RU" b="1" dirty="0"/>
              <a:t>Масштабируемость</a:t>
            </a:r>
            <a:r>
              <a:rPr lang="ru-RU" dirty="0"/>
              <a:t>: Трудно масштабировать на распределенные системы без потери производительности.</a:t>
            </a:r>
          </a:p>
          <a:p>
            <a:r>
              <a:rPr lang="ru-RU" b="1" dirty="0"/>
              <a:t>Сложность запросов</a:t>
            </a:r>
            <a:r>
              <a:rPr lang="ru-RU" dirty="0"/>
              <a:t>: Требуют специального языка запросов и знаний </a:t>
            </a:r>
            <a:r>
              <a:rPr lang="ru-RU" dirty="0" err="1"/>
              <a:t>графовых</a:t>
            </a:r>
            <a:r>
              <a:rPr lang="ru-RU" dirty="0"/>
              <a:t> алгоритмов.</a:t>
            </a:r>
          </a:p>
          <a:p>
            <a:r>
              <a:rPr lang="ru-RU" b="1" dirty="0"/>
              <a:t>Производительность на простых операциях</a:t>
            </a:r>
            <a:r>
              <a:rPr lang="ru-RU" dirty="0"/>
              <a:t>: Могут уступать реляционным базам при выполнении простых транзакций.</a:t>
            </a:r>
          </a:p>
          <a:p>
            <a:endParaRPr lang="en-US" dirty="0"/>
          </a:p>
        </p:txBody>
      </p:sp>
    </p:spTree>
    <p:extLst>
      <p:ext uri="{BB962C8B-B14F-4D97-AF65-F5344CB8AC3E}">
        <p14:creationId xmlns:p14="http://schemas.microsoft.com/office/powerpoint/2010/main" val="4261773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C2BBB03-1316-A894-D43F-1648A10CD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982" y="1"/>
            <a:ext cx="8746836" cy="5712878"/>
          </a:xfrm>
          <a:prstGeom prst="rect">
            <a:avLst/>
          </a:prstGeom>
        </p:spPr>
      </p:pic>
    </p:spTree>
    <p:extLst>
      <p:ext uri="{BB962C8B-B14F-4D97-AF65-F5344CB8AC3E}">
        <p14:creationId xmlns:p14="http://schemas.microsoft.com/office/powerpoint/2010/main" val="27451305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484</TotalTime>
  <Words>2374</Words>
  <Application>Microsoft Office PowerPoint</Application>
  <PresentationFormat>Widescreen</PresentationFormat>
  <Paragraphs>108</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Trebuchet MS</vt:lpstr>
      <vt:lpstr>Wingdings 3</vt:lpstr>
      <vt:lpstr>Facet</vt:lpstr>
      <vt:lpstr>Система управления базами данных</vt:lpstr>
      <vt:lpstr>Какие бывают базы данных?</vt:lpstr>
      <vt:lpstr>Базы данных</vt:lpstr>
      <vt:lpstr>Реляционные СУБД</vt:lpstr>
      <vt:lpstr>PowerPoint Presentation</vt:lpstr>
      <vt:lpstr>Колоночные СУБД</vt:lpstr>
      <vt:lpstr>PowerPoint Presentation</vt:lpstr>
      <vt:lpstr> Графовые СУБД</vt:lpstr>
      <vt:lpstr>PowerPoint Presentation</vt:lpstr>
      <vt:lpstr>Векторные СУБД </vt:lpstr>
      <vt:lpstr>PowerPoint Presentation</vt:lpstr>
      <vt:lpstr>Ключ-значение СУБД</vt:lpstr>
      <vt:lpstr>PowerPoint Presentation</vt:lpstr>
      <vt:lpstr>Документо-оренитрованные СУБД</vt:lpstr>
      <vt:lpstr>PowerPoint Presentation</vt:lpstr>
      <vt:lpstr>Навигационные СУБД </vt:lpstr>
      <vt:lpstr>PowerPoint Presentation</vt:lpstr>
      <vt:lpstr>Временных рядов СУБД</vt:lpstr>
      <vt:lpstr>PowerPoint Presentation</vt:lpstr>
      <vt:lpstr>Поисковые СУБД</vt:lpstr>
      <vt:lpstr>PowerPoint Presentation</vt:lpstr>
      <vt:lpstr>Мультимодальные</vt:lpstr>
      <vt:lpstr>RDF (Resource Description Framework) </vt:lpstr>
      <vt:lpstr>PowerPoint Presentation</vt:lpstr>
      <vt:lpstr>Event СУБД (переходов состояний)</vt:lpstr>
      <vt:lpstr>Контентные СУБД </vt:lpstr>
      <vt:lpstr>Native XML</vt:lpstr>
      <vt:lpstr>Wide Column Stores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Igor Shapovalov</dc:creator>
  <cp:lastModifiedBy>Igor Shapovalov</cp:lastModifiedBy>
  <cp:revision>1</cp:revision>
  <dcterms:created xsi:type="dcterms:W3CDTF">2025-07-24T08:55:28Z</dcterms:created>
  <dcterms:modified xsi:type="dcterms:W3CDTF">2025-07-24T17:00:01Z</dcterms:modified>
</cp:coreProperties>
</file>