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95" r:id="rId6"/>
    <p:sldId id="296" r:id="rId7"/>
    <p:sldId id="297" r:id="rId8"/>
    <p:sldId id="298" r:id="rId9"/>
    <p:sldId id="270" r:id="rId10"/>
    <p:sldId id="289" r:id="rId11"/>
    <p:sldId id="300" r:id="rId12"/>
    <p:sldId id="299" r:id="rId13"/>
    <p:sldId id="266" r:id="rId14"/>
    <p:sldId id="269" r:id="rId15"/>
    <p:sldId id="301" r:id="rId16"/>
    <p:sldId id="302" r:id="rId17"/>
    <p:sldId id="303" r:id="rId18"/>
    <p:sldId id="304" r:id="rId19"/>
    <p:sldId id="305" r:id="rId20"/>
    <p:sldId id="267" r:id="rId21"/>
    <p:sldId id="264" r:id="rId22"/>
    <p:sldId id="282" r:id="rId23"/>
    <p:sldId id="283" r:id="rId24"/>
    <p:sldId id="284" r:id="rId25"/>
    <p:sldId id="285" r:id="rId26"/>
    <p:sldId id="263" r:id="rId27"/>
    <p:sldId id="281" r:id="rId28"/>
    <p:sldId id="278" r:id="rId29"/>
    <p:sldId id="280" r:id="rId30"/>
    <p:sldId id="279" r:id="rId31"/>
    <p:sldId id="275" r:id="rId32"/>
    <p:sldId id="287" r:id="rId33"/>
    <p:sldId id="262" r:id="rId34"/>
    <p:sldId id="276" r:id="rId35"/>
    <p:sldId id="277" r:id="rId36"/>
    <p:sldId id="261" r:id="rId37"/>
    <p:sldId id="265" r:id="rId38"/>
    <p:sldId id="288" r:id="rId39"/>
    <p:sldId id="268" r:id="rId40"/>
    <p:sldId id="272" r:id="rId41"/>
    <p:sldId id="290" r:id="rId42"/>
    <p:sldId id="271" r:id="rId43"/>
    <p:sldId id="273" r:id="rId44"/>
    <p:sldId id="274" r:id="rId45"/>
    <p:sldId id="286" r:id="rId46"/>
    <p:sldId id="291" r:id="rId47"/>
    <p:sldId id="292" r:id="rId48"/>
    <p:sldId id="293" r:id="rId49"/>
    <p:sldId id="29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68F418-C724-405F-94BF-6EED3A675696}" v="243" dt="2025-07-17T16:51:29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90" d="100"/>
          <a:sy n="90" d="100"/>
        </p:scale>
        <p:origin x="38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EAA9-F285-4F77-98C1-1F73BCA3D4F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F45-5239-462F-BF0F-89058967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EAA9-F285-4F77-98C1-1F73BCA3D4F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F45-5239-462F-BF0F-89058967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74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EAA9-F285-4F77-98C1-1F73BCA3D4F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F45-5239-462F-BF0F-89058967325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074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EAA9-F285-4F77-98C1-1F73BCA3D4F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F45-5239-462F-BF0F-89058967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97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EAA9-F285-4F77-98C1-1F73BCA3D4F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F45-5239-462F-BF0F-89058967325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8047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EAA9-F285-4F77-98C1-1F73BCA3D4F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F45-5239-462F-BF0F-89058967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342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EAA9-F285-4F77-98C1-1F73BCA3D4F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F45-5239-462F-BF0F-89058967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92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EAA9-F285-4F77-98C1-1F73BCA3D4F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F45-5239-462F-BF0F-89058967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5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EAA9-F285-4F77-98C1-1F73BCA3D4F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F45-5239-462F-BF0F-89058967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07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EAA9-F285-4F77-98C1-1F73BCA3D4F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F45-5239-462F-BF0F-89058967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49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EAA9-F285-4F77-98C1-1F73BCA3D4F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F45-5239-462F-BF0F-89058967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9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EAA9-F285-4F77-98C1-1F73BCA3D4F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F45-5239-462F-BF0F-89058967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8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EAA9-F285-4F77-98C1-1F73BCA3D4F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F45-5239-462F-BF0F-89058967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8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EAA9-F285-4F77-98C1-1F73BCA3D4F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F45-5239-462F-BF0F-89058967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8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EAA9-F285-4F77-98C1-1F73BCA3D4F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F45-5239-462F-BF0F-89058967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6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EAA9-F285-4F77-98C1-1F73BCA3D4F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07F45-5239-462F-BF0F-89058967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8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BEAA9-F285-4F77-98C1-1F73BCA3D4F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107F45-5239-462F-BF0F-8905896732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0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avarevisited.blogspot.com/2012/10/10-garbage-collection-interview-question-answer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javarevisited.blogspot.sg/2011/12/treemap-java-tutorial-example-program.html" TargetMode="External"/><Relationship Id="rId2" Type="http://schemas.openxmlformats.org/officeDocument/2006/relationships/hyperlink" Target="http://java67.blogspot.sg/2013/08/best-way-to-iterate-over-each-entry-in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expert-apm.kz/index.php/%D0%A1%D0%B1%D0%BE%D1%80%D1%89%D0%B8%D0%BA_%D0%BC%D1%83%D1%81%D0%BE%D1%80%D0%B0_G1_-_Java_9" TargetMode="External"/><Relationship Id="rId3" Type="http://schemas.openxmlformats.org/officeDocument/2006/relationships/hyperlink" Target="https://habr.com/ru/articles/269863/" TargetMode="External"/><Relationship Id="rId7" Type="http://schemas.openxmlformats.org/officeDocument/2006/relationships/hyperlink" Target="https://habr.com/ru/companies/otus/articles/553996/" TargetMode="External"/><Relationship Id="rId2" Type="http://schemas.openxmlformats.org/officeDocument/2006/relationships/hyperlink" Target="https://habr.com/ru/companies/otus/articles/776342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avarush.com/groups/posts/4075-kofe-breyk-210-vse-tipih-sborjshikov-musora-v-java-o-kotorihkh-vih-dolzhnih-znatjh" TargetMode="External"/><Relationship Id="rId5" Type="http://schemas.openxmlformats.org/officeDocument/2006/relationships/hyperlink" Target="https://www.youtube.com/watch?v=yzFvMDpWD5Y" TargetMode="External"/><Relationship Id="rId10" Type="http://schemas.openxmlformats.org/officeDocument/2006/relationships/hyperlink" Target="https://javarush.com/groups/posts/1267-otlichija-mezhdu-slabihmi-mjagkimi-fantomnihmi-i-obihchnihmi-ssihlkami-v-java" TargetMode="External"/><Relationship Id="rId4" Type="http://schemas.openxmlformats.org/officeDocument/2006/relationships/hyperlink" Target="https://javarush.com/quests/lectures/questservlets.level18.lecture05" TargetMode="External"/><Relationship Id="rId9" Type="http://schemas.openxmlformats.org/officeDocument/2006/relationships/hyperlink" Target="https://www.youtube.com/watch?v=L6TYAU4z8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93AE-5CF4-D0D3-7E61-2AA7836D9A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Как работает </a:t>
            </a:r>
            <a:r>
              <a:rPr lang="en-US" dirty="0"/>
              <a:t>Garbage Collector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8FE35-5A05-397C-6DD6-2641A5A5A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366000" cy="1096899"/>
          </a:xfrm>
        </p:spPr>
        <p:txBody>
          <a:bodyPr/>
          <a:lstStyle/>
          <a:p>
            <a:r>
              <a:rPr lang="ru-RU" dirty="0"/>
              <a:t>На примере</a:t>
            </a:r>
            <a:r>
              <a:rPr lang="en-US" dirty="0"/>
              <a:t> JVM HOT SPOT</a:t>
            </a:r>
          </a:p>
          <a:p>
            <a:r>
              <a:rPr lang="en-US" dirty="0"/>
              <a:t>Serial</a:t>
            </a:r>
            <a:r>
              <a:rPr lang="ru-RU" dirty="0"/>
              <a:t>, </a:t>
            </a:r>
            <a:r>
              <a:rPr lang="en-US" dirty="0" err="1"/>
              <a:t>Paralel</a:t>
            </a:r>
            <a:r>
              <a:rPr lang="ru-RU" dirty="0"/>
              <a:t>, </a:t>
            </a:r>
            <a:r>
              <a:rPr lang="en-US" dirty="0"/>
              <a:t>CMS, G1,</a:t>
            </a:r>
            <a:r>
              <a:rPr lang="ru-RU" dirty="0"/>
              <a:t> </a:t>
            </a:r>
            <a:r>
              <a:rPr lang="en-US" dirty="0"/>
              <a:t>ZGC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FBF366-3C5F-95D7-A293-9D992719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377267"/>
            <a:ext cx="3969172" cy="248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72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23468-163D-7D04-7A52-9AFC2C6F7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E17A3B-793B-CB1C-E8FC-4026CEB185BE}"/>
              </a:ext>
            </a:extLst>
          </p:cNvPr>
          <p:cNvSpPr/>
          <p:nvPr/>
        </p:nvSpPr>
        <p:spPr>
          <a:xfrm>
            <a:off x="329142" y="1714500"/>
            <a:ext cx="8859135" cy="46566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433D2-DECA-AA3E-31C2-7E6B5AD80917}"/>
              </a:ext>
            </a:extLst>
          </p:cNvPr>
          <p:cNvSpPr txBox="1"/>
          <p:nvPr/>
        </p:nvSpPr>
        <p:spPr>
          <a:xfrm>
            <a:off x="4339609" y="17145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D4BA348-F291-6820-8ED2-BBD52FA86563}"/>
              </a:ext>
            </a:extLst>
          </p:cNvPr>
          <p:cNvSpPr/>
          <p:nvPr/>
        </p:nvSpPr>
        <p:spPr>
          <a:xfrm>
            <a:off x="670097" y="2083832"/>
            <a:ext cx="8177570" cy="266336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</a:t>
            </a:r>
            <a:r>
              <a:rPr lang="ru-RU" dirty="0"/>
              <a:t> </a:t>
            </a:r>
            <a:r>
              <a:rPr lang="en-US" dirty="0"/>
              <a:t>Generation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02AC0E8-3216-CACF-6057-E828992BB988}"/>
              </a:ext>
            </a:extLst>
          </p:cNvPr>
          <p:cNvSpPr/>
          <p:nvPr/>
        </p:nvSpPr>
        <p:spPr>
          <a:xfrm>
            <a:off x="670097" y="4876800"/>
            <a:ext cx="8177569" cy="96420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Yang Generation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 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3F72B8B-78D2-EEAB-9A5A-ECECC8A0F1DF}"/>
              </a:ext>
            </a:extLst>
          </p:cNvPr>
          <p:cNvSpPr/>
          <p:nvPr/>
        </p:nvSpPr>
        <p:spPr>
          <a:xfrm>
            <a:off x="1147006" y="5317222"/>
            <a:ext cx="1949823" cy="39417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Eden space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65FE0B8-84D9-5765-B8C9-CD634AF1782E}"/>
              </a:ext>
            </a:extLst>
          </p:cNvPr>
          <p:cNvSpPr/>
          <p:nvPr/>
        </p:nvSpPr>
        <p:spPr>
          <a:xfrm>
            <a:off x="3813344" y="5317222"/>
            <a:ext cx="1949823" cy="39417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Survivor</a:t>
            </a:r>
            <a:r>
              <a:rPr lang="ru-RU" dirty="0"/>
              <a:t> </a:t>
            </a:r>
            <a:r>
              <a:rPr lang="en-US" dirty="0"/>
              <a:t>space </a:t>
            </a:r>
            <a:r>
              <a:rPr lang="ru-RU" dirty="0"/>
              <a:t>0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E6B910F-9EF5-5BC1-EEF8-F2D4897BB761}"/>
              </a:ext>
            </a:extLst>
          </p:cNvPr>
          <p:cNvSpPr/>
          <p:nvPr/>
        </p:nvSpPr>
        <p:spPr>
          <a:xfrm>
            <a:off x="6428834" y="5317222"/>
            <a:ext cx="1949823" cy="39417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Survivor</a:t>
            </a:r>
            <a:r>
              <a:rPr lang="ru-RU" dirty="0"/>
              <a:t> </a:t>
            </a:r>
            <a:r>
              <a:rPr lang="en-US" dirty="0"/>
              <a:t>space 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188B8-1847-8F70-CB12-1976DC329479}"/>
              </a:ext>
            </a:extLst>
          </p:cNvPr>
          <p:cNvSpPr txBox="1"/>
          <p:nvPr/>
        </p:nvSpPr>
        <p:spPr>
          <a:xfrm>
            <a:off x="329142" y="29396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Generation </a:t>
            </a:r>
            <a:r>
              <a:rPr lang="ru-RU" dirty="0"/>
              <a:t>занимает значительно больше места чем </a:t>
            </a:r>
            <a:r>
              <a:rPr lang="en-US" dirty="0"/>
              <a:t>Yang Generation</a:t>
            </a:r>
          </a:p>
        </p:txBody>
      </p:sp>
    </p:spTree>
    <p:extLst>
      <p:ext uri="{BB962C8B-B14F-4D97-AF65-F5344CB8AC3E}">
        <p14:creationId xmlns:p14="http://schemas.microsoft.com/office/powerpoint/2010/main" val="166083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450D044-8F4C-269E-3C9B-BC3EAA2F87F6}"/>
              </a:ext>
            </a:extLst>
          </p:cNvPr>
          <p:cNvSpPr/>
          <p:nvPr/>
        </p:nvSpPr>
        <p:spPr>
          <a:xfrm>
            <a:off x="3471333" y="2269066"/>
            <a:ext cx="2624667" cy="2189665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the world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1AA80-08BE-7243-BFB8-1D747FB424C9}"/>
              </a:ext>
            </a:extLst>
          </p:cNvPr>
          <p:cNvSpPr txBox="1"/>
          <p:nvPr/>
        </p:nvSpPr>
        <p:spPr>
          <a:xfrm>
            <a:off x="3793067" y="78740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 footprint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3C913-9FBB-2B48-F255-7D2777D7C2AA}"/>
              </a:ext>
            </a:extLst>
          </p:cNvPr>
          <p:cNvSpPr txBox="1"/>
          <p:nvPr/>
        </p:nvSpPr>
        <p:spPr>
          <a:xfrm>
            <a:off x="1354667" y="4588933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Throughput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EC5C31-FFAD-2D04-1187-6D53EA588B87}"/>
              </a:ext>
            </a:extLst>
          </p:cNvPr>
          <p:cNvSpPr txBox="1"/>
          <p:nvPr/>
        </p:nvSpPr>
        <p:spPr>
          <a:xfrm>
            <a:off x="7492999" y="4588933"/>
            <a:ext cx="1921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Latency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5CB96D0-6DFF-C6BA-DDB1-821C837AD677}"/>
              </a:ext>
            </a:extLst>
          </p:cNvPr>
          <p:cNvSpPr/>
          <p:nvPr/>
        </p:nvSpPr>
        <p:spPr>
          <a:xfrm>
            <a:off x="6096000" y="787401"/>
            <a:ext cx="423333" cy="465666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97750EA-07AF-5E17-08D2-8926A3914F26}"/>
              </a:ext>
            </a:extLst>
          </p:cNvPr>
          <p:cNvSpPr/>
          <p:nvPr/>
        </p:nvSpPr>
        <p:spPr>
          <a:xfrm>
            <a:off x="8737600" y="4588933"/>
            <a:ext cx="423333" cy="465666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FC1D2BA-21CB-345C-9D40-DE193C397BDA}"/>
              </a:ext>
            </a:extLst>
          </p:cNvPr>
          <p:cNvSpPr/>
          <p:nvPr/>
        </p:nvSpPr>
        <p:spPr>
          <a:xfrm rot="10800000">
            <a:off x="2844800" y="4588933"/>
            <a:ext cx="423333" cy="46566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0DD245-E62B-0001-AD4C-E52F407762B4}"/>
              </a:ext>
            </a:extLst>
          </p:cNvPr>
          <p:cNvCxnSpPr>
            <a:stCxn id="7" idx="1"/>
          </p:cNvCxnSpPr>
          <p:nvPr/>
        </p:nvCxnSpPr>
        <p:spPr>
          <a:xfrm flipH="1">
            <a:off x="3530600" y="4773599"/>
            <a:ext cx="3962399" cy="1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11F4F0-F87A-E717-5F18-01E37C9999DE}"/>
              </a:ext>
            </a:extLst>
          </p:cNvPr>
          <p:cNvCxnSpPr>
            <a:stCxn id="6" idx="0"/>
          </p:cNvCxnSpPr>
          <p:nvPr/>
        </p:nvCxnSpPr>
        <p:spPr>
          <a:xfrm flipV="1">
            <a:off x="2239434" y="1156733"/>
            <a:ext cx="1553633" cy="343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305318-8EB9-08C8-03DE-F0F45C8FF8E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897967" y="1156733"/>
            <a:ext cx="3094566" cy="343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618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1D29-31F8-7168-922E-FF9DD231B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Сравнение этапов работы </a:t>
            </a:r>
            <a:r>
              <a:rPr lang="en-US" dirty="0"/>
              <a:t>GC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3AF403-30AA-6699-2136-5722A8029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34" y="2160589"/>
            <a:ext cx="9186334" cy="355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5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1EBD3-8FB1-C85F-97D7-5D6262C04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 </a:t>
            </a:r>
            <a:r>
              <a:rPr lang="en-US" b="1" dirty="0"/>
              <a:t>Old Generation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0206-26C2-21FA-C055-6EA6765B8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Старое поколение содержит долгоживущие объекты, пережившие несколько циклов вывоза мусора в молодом поколении.</a:t>
            </a:r>
          </a:p>
          <a:p>
            <a:r>
              <a:rPr lang="ru-RU" dirty="0"/>
              <a:t>Обычно он занимает большую часть кучи и собирается реже по сравнению с молодым поколением.</a:t>
            </a:r>
          </a:p>
          <a:p>
            <a:r>
              <a:rPr lang="ru-RU" dirty="0"/>
              <a:t>Сборка мусора в старом поколении обычно обходится дороже и может приводить к более длительным паузам, поскольку предполагает сканирование большей части кучи.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46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7D6D-83BC-F2B8-E57D-9436ACF3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Yang Generation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0431-2FE5-9F15-B1E4-D4241156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61944"/>
          </a:xfrm>
        </p:spPr>
        <p:txBody>
          <a:bodyPr>
            <a:normAutofit/>
          </a:bodyPr>
          <a:lstStyle/>
          <a:p>
            <a:r>
              <a:rPr lang="ru-RU" dirty="0"/>
              <a:t>При заполнении </a:t>
            </a:r>
            <a:r>
              <a:rPr lang="ru-RU" dirty="0" err="1"/>
              <a:t>Еden</a:t>
            </a:r>
            <a:r>
              <a:rPr lang="ru-RU" dirty="0"/>
              <a:t> </a:t>
            </a:r>
            <a:r>
              <a:rPr lang="ru-RU" dirty="0" err="1"/>
              <a:t>space</a:t>
            </a:r>
            <a:r>
              <a:rPr lang="ru-RU" dirty="0"/>
              <a:t> происходит </a:t>
            </a:r>
            <a:r>
              <a:rPr lang="ru-RU" u="sng" dirty="0" err="1">
                <a:hlinkClick r:id="rId2"/>
              </a:rPr>
              <a:t>minor</a:t>
            </a:r>
            <a:r>
              <a:rPr lang="ru-RU" u="sng" dirty="0">
                <a:hlinkClick r:id="rId2"/>
              </a:rPr>
              <a:t> GC</a:t>
            </a:r>
            <a:r>
              <a:rPr lang="ru-RU" dirty="0"/>
              <a:t>: все "живые" объекты перемещаются в одно из пространств уцелевших объектов (</a:t>
            </a:r>
            <a:r>
              <a:rPr lang="ru-RU" dirty="0" err="1"/>
              <a:t>survivor</a:t>
            </a:r>
            <a:r>
              <a:rPr lang="ru-RU" dirty="0"/>
              <a:t> </a:t>
            </a:r>
            <a:r>
              <a:rPr lang="ru-RU" dirty="0" err="1"/>
              <a:t>space</a:t>
            </a:r>
            <a:r>
              <a:rPr lang="ru-RU" dirty="0"/>
              <a:t>): </a:t>
            </a:r>
            <a:r>
              <a:rPr lang="ru-RU" b="1" dirty="0"/>
              <a:t>S0 </a:t>
            </a:r>
            <a:r>
              <a:rPr lang="ru-RU" dirty="0"/>
              <a:t>или </a:t>
            </a:r>
            <a:r>
              <a:rPr lang="ru-RU" b="1" dirty="0"/>
              <a:t>S1</a:t>
            </a:r>
            <a:r>
              <a:rPr lang="ru-RU" dirty="0"/>
              <a:t>. </a:t>
            </a:r>
          </a:p>
          <a:p>
            <a:r>
              <a:rPr lang="ru-RU" dirty="0"/>
              <a:t>Зачем вообще нужен </a:t>
            </a:r>
            <a:r>
              <a:rPr lang="ru-RU" dirty="0" err="1"/>
              <a:t>Survivor</a:t>
            </a:r>
            <a:r>
              <a:rPr lang="ru-RU" dirty="0"/>
              <a:t>? Предположим, его нет. Происходит первый цикл сборки мусора ( </a:t>
            </a:r>
            <a:r>
              <a:rPr lang="ru-RU" dirty="0" err="1"/>
              <a:t>Eden</a:t>
            </a:r>
            <a:r>
              <a:rPr lang="en-US" dirty="0"/>
              <a:t> </a:t>
            </a:r>
            <a:r>
              <a:rPr lang="ru-RU" dirty="0"/>
              <a:t>точнее, если </a:t>
            </a:r>
            <a:r>
              <a:rPr lang="en-US" dirty="0"/>
              <a:t>Yang </a:t>
            </a:r>
            <a:r>
              <a:rPr lang="ru-RU" dirty="0"/>
              <a:t>заполнен), что происходит дальше? Сборщик мусора должен определить, что там живое, переместить его в «</a:t>
            </a:r>
            <a:r>
              <a:rPr lang="en-US" dirty="0"/>
              <a:t>Old Generation</a:t>
            </a:r>
            <a:r>
              <a:rPr lang="ru-RU" dirty="0"/>
              <a:t>», очистить </a:t>
            </a:r>
            <a:r>
              <a:rPr lang="ru-RU" dirty="0" err="1"/>
              <a:t>Eden</a:t>
            </a:r>
            <a:r>
              <a:rPr lang="en-US" dirty="0"/>
              <a:t> </a:t>
            </a:r>
            <a:r>
              <a:rPr lang="ru-RU" dirty="0"/>
              <a:t>и начать распределение заново. Наступает второй цикл, и он делает то же самое, и так далее, пока </a:t>
            </a:r>
            <a:r>
              <a:rPr lang="en-US" dirty="0"/>
              <a:t>GC </a:t>
            </a:r>
            <a:r>
              <a:rPr lang="ru-RU" dirty="0"/>
              <a:t>не скажет: «Если </a:t>
            </a:r>
            <a:r>
              <a:rPr lang="en-US" dirty="0"/>
              <a:t>Old Generation </a:t>
            </a:r>
            <a:r>
              <a:rPr lang="ru-RU" dirty="0"/>
              <a:t>заполнено, я больше не могу перемещать». Именно здесь и происходит очистка в «</a:t>
            </a:r>
            <a:r>
              <a:rPr lang="en-US" dirty="0"/>
              <a:t>Old Generation</a:t>
            </a:r>
            <a:r>
              <a:rPr lang="ru-RU" dirty="0"/>
              <a:t>». Обычно это требует больших затрат.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748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BFEAC-72F8-605D-E673-5A77EC58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Типы ссылок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67C28-AC9C-6254-6BC8-62125B25C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067" y="2160589"/>
            <a:ext cx="8596668" cy="3880773"/>
          </a:xfrm>
        </p:spPr>
        <p:txBody>
          <a:bodyPr/>
          <a:lstStyle/>
          <a:p>
            <a:r>
              <a:rPr lang="en-US" dirty="0"/>
              <a:t>Strong Reference</a:t>
            </a:r>
            <a:r>
              <a:rPr lang="ru-RU" dirty="0"/>
              <a:t> (твёрдая ссылка)</a:t>
            </a:r>
            <a:endParaRPr lang="en-US" dirty="0"/>
          </a:p>
          <a:p>
            <a:r>
              <a:rPr lang="en-US" dirty="0"/>
              <a:t>Weak Reference</a:t>
            </a:r>
            <a:r>
              <a:rPr lang="ru-RU" dirty="0"/>
              <a:t> (слабая ссылка)</a:t>
            </a:r>
            <a:endParaRPr lang="en-US" dirty="0"/>
          </a:p>
          <a:p>
            <a:r>
              <a:rPr lang="en-US" dirty="0"/>
              <a:t>Soft Reference (</a:t>
            </a:r>
            <a:r>
              <a:rPr lang="ru-RU" dirty="0"/>
              <a:t>мягкая ссылка</a:t>
            </a:r>
            <a:r>
              <a:rPr lang="en-US" dirty="0"/>
              <a:t>)</a:t>
            </a:r>
          </a:p>
          <a:p>
            <a:r>
              <a:rPr lang="en-US" dirty="0"/>
              <a:t>Phantom Reference</a:t>
            </a:r>
            <a:r>
              <a:rPr lang="ru-RU" dirty="0"/>
              <a:t> (фантомная ссылка)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055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0091-16B2-E5C6-3729-2673033E9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Strong reference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91F6D-65BB-E5C9-DED4-92D268349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Strong</a:t>
            </a:r>
            <a:r>
              <a:rPr lang="ru-RU" dirty="0"/>
              <a:t> ссылка самая простая, так как мы используем ее в программировании изо дня в день, например в коде вида </a:t>
            </a:r>
            <a:r>
              <a:rPr lang="ru-RU" i="1" dirty="0" err="1"/>
              <a:t>String</a:t>
            </a:r>
            <a:r>
              <a:rPr lang="ru-RU" i="1" dirty="0"/>
              <a:t> s = “</a:t>
            </a:r>
            <a:r>
              <a:rPr lang="ru-RU" i="1" dirty="0" err="1"/>
              <a:t>abc</a:t>
            </a:r>
            <a:r>
              <a:rPr lang="ru-RU" i="1" dirty="0"/>
              <a:t>”</a:t>
            </a:r>
            <a:r>
              <a:rPr lang="ru-RU" dirty="0"/>
              <a:t> переменная </a:t>
            </a:r>
            <a:r>
              <a:rPr lang="ru-RU" i="1" dirty="0"/>
              <a:t>s</a:t>
            </a:r>
            <a:r>
              <a:rPr lang="ru-RU" dirty="0"/>
              <a:t> это и есть </a:t>
            </a:r>
            <a:r>
              <a:rPr lang="ru-RU" dirty="0" err="1"/>
              <a:t>strong</a:t>
            </a:r>
            <a:r>
              <a:rPr lang="ru-RU" dirty="0"/>
              <a:t> ссылка. Любой объект что имеет </a:t>
            </a:r>
            <a:r>
              <a:rPr lang="ru-RU" dirty="0" err="1"/>
              <a:t>strong</a:t>
            </a:r>
            <a:r>
              <a:rPr lang="ru-RU" dirty="0"/>
              <a:t> ссылку запрещен для удаления сборщиком мусора. Разумеется что это объекты которые нужны </a:t>
            </a:r>
            <a:r>
              <a:rPr lang="ru-RU" i="1" dirty="0"/>
              <a:t>Java</a:t>
            </a:r>
            <a:r>
              <a:rPr lang="ru-RU" dirty="0"/>
              <a:t> программе. </a:t>
            </a:r>
            <a:endParaRPr lang="en-US" dirty="0"/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dirty="0" err="1"/>
              <a:t>object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Objetct</a:t>
            </a:r>
            <a:r>
              <a:rPr lang="en-US" dirty="0"/>
              <a:t>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697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9B276-FE28-4847-292C-4E942A7A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Weak Reference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0D6DD-38CF-EA5C-C2E8-5F0819E65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Слабые ссылки представлены классом </a:t>
            </a:r>
            <a:r>
              <a:rPr lang="ru-RU" i="1" dirty="0" err="1"/>
              <a:t>java.lang.ref.WeakReference</a:t>
            </a:r>
            <a:r>
              <a:rPr lang="ru-RU" dirty="0"/>
              <a:t>, вы можете определить слабую ссылку так: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dirty="0" err="1"/>
              <a:t>object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Object</a:t>
            </a:r>
            <a:r>
              <a:rPr lang="en-US" dirty="0"/>
              <a:t>(); // strong reference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b="1" dirty="0" err="1"/>
              <a:t>WeakReference</a:t>
            </a:r>
            <a:r>
              <a:rPr lang="en-US" dirty="0"/>
              <a:t> </a:t>
            </a:r>
            <a:r>
              <a:rPr lang="en-US" dirty="0" err="1"/>
              <a:t>weakObject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WeakReference</a:t>
            </a:r>
            <a:r>
              <a:rPr lang="en-US" dirty="0"/>
              <a:t>(object);</a:t>
            </a:r>
          </a:p>
          <a:p>
            <a:pPr marL="0" indent="0" algn="ctr">
              <a:buNone/>
            </a:pPr>
            <a:r>
              <a:rPr lang="en-US" dirty="0"/>
              <a:t>object = </a:t>
            </a:r>
            <a:r>
              <a:rPr lang="en-US" b="1" dirty="0"/>
              <a:t>null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ru-RU" dirty="0"/>
              <a:t>Теперь, как только вы присвоили </a:t>
            </a:r>
            <a:r>
              <a:rPr lang="ru-RU" dirty="0" err="1"/>
              <a:t>strong</a:t>
            </a:r>
            <a:r>
              <a:rPr lang="ru-RU" dirty="0"/>
              <a:t> ссылке </a:t>
            </a:r>
            <a:r>
              <a:rPr lang="ru-RU" dirty="0" err="1"/>
              <a:t>counter</a:t>
            </a:r>
            <a:r>
              <a:rPr lang="ru-RU" dirty="0"/>
              <a:t> значение </a:t>
            </a:r>
            <a:r>
              <a:rPr lang="ru-RU" dirty="0" err="1"/>
              <a:t>null</a:t>
            </a:r>
            <a:r>
              <a:rPr lang="ru-RU" dirty="0"/>
              <a:t> (</a:t>
            </a:r>
            <a:r>
              <a:rPr lang="ru-RU" dirty="0" err="1"/>
              <a:t>counter</a:t>
            </a:r>
            <a:r>
              <a:rPr lang="ru-RU" dirty="0"/>
              <a:t> = </a:t>
            </a:r>
            <a:r>
              <a:rPr lang="ru-RU" dirty="0" err="1"/>
              <a:t>null</a:t>
            </a:r>
            <a:r>
              <a:rPr lang="ru-RU" dirty="0"/>
              <a:t>), тот объект что создан в первой строке становится доступным для удаления сборщиком мусора, потому что он больше не имеет </a:t>
            </a:r>
            <a:r>
              <a:rPr lang="ru-RU" dirty="0" err="1"/>
              <a:t>strong</a:t>
            </a:r>
            <a:r>
              <a:rPr lang="ru-RU" dirty="0"/>
              <a:t> ссылки. </a:t>
            </a:r>
            <a:r>
              <a:rPr lang="ru-RU" dirty="0" err="1"/>
              <a:t>Cозданная</a:t>
            </a:r>
            <a:r>
              <a:rPr lang="ru-RU" dirty="0"/>
              <a:t> </a:t>
            </a:r>
            <a:r>
              <a:rPr lang="ru-RU" dirty="0" err="1"/>
              <a:t>Weak</a:t>
            </a:r>
            <a:r>
              <a:rPr lang="ru-RU" dirty="0"/>
              <a:t> ссылка </a:t>
            </a:r>
            <a:r>
              <a:rPr lang="en-US" dirty="0" err="1"/>
              <a:t>weakObject</a:t>
            </a:r>
            <a:r>
              <a:rPr lang="ru-RU" dirty="0"/>
              <a:t> не может предотвратить удаление сборщиком объекта </a:t>
            </a:r>
            <a:r>
              <a:rPr lang="en-US" b="1" dirty="0"/>
              <a:t>Object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95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4E318-86F4-F20D-DB34-140492BE4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 Reference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282F-28AF-6D0C-048C-2C5545EC4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Объект не будет удалён до тех пор пока </a:t>
            </a:r>
            <a:r>
              <a:rPr lang="ru-RU" i="1" dirty="0"/>
              <a:t>JVM</a:t>
            </a:r>
            <a:r>
              <a:rPr lang="ru-RU" dirty="0"/>
              <a:t> не нуждалась бы в памяти особенно сильно. Soft ссылки в </a:t>
            </a:r>
            <a:r>
              <a:rPr lang="ru-RU" i="1" dirty="0"/>
              <a:t>Java</a:t>
            </a:r>
            <a:r>
              <a:rPr lang="ru-RU" dirty="0"/>
              <a:t> представлены классом </a:t>
            </a:r>
            <a:r>
              <a:rPr lang="ru-RU" i="1" dirty="0" err="1"/>
              <a:t>java.lang.ref.SoftReference</a:t>
            </a:r>
            <a:r>
              <a:rPr lang="ru-RU" dirty="0"/>
              <a:t>. Пример создания </a:t>
            </a:r>
            <a:r>
              <a:rPr lang="ru-RU" dirty="0" err="1"/>
              <a:t>SoftReference</a:t>
            </a:r>
            <a:r>
              <a:rPr lang="ru-RU" dirty="0"/>
              <a:t> в </a:t>
            </a:r>
            <a:r>
              <a:rPr lang="ru-RU" i="1" dirty="0"/>
              <a:t>Java</a:t>
            </a:r>
            <a:endParaRPr lang="en-US" i="1" dirty="0"/>
          </a:p>
          <a:p>
            <a:pPr marL="0" indent="0" algn="ctr">
              <a:buNone/>
            </a:pPr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dirty="0" err="1"/>
              <a:t>object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Object</a:t>
            </a:r>
            <a:r>
              <a:rPr lang="en-US" dirty="0"/>
              <a:t>(); // strong reference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b="1" dirty="0" err="1"/>
              <a:t>SoftReference</a:t>
            </a:r>
            <a:r>
              <a:rPr lang="en-US" dirty="0"/>
              <a:t> </a:t>
            </a:r>
            <a:r>
              <a:rPr lang="en-US" dirty="0" err="1"/>
              <a:t>softObject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SoftReference</a:t>
            </a:r>
            <a:r>
              <a:rPr lang="en-US" dirty="0"/>
              <a:t>(object);</a:t>
            </a:r>
          </a:p>
          <a:p>
            <a:pPr marL="0" indent="0" algn="ctr">
              <a:buNone/>
            </a:pPr>
            <a:r>
              <a:rPr lang="en-US" dirty="0"/>
              <a:t>object = </a:t>
            </a:r>
            <a:r>
              <a:rPr lang="en-US" b="1" dirty="0"/>
              <a:t>null</a:t>
            </a:r>
            <a:r>
              <a:rPr lang="en-US" dirty="0"/>
              <a:t>; </a:t>
            </a:r>
          </a:p>
          <a:p>
            <a:endParaRPr lang="en-US" i="1" dirty="0"/>
          </a:p>
          <a:p>
            <a:r>
              <a:rPr lang="ru-RU" dirty="0"/>
              <a:t>После обнуления </a:t>
            </a:r>
            <a:r>
              <a:rPr lang="ru-RU" dirty="0" err="1"/>
              <a:t>strong</a:t>
            </a:r>
            <a:r>
              <a:rPr lang="ru-RU" dirty="0"/>
              <a:t> ссылки (в 3-ей строке) на объект останется только 1 мягкая ссылка которая не сможет предотвратить удаление этого объекта сборщиком мусора, но в отличие от </a:t>
            </a:r>
            <a:r>
              <a:rPr lang="ru-RU" dirty="0" err="1"/>
              <a:t>weak</a:t>
            </a:r>
            <a:r>
              <a:rPr lang="ru-RU" dirty="0"/>
              <a:t> ссылки сможет отложить этот процесс до тех пор пока не появится острая нехватка памяти. Учитывая это отличие </a:t>
            </a:r>
            <a:r>
              <a:rPr lang="ru-RU" dirty="0" err="1"/>
              <a:t>soft</a:t>
            </a:r>
            <a:r>
              <a:rPr lang="ru-RU" dirty="0"/>
              <a:t> ссылки от </a:t>
            </a:r>
            <a:r>
              <a:rPr lang="ru-RU" dirty="0" err="1"/>
              <a:t>weak</a:t>
            </a:r>
            <a:r>
              <a:rPr lang="ru-RU" dirty="0"/>
              <a:t>, первая больше подходит для кэшей, а </a:t>
            </a:r>
            <a:r>
              <a:rPr lang="ru-RU" dirty="0" err="1"/>
              <a:t>weak</a:t>
            </a:r>
            <a:r>
              <a:rPr lang="ru-RU" dirty="0"/>
              <a:t> для метаданных. Хорошим примером служит класс </a:t>
            </a:r>
            <a:r>
              <a:rPr lang="ru-RU" dirty="0" err="1"/>
              <a:t>WeakHashMap</a:t>
            </a:r>
            <a:r>
              <a:rPr lang="ru-RU" dirty="0"/>
              <a:t> который является наследником интерфейса </a:t>
            </a:r>
            <a:r>
              <a:rPr lang="ru-RU" dirty="0" err="1"/>
              <a:t>Map</a:t>
            </a:r>
            <a:r>
              <a:rPr lang="ru-RU" dirty="0"/>
              <a:t> как и классы </a:t>
            </a:r>
            <a:r>
              <a:rPr lang="ru-RU" u="sng" dirty="0" err="1">
                <a:hlinkClick r:id="rId2"/>
              </a:rPr>
              <a:t>HashMap</a:t>
            </a:r>
            <a:r>
              <a:rPr lang="ru-RU" dirty="0"/>
              <a:t> или </a:t>
            </a:r>
            <a:r>
              <a:rPr lang="ru-RU" u="sng" dirty="0" err="1">
                <a:hlinkClick r:id="rId3"/>
              </a:rPr>
              <a:t>TreeMap</a:t>
            </a:r>
            <a:r>
              <a:rPr lang="ru-RU" dirty="0"/>
              <a:t>, но с одной отличительной особенностью. </a:t>
            </a:r>
            <a:r>
              <a:rPr lang="ru-RU" i="1" dirty="0" err="1"/>
              <a:t>WeakHashMap</a:t>
            </a:r>
            <a:r>
              <a:rPr lang="ru-RU" dirty="0"/>
              <a:t> оборачивает ключи как </a:t>
            </a:r>
            <a:r>
              <a:rPr lang="ru-RU" dirty="0" err="1"/>
              <a:t>weak</a:t>
            </a:r>
            <a:r>
              <a:rPr lang="ru-RU" dirty="0"/>
              <a:t> ссылки, что означает что как только не осталось </a:t>
            </a:r>
            <a:r>
              <a:rPr lang="ru-RU" dirty="0" err="1"/>
              <a:t>strong</a:t>
            </a:r>
            <a:r>
              <a:rPr lang="ru-RU" dirty="0"/>
              <a:t> ссылок на объект, </a:t>
            </a:r>
            <a:r>
              <a:rPr lang="ru-RU" dirty="0" err="1"/>
              <a:t>weak</a:t>
            </a:r>
            <a:r>
              <a:rPr lang="ru-RU" dirty="0"/>
              <a:t> ссылки которые расположены внутри </a:t>
            </a:r>
            <a:r>
              <a:rPr lang="ru-RU" i="1" dirty="0" err="1"/>
              <a:t>WeakHashMap</a:t>
            </a:r>
            <a:r>
              <a:rPr lang="ru-RU" dirty="0"/>
              <a:t> не спасут от сборщика мусора. 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987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CC361-0976-3787-F42C-95A21E03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Phantom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33621-6920-8CA7-1539-DE4631299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Фантомные ссылки - третий тип ссылок, доступных в пакете </a:t>
            </a:r>
            <a:r>
              <a:rPr lang="ru-RU" dirty="0" err="1"/>
              <a:t>java.lang.ref</a:t>
            </a:r>
            <a:r>
              <a:rPr lang="ru-RU" dirty="0"/>
              <a:t>. Phantom ссылки представлены классом </a:t>
            </a:r>
            <a:r>
              <a:rPr lang="ru-RU" i="1" dirty="0" err="1"/>
              <a:t>java.lang.ref.PhantomReference</a:t>
            </a:r>
            <a:r>
              <a:rPr lang="ru-RU" dirty="0"/>
              <a:t>. Объект на который указывают только </a:t>
            </a:r>
            <a:r>
              <a:rPr lang="ru-RU" dirty="0" err="1"/>
              <a:t>phantom</a:t>
            </a:r>
            <a:r>
              <a:rPr lang="ru-RU" dirty="0"/>
              <a:t> ссылки может быть удален сборщиком в любой момент. </a:t>
            </a:r>
            <a:r>
              <a:rPr lang="ru-RU" i="1" dirty="0"/>
              <a:t>Phantom</a:t>
            </a:r>
            <a:r>
              <a:rPr lang="ru-RU" dirty="0"/>
              <a:t> ссылка создается точно так же как </a:t>
            </a:r>
            <a:r>
              <a:rPr lang="ru-RU" dirty="0" err="1"/>
              <a:t>weak</a:t>
            </a:r>
            <a:r>
              <a:rPr lang="ru-RU" dirty="0"/>
              <a:t> или </a:t>
            </a:r>
            <a:r>
              <a:rPr lang="ru-RU" dirty="0" err="1"/>
              <a:t>soft</a:t>
            </a:r>
            <a:r>
              <a:rPr lang="ru-RU" dirty="0"/>
              <a:t>.</a:t>
            </a:r>
          </a:p>
          <a:p>
            <a:pPr marL="0" indent="0" algn="ctr">
              <a:buNone/>
            </a:pPr>
            <a:r>
              <a:rPr lang="en-US" b="1" dirty="0"/>
              <a:t>Object</a:t>
            </a:r>
            <a:r>
              <a:rPr lang="en-US" dirty="0"/>
              <a:t> </a:t>
            </a:r>
            <a:r>
              <a:rPr lang="en-US" dirty="0" err="1"/>
              <a:t>object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/>
              <a:t>Object</a:t>
            </a:r>
            <a:r>
              <a:rPr lang="en-US" dirty="0"/>
              <a:t>(); // strong reference</a:t>
            </a:r>
          </a:p>
          <a:p>
            <a:pPr marL="0" indent="0" algn="ctr">
              <a:buNone/>
            </a:pPr>
            <a:r>
              <a:rPr lang="en-US" dirty="0"/>
              <a:t> </a:t>
            </a:r>
            <a:r>
              <a:rPr lang="en-US" b="1" dirty="0" err="1"/>
              <a:t>PhantomReference</a:t>
            </a:r>
            <a:r>
              <a:rPr lang="en-US" dirty="0"/>
              <a:t> </a:t>
            </a:r>
            <a:r>
              <a:rPr lang="en-US" dirty="0" err="1"/>
              <a:t>phantomObject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b="1" dirty="0" err="1"/>
              <a:t>PhantomReference</a:t>
            </a:r>
            <a:r>
              <a:rPr lang="en-US" b="1" dirty="0"/>
              <a:t> </a:t>
            </a:r>
            <a:r>
              <a:rPr lang="en-US" dirty="0"/>
              <a:t>(object);</a:t>
            </a:r>
          </a:p>
          <a:p>
            <a:pPr marL="0" indent="0" algn="ctr">
              <a:buNone/>
            </a:pPr>
            <a:r>
              <a:rPr lang="en-US" dirty="0"/>
              <a:t>object = </a:t>
            </a:r>
            <a:r>
              <a:rPr lang="en-US" b="1" dirty="0"/>
              <a:t>null</a:t>
            </a:r>
            <a:r>
              <a:rPr lang="en-US" dirty="0"/>
              <a:t>; </a:t>
            </a:r>
            <a:endParaRPr lang="ru-RU" dirty="0"/>
          </a:p>
          <a:p>
            <a:endParaRPr lang="ru-RU" dirty="0"/>
          </a:p>
          <a:p>
            <a:r>
              <a:rPr lang="ru-RU" dirty="0"/>
              <a:t>Как только вы обнулите </a:t>
            </a:r>
            <a:r>
              <a:rPr lang="ru-RU" dirty="0" err="1"/>
              <a:t>strong</a:t>
            </a:r>
            <a:r>
              <a:rPr lang="ru-RU" dirty="0"/>
              <a:t> ссылки на объект </a:t>
            </a:r>
            <a:r>
              <a:rPr lang="ru-RU" dirty="0" err="1"/>
              <a:t>DigitalCounter</a:t>
            </a:r>
            <a:r>
              <a:rPr lang="ru-RU" dirty="0"/>
              <a:t>, сборщик мусора удалит его в любой момент, так как теперь на него ведут только </a:t>
            </a:r>
            <a:r>
              <a:rPr lang="ru-RU" dirty="0" err="1"/>
              <a:t>phantom</a:t>
            </a:r>
            <a:r>
              <a:rPr lang="ru-RU" dirty="0"/>
              <a:t> ссылки. </a:t>
            </a:r>
            <a:endParaRPr lang="en-US" dirty="0"/>
          </a:p>
          <a:p>
            <a:br>
              <a:rPr lang="ru-RU" dirty="0"/>
            </a:br>
            <a:r>
              <a:rPr lang="ru-RU" dirty="0"/>
              <a:t>Кроме классов </a:t>
            </a:r>
            <a:r>
              <a:rPr lang="en-US" dirty="0" err="1"/>
              <a:t>WeakReference</a:t>
            </a:r>
            <a:r>
              <a:rPr lang="en-US" dirty="0"/>
              <a:t>, </a:t>
            </a:r>
            <a:r>
              <a:rPr lang="en-US" dirty="0" err="1"/>
              <a:t>SoftReference</a:t>
            </a:r>
            <a:r>
              <a:rPr lang="en-US" dirty="0"/>
              <a:t>, </a:t>
            </a:r>
            <a:r>
              <a:rPr lang="en-US" dirty="0" err="1"/>
              <a:t>PhantomReference</a:t>
            </a:r>
            <a:r>
              <a:rPr lang="en-US" dirty="0"/>
              <a:t>, </a:t>
            </a:r>
            <a:r>
              <a:rPr lang="en-US" dirty="0" err="1"/>
              <a:t>WeakHashMap</a:t>
            </a:r>
            <a:r>
              <a:rPr lang="en-US" dirty="0"/>
              <a:t>, </a:t>
            </a:r>
            <a:r>
              <a:rPr lang="ru-RU" dirty="0"/>
              <a:t>полезно знать о классе </a:t>
            </a:r>
            <a:r>
              <a:rPr lang="en-US" i="1" dirty="0" err="1"/>
              <a:t>ReferenceQueue</a:t>
            </a:r>
            <a:r>
              <a:rPr lang="en-US" dirty="0"/>
              <a:t>. </a:t>
            </a:r>
            <a:r>
              <a:rPr lang="ru-RU" dirty="0"/>
              <a:t>Вы можете воспользоваться этим классом при создании объекта класса </a:t>
            </a:r>
            <a:r>
              <a:rPr lang="en-US" dirty="0" err="1"/>
              <a:t>WeakReference</a:t>
            </a:r>
            <a:r>
              <a:rPr lang="en-US" dirty="0"/>
              <a:t>, </a:t>
            </a:r>
            <a:r>
              <a:rPr lang="en-US" dirty="0" err="1"/>
              <a:t>SoftReference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/>
              <a:t>PhantomReference</a:t>
            </a:r>
            <a:r>
              <a:rPr lang="en-US" dirty="0"/>
              <a:t>: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63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3E3D-09B9-7CC9-958E-C5EC95D8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Куча (</a:t>
            </a:r>
            <a:r>
              <a:rPr lang="en-US" dirty="0"/>
              <a:t>Heap)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1DD25-1503-5FE0-FB1B-BCA352FC1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77654" cy="4455364"/>
          </a:xfrm>
        </p:spPr>
        <p:txBody>
          <a:bodyPr>
            <a:normAutofit/>
          </a:bodyPr>
          <a:lstStyle/>
          <a:p>
            <a:r>
              <a:rPr lang="ru-RU" dirty="0"/>
              <a:t>Куча - это область памяти JVM, где хранятся все объекты Java и связанные с ними данные. Выделение памяти в куче происходит динамически во время выполнения программы.</a:t>
            </a:r>
          </a:p>
          <a:p>
            <a:r>
              <a:rPr lang="ru-RU" dirty="0"/>
              <a:t>Куча делится на несколько поколений для оптимизации сборки мусора:</a:t>
            </a:r>
          </a:p>
          <a:p>
            <a:r>
              <a:rPr lang="ru-RU" b="1" dirty="0"/>
              <a:t>Молодое поколение (Young Generation):</a:t>
            </a:r>
            <a:r>
              <a:rPr lang="ru-RU" dirty="0"/>
              <a:t> Сюда помещаются вновь созданные объекты. Это поколение далее делится на области: </a:t>
            </a:r>
            <a:r>
              <a:rPr lang="ru-RU" dirty="0" err="1"/>
              <a:t>Eden</a:t>
            </a:r>
            <a:r>
              <a:rPr lang="ru-RU" dirty="0"/>
              <a:t> Space и две </a:t>
            </a:r>
            <a:r>
              <a:rPr lang="ru-RU" dirty="0" err="1"/>
              <a:t>Survivor</a:t>
            </a:r>
            <a:r>
              <a:rPr lang="ru-RU" dirty="0"/>
              <a:t> </a:t>
            </a:r>
            <a:r>
              <a:rPr lang="ru-RU" dirty="0" err="1"/>
              <a:t>Spaces</a:t>
            </a:r>
            <a:r>
              <a:rPr lang="ru-RU" dirty="0"/>
              <a:t> (S0 и S1).</a:t>
            </a:r>
          </a:p>
          <a:p>
            <a:r>
              <a:rPr lang="ru-RU" b="1" dirty="0"/>
              <a:t>Старое поколение (Old Generation):</a:t>
            </a:r>
            <a:r>
              <a:rPr lang="ru-RU" dirty="0"/>
              <a:t> Содержит объекты, которые долго живут. Объекты перемещаются сюда из молодого поколения после того, как выживают несколько циклов сборки мусора.</a:t>
            </a:r>
          </a:p>
          <a:p>
            <a:r>
              <a:rPr lang="ru-RU" dirty="0"/>
              <a:t>Размер кучи и соотношение между её различными областями можно настроить с помощью параметров JVM, что позволяет оптимизировать управление памятью в зависимости от потребностей приложения.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476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BC904-71F2-6791-001D-BF9E5D0C4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8" y="1280056"/>
            <a:ext cx="8596668" cy="3880773"/>
          </a:xfrm>
        </p:spPr>
        <p:txBody>
          <a:bodyPr/>
          <a:lstStyle/>
          <a:p>
            <a:r>
              <a:rPr lang="ru-RU" dirty="0"/>
              <a:t>Сборка мусора выполняется демоном-потоком, называемым «</a:t>
            </a:r>
            <a:r>
              <a:rPr lang="en-US" dirty="0"/>
              <a:t>Garbage collector</a:t>
            </a:r>
            <a:r>
              <a:rPr lang="ru-RU" dirty="0"/>
              <a:t>». Мы не можем принудительно запустить сборку мусора (</a:t>
            </a:r>
            <a:r>
              <a:rPr lang="ru-RU" dirty="0" err="1"/>
              <a:t>System.gc</a:t>
            </a:r>
            <a:r>
              <a:rPr lang="ru-RU" dirty="0"/>
              <a:t>()).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E0945C-F6A2-94A1-52B4-E8FAC59EAAC7}"/>
              </a:ext>
            </a:extLst>
          </p:cNvPr>
          <p:cNvSpPr/>
          <p:nvPr/>
        </p:nvSpPr>
        <p:spPr>
          <a:xfrm>
            <a:off x="1092199" y="3053358"/>
            <a:ext cx="1634067" cy="9990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G1-GC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7105FB-99FC-8AB9-CE72-0549DF475663}"/>
              </a:ext>
            </a:extLst>
          </p:cNvPr>
          <p:cNvSpPr/>
          <p:nvPr/>
        </p:nvSpPr>
        <p:spPr>
          <a:xfrm>
            <a:off x="6815666" y="2413000"/>
            <a:ext cx="1634067" cy="9990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Major GC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4D1670-A435-3514-A71E-44B6B987F569}"/>
              </a:ext>
            </a:extLst>
          </p:cNvPr>
          <p:cNvSpPr/>
          <p:nvPr/>
        </p:nvSpPr>
        <p:spPr>
          <a:xfrm>
            <a:off x="6815666" y="3642256"/>
            <a:ext cx="1634067" cy="9990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Minor GC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37696E-426F-B5BE-8AE9-DA850EF1F476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5630332" y="2912534"/>
            <a:ext cx="1185334" cy="64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2B6FD0-0BD5-3547-ADD5-3309CEA2980E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5630332" y="3552892"/>
            <a:ext cx="1185334" cy="588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CBFA87-4032-A8F3-2BE9-18034BD4A7BB}"/>
              </a:ext>
            </a:extLst>
          </p:cNvPr>
          <p:cNvSpPr/>
          <p:nvPr/>
        </p:nvSpPr>
        <p:spPr>
          <a:xfrm>
            <a:off x="3996265" y="3053358"/>
            <a:ext cx="1634067" cy="9990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Concurrently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28C393-B245-E200-CA04-5AB5EEB4F43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2726266" y="3552892"/>
            <a:ext cx="12699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2139D9-861E-6D67-EB6D-31DF6E0CE3B2}"/>
              </a:ext>
            </a:extLst>
          </p:cNvPr>
          <p:cNvSpPr txBox="1"/>
          <p:nvPr/>
        </p:nvSpPr>
        <p:spPr>
          <a:xfrm>
            <a:off x="817034" y="5228911"/>
            <a:ext cx="6815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Когда новое выделение памяти не может быть выполнено из-за переполненной кучи, вы получаете </a:t>
            </a:r>
            <a:r>
              <a:rPr lang="ru-RU" b="1" i="1" dirty="0" err="1"/>
              <a:t>java.lang.OutOfMemoryError</a:t>
            </a:r>
            <a:r>
              <a:rPr lang="ru-RU" i="1" dirty="0"/>
              <a:t> и множество других проблем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64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9BAF-A049-8AFC-6CB0-44DA6AA2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8BC1C-3551-EF5F-6F86-618F25F52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Последовательный сборщик мусора, работает в один поток и выполняет сборку мусора последовательно. Это означает, что во время сборки мусора приложение приостанавливает свою работу (т.е. происходит "остановка мира"). </a:t>
            </a:r>
          </a:p>
          <a:p>
            <a:r>
              <a:rPr lang="ru-RU" dirty="0"/>
              <a:t>Обычно используется для небольших приложений или когда требуется минимальная сложность конфигурации сборщика мусора.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915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1DEDA-6F5C-A382-9F05-349D2202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особенности </a:t>
            </a:r>
            <a:r>
              <a:rPr lang="ru-RU" dirty="0" err="1"/>
              <a:t>Serial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D584D-D2D0-6203-2412-190F7F9F8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84733" cy="4697411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Однопоточный:</a:t>
            </a:r>
            <a:r>
              <a:rPr lang="en-US" b="1" dirty="0"/>
              <a:t> </a:t>
            </a:r>
            <a:r>
              <a:rPr lang="ru-RU" dirty="0"/>
              <a:t>Все операции по сборке мусора выполняются в одном потоке. </a:t>
            </a:r>
          </a:p>
          <a:p>
            <a:r>
              <a:rPr lang="ru-RU" b="1" dirty="0"/>
              <a:t>Приостановка работы приложения:</a:t>
            </a:r>
            <a:r>
              <a:rPr lang="en-US" b="1" dirty="0"/>
              <a:t> </a:t>
            </a:r>
            <a:r>
              <a:rPr lang="ru-RU" dirty="0"/>
              <a:t>Во время сборки мусора приложение полностью приостанавливается. </a:t>
            </a:r>
          </a:p>
          <a:p>
            <a:r>
              <a:rPr lang="ru-RU" b="1" dirty="0"/>
              <a:t>Простота реализации:</a:t>
            </a:r>
            <a:r>
              <a:rPr lang="en-US" b="1" dirty="0"/>
              <a:t> </a:t>
            </a:r>
            <a:r>
              <a:rPr lang="ru-RU" dirty="0" err="1"/>
              <a:t>Serial</a:t>
            </a:r>
            <a:r>
              <a:rPr lang="ru-RU" dirty="0"/>
              <a:t> GC - самая простая реализация сборщика мусора в JVM. </a:t>
            </a:r>
          </a:p>
          <a:p>
            <a:r>
              <a:rPr lang="ru-RU" b="1" dirty="0"/>
              <a:t>Малые требования к ресурсам:</a:t>
            </a:r>
            <a:r>
              <a:rPr lang="en-US" b="1" dirty="0"/>
              <a:t> </a:t>
            </a:r>
            <a:r>
              <a:rPr lang="ru-RU" dirty="0"/>
              <a:t>Подходит для небольших приложений с маленьким объемом кучи и менее мощных машин, так как не требует много ресурсов процессора. </a:t>
            </a:r>
          </a:p>
          <a:p>
            <a:r>
              <a:rPr lang="ru-RU" b="1" dirty="0"/>
              <a:t>Длительные паузы:</a:t>
            </a:r>
            <a:r>
              <a:rPr lang="en-US" b="1" dirty="0"/>
              <a:t> </a:t>
            </a:r>
            <a:r>
              <a:rPr lang="ru-RU" dirty="0"/>
              <a:t>Основной недостаток - длительные паузы при сборке мусора, особенно при работе с большими объемами данных. </a:t>
            </a:r>
          </a:p>
          <a:p>
            <a:r>
              <a:rPr lang="ru-RU" b="1" dirty="0"/>
              <a:t>Деление кучи на поколения:</a:t>
            </a:r>
            <a:r>
              <a:rPr lang="en-US" b="1" dirty="0"/>
              <a:t> </a:t>
            </a:r>
            <a:r>
              <a:rPr lang="ru-RU" dirty="0"/>
              <a:t>Куча делится на "</a:t>
            </a:r>
            <a:r>
              <a:rPr lang="ru-RU" dirty="0" err="1"/>
              <a:t>young</a:t>
            </a:r>
            <a:r>
              <a:rPr lang="ru-RU" dirty="0"/>
              <a:t> </a:t>
            </a:r>
            <a:r>
              <a:rPr lang="ru-RU" dirty="0" err="1"/>
              <a:t>generation</a:t>
            </a:r>
            <a:r>
              <a:rPr lang="ru-RU" dirty="0"/>
              <a:t>" (молодое поколение) и "</a:t>
            </a:r>
            <a:r>
              <a:rPr lang="ru-RU" dirty="0" err="1"/>
              <a:t>old</a:t>
            </a:r>
            <a:r>
              <a:rPr lang="ru-RU" dirty="0"/>
              <a:t> </a:t>
            </a:r>
            <a:r>
              <a:rPr lang="ru-RU" dirty="0" err="1"/>
              <a:t>generation</a:t>
            </a:r>
            <a:r>
              <a:rPr lang="ru-RU" dirty="0"/>
              <a:t>" (старое поколение). </a:t>
            </a:r>
          </a:p>
          <a:p>
            <a:r>
              <a:rPr lang="ru-RU" b="1" dirty="0" err="1"/>
              <a:t>Minor</a:t>
            </a:r>
            <a:r>
              <a:rPr lang="ru-RU" b="1" dirty="0"/>
              <a:t> GC:</a:t>
            </a:r>
            <a:r>
              <a:rPr lang="en-US" b="1" dirty="0"/>
              <a:t> </a:t>
            </a:r>
            <a:r>
              <a:rPr lang="ru-RU" dirty="0"/>
              <a:t>Сборка мусора в "</a:t>
            </a:r>
            <a:r>
              <a:rPr lang="ru-RU" dirty="0" err="1"/>
              <a:t>young</a:t>
            </a:r>
            <a:r>
              <a:rPr lang="ru-RU" dirty="0"/>
              <a:t> </a:t>
            </a:r>
            <a:r>
              <a:rPr lang="ru-RU" dirty="0" err="1"/>
              <a:t>generation</a:t>
            </a:r>
            <a:r>
              <a:rPr lang="ru-RU" dirty="0"/>
              <a:t>" (молодом поколении). </a:t>
            </a:r>
          </a:p>
          <a:p>
            <a:r>
              <a:rPr lang="ru-RU" b="1" dirty="0"/>
              <a:t>Full GC:</a:t>
            </a:r>
            <a:r>
              <a:rPr lang="en-US" b="1" dirty="0"/>
              <a:t> </a:t>
            </a:r>
            <a:r>
              <a:rPr lang="ru-RU" dirty="0"/>
              <a:t>Сборка мусора в "</a:t>
            </a:r>
            <a:r>
              <a:rPr lang="ru-RU" dirty="0" err="1"/>
              <a:t>old</a:t>
            </a:r>
            <a:r>
              <a:rPr lang="ru-RU" dirty="0"/>
              <a:t> </a:t>
            </a:r>
            <a:r>
              <a:rPr lang="ru-RU" dirty="0" err="1"/>
              <a:t>generation</a:t>
            </a:r>
            <a:r>
              <a:rPr lang="ru-RU" dirty="0"/>
              <a:t>" (старом поколении), которая занимает больше времени и происходит реже. </a:t>
            </a:r>
          </a:p>
          <a:p>
            <a:r>
              <a:rPr lang="ru-RU" b="1" dirty="0"/>
              <a:t>Использование:</a:t>
            </a:r>
            <a:r>
              <a:rPr lang="en-US" b="1" dirty="0"/>
              <a:t> </a:t>
            </a:r>
            <a:r>
              <a:rPr lang="ru-RU" dirty="0"/>
              <a:t>Применяется в основном для небольших приложений или в случаях, когда требуется минимальное потребление ресурсов.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816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7931-C7C4-38CD-3487-50821CAB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Сорка мусора работает в 3 этапа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CAA8-903B-2C94-D9D4-1269CFF1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Маркировка (Mark):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GC сканирует все объекты в куче и помечает те, которые все еще используются (живые). Этот этап приостанавливает работу приложения.</a:t>
            </a:r>
          </a:p>
          <a:p>
            <a:r>
              <a:rPr lang="ru-RU" b="1" dirty="0"/>
              <a:t>Очистка (</a:t>
            </a:r>
            <a:r>
              <a:rPr lang="ru-RU" b="1" dirty="0" err="1"/>
              <a:t>Sweep</a:t>
            </a:r>
            <a:r>
              <a:rPr lang="ru-RU" b="1" dirty="0"/>
              <a:t>):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После маркировки GC освобождает память, занимаемую объектами, не отмеченными как живые.</a:t>
            </a:r>
          </a:p>
          <a:p>
            <a:r>
              <a:rPr lang="ru-RU" b="1" dirty="0"/>
              <a:t>Уплотнение (Compact):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На этом этапе оставшиеся живые объекты перемещаются в один непрерывный блок памяти, чтобы уменьшить фрагментацию и упростить выделение памяти для новых объектов.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279B8-63B0-828E-4F1E-56E2EEA23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Преимущества </a:t>
            </a:r>
            <a:r>
              <a:rPr lang="ru-RU" dirty="0" err="1"/>
              <a:t>Serial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6FA5D-6B7B-6C83-81DB-4A0F1A20C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Простота, эффективность для малых приложений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04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CB916-C09D-FC17-A102-5098304D6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Недостатки </a:t>
            </a:r>
            <a:r>
              <a:rPr lang="ru-RU" dirty="0" err="1"/>
              <a:t>Serial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9C67C-FD8F-0309-DE99-32C3E6CDE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Низкая производительность на многопроцессорных системах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869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80F8-51A5-CA76-314A-B7F7CBD05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Paralell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89F96-FB82-1A37-D760-8048E7622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830733" cy="4265611"/>
          </a:xfrm>
        </p:spPr>
        <p:txBody>
          <a:bodyPr>
            <a:normAutofit/>
          </a:bodyPr>
          <a:lstStyle/>
          <a:p>
            <a:r>
              <a:rPr lang="ru-RU" dirty="0"/>
              <a:t> Предназначен для приложений, работающих на многопроцессорных системах, и использует несколько потоков для сбора мусора в молодом и старом поколениях, чтобы уменьшить паузы в работе приложения, но при этом использует "остановку мира" (Stop-The-World), что может приводить к задержкам. </a:t>
            </a:r>
          </a:p>
        </p:txBody>
      </p:sp>
    </p:spTree>
    <p:extLst>
      <p:ext uri="{BB962C8B-B14F-4D97-AF65-F5344CB8AC3E}">
        <p14:creationId xmlns:p14="http://schemas.microsoft.com/office/powerpoint/2010/main" val="3103244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7F90-13EB-4928-117E-14A2118D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Особенности </a:t>
            </a:r>
            <a:r>
              <a:rPr lang="ru-RU" dirty="0" err="1"/>
              <a:t>Parallel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5A894-4EA6-A43A-69D5-C795B51B1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330266" cy="4697411"/>
          </a:xfrm>
        </p:spPr>
        <p:txBody>
          <a:bodyPr/>
          <a:lstStyle/>
          <a:p>
            <a:r>
              <a:rPr lang="ru-RU" dirty="0"/>
              <a:t>Использует несколько потоков для параллельной сборки мусора, что значительно сокращает время паузы по сравнению с однопоточным GC.</a:t>
            </a:r>
          </a:p>
          <a:p>
            <a:r>
              <a:rPr lang="ru-RU" dirty="0"/>
              <a:t>Обычно используется для приложений, которым требуется высокая пропускная способность.</a:t>
            </a:r>
          </a:p>
          <a:p>
            <a:r>
              <a:rPr lang="ru-RU" dirty="0"/>
              <a:t>В некоторых случаях может вызывать "остановку мира" (Stop-</a:t>
            </a:r>
            <a:r>
              <a:rPr lang="ru-RU" dirty="0" err="1"/>
              <a:t>the</a:t>
            </a:r>
            <a:r>
              <a:rPr lang="ru-RU" dirty="0"/>
              <a:t>-</a:t>
            </a:r>
            <a:r>
              <a:rPr lang="ru-RU" dirty="0" err="1"/>
              <a:t>world</a:t>
            </a:r>
            <a:r>
              <a:rPr lang="ru-RU" dirty="0"/>
              <a:t>), когда все управляемые потоки приостанавливаются.</a:t>
            </a:r>
          </a:p>
          <a:p>
            <a:r>
              <a:rPr lang="ru-RU" dirty="0"/>
              <a:t>Существуют различные реализации </a:t>
            </a:r>
            <a:r>
              <a:rPr lang="ru-RU" dirty="0" err="1"/>
              <a:t>Parallel</a:t>
            </a:r>
            <a:r>
              <a:rPr lang="ru-RU" dirty="0"/>
              <a:t> GC, такие как </a:t>
            </a:r>
            <a:r>
              <a:rPr lang="ru-RU" dirty="0" err="1"/>
              <a:t>Parallel</a:t>
            </a:r>
            <a:r>
              <a:rPr lang="ru-RU" dirty="0"/>
              <a:t> </a:t>
            </a:r>
            <a:r>
              <a:rPr lang="ru-RU" dirty="0" err="1"/>
              <a:t>Scavenge</a:t>
            </a:r>
            <a:r>
              <a:rPr lang="ru-RU" dirty="0"/>
              <a:t> и </a:t>
            </a:r>
            <a:r>
              <a:rPr lang="ru-RU" dirty="0" err="1"/>
              <a:t>Parallel</a:t>
            </a:r>
            <a:r>
              <a:rPr lang="ru-RU" dirty="0"/>
              <a:t> Old GC, каждая из которых имеет свои особенности.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3184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59C0-5F13-7D52-1298-751FD7DF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Сорка мусора работает в 6 этапов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EA7D-A750-5047-6545-6F92F9E5F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37133" cy="4697411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Определение необходимости сборки мусора: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Когда приложение исчерпывает выделенную ему память, JVM инициирует сборку мусора.</a:t>
            </a:r>
          </a:p>
          <a:p>
            <a:r>
              <a:rPr lang="ru-RU" b="1" dirty="0"/>
              <a:t>Приостановка пользовательских потоков (Stop-</a:t>
            </a:r>
            <a:r>
              <a:rPr lang="ru-RU" b="1" dirty="0" err="1"/>
              <a:t>the</a:t>
            </a:r>
            <a:r>
              <a:rPr lang="ru-RU" b="1" dirty="0"/>
              <a:t>-</a:t>
            </a:r>
            <a:r>
              <a:rPr lang="ru-RU" b="1" dirty="0" err="1"/>
              <a:t>world</a:t>
            </a:r>
            <a:r>
              <a:rPr lang="ru-RU" b="1" dirty="0"/>
              <a:t>):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Все управляемые потоки приложения приостанавливаются, чтобы сборщик мусора мог работать с памятью без помех.</a:t>
            </a:r>
          </a:p>
          <a:p>
            <a:r>
              <a:rPr lang="ru-RU" b="1" dirty="0"/>
              <a:t>Маркировка (Mark):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Сборщик мусора обходит все объекты в памяти и помечает те, на которые все еще есть ссылки, как "живые".</a:t>
            </a:r>
          </a:p>
          <a:p>
            <a:r>
              <a:rPr lang="ru-RU" b="1" dirty="0"/>
              <a:t>Очистка (</a:t>
            </a:r>
            <a:r>
              <a:rPr lang="ru-RU" b="1" dirty="0" err="1"/>
              <a:t>Sweep</a:t>
            </a:r>
            <a:r>
              <a:rPr lang="ru-RU" b="1" dirty="0"/>
              <a:t>):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После маркировки, сборщик мусора освобождает память, занятую объектами, не помеченными как "живые".</a:t>
            </a:r>
          </a:p>
          <a:p>
            <a:r>
              <a:rPr lang="ru-RU" b="1" dirty="0"/>
              <a:t>Уплотнение (Compact):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Опциональный этап, в ходе которого "живые" объекты перемещаются, чтобы уплотнить память и уменьшить фрагментацию. Это облегчает выделение памяти для новых объектов. </a:t>
            </a:r>
          </a:p>
          <a:p>
            <a:r>
              <a:rPr lang="ru-RU" b="1" dirty="0"/>
              <a:t>Возобновление пользовательских потоков: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После завершения сборки мусора, управляемые потоки возобновляют свою работу.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512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429B-40C1-CC34-3DE9-C4A4B023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Преимущества </a:t>
            </a:r>
            <a:r>
              <a:rPr lang="en-US" dirty="0"/>
              <a:t>Paralell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9C9F6-41BA-A0AE-5F21-52BE04C01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33933" cy="4392611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Короткие паузы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За счёт параллельной обработки фаз маркировки, очистки и уплотнения </a:t>
            </a:r>
            <a:r>
              <a:rPr lang="ru-RU" dirty="0" err="1"/>
              <a:t>Parallel</a:t>
            </a:r>
            <a:r>
              <a:rPr lang="ru-RU" dirty="0"/>
              <a:t> GC минимизирует время пауз, необходимых для сборки мусора, что улучшает отзывчивость приложения.</a:t>
            </a:r>
          </a:p>
          <a:p>
            <a:r>
              <a:rPr lang="ru-RU" b="1" dirty="0"/>
              <a:t>Высокая масштабируемость</a:t>
            </a:r>
            <a:r>
              <a:rPr lang="ru-RU" dirty="0"/>
              <a:t>. </a:t>
            </a:r>
          </a:p>
          <a:p>
            <a:pPr marL="0" indent="0">
              <a:buNone/>
            </a:pPr>
            <a:r>
              <a:rPr lang="ru-RU" dirty="0"/>
              <a:t>Способность использовать несколько потоков делает </a:t>
            </a:r>
            <a:r>
              <a:rPr lang="ru-RU" dirty="0" err="1"/>
              <a:t>Parallel</a:t>
            </a:r>
            <a:r>
              <a:rPr lang="ru-RU" dirty="0"/>
              <a:t> GC подходящим для работы с большими объёмами памяти и приложениями, интенсивными в плане потребления ресурсов.</a:t>
            </a:r>
          </a:p>
          <a:p>
            <a:r>
              <a:rPr lang="ru-RU" b="1" dirty="0"/>
              <a:t>Автоматическая подстройка под требуемые параметры производительности</a:t>
            </a:r>
            <a:r>
              <a:rPr lang="ru-RU" dirty="0"/>
              <a:t>. </a:t>
            </a:r>
          </a:p>
          <a:p>
            <a:pPr marL="0" indent="0">
              <a:buNone/>
            </a:pPr>
            <a:r>
              <a:rPr lang="ru-RU" dirty="0"/>
              <a:t>Сборщик использует статистику предыдущих сборок мусора для настройки параметров производительности в будущих сборках. </a:t>
            </a:r>
          </a:p>
          <a:p>
            <a:pPr marL="0" indent="0">
              <a:buNone/>
            </a:pP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28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308F-0085-06EE-F995-312A99D0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Стек (</a:t>
            </a:r>
            <a:r>
              <a:rPr lang="en-US" dirty="0"/>
              <a:t>Stack)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0C08-F1EA-64E4-41F3-091E9AAA5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Каждый поток в Java имеет собственный стек, который содержит информацию о вызовах методов и локальных переменных. Стек устроен по принципу LIFO (</a:t>
            </a:r>
            <a:r>
              <a:rPr lang="ru-RU" dirty="0" err="1"/>
              <a:t>last-in</a:t>
            </a:r>
            <a:r>
              <a:rPr lang="ru-RU" dirty="0"/>
              <a:t>, </a:t>
            </a:r>
            <a:r>
              <a:rPr lang="ru-RU" dirty="0" err="1"/>
              <a:t>first-out</a:t>
            </a:r>
            <a:r>
              <a:rPr lang="ru-RU" dirty="0"/>
              <a:t>) и используется для управления выполнением методов и их локальными переменными.</a:t>
            </a:r>
          </a:p>
          <a:p>
            <a:endParaRPr lang="ru-RU" dirty="0"/>
          </a:p>
          <a:p>
            <a:r>
              <a:rPr lang="ru-RU" dirty="0"/>
              <a:t>Каждый вызов метода создает новый фрейм стека, который содержит локальные переменные метода, параметры и информацию о выполнении. После завершения метода фрейм стека удаляется, освобождая память.</a:t>
            </a:r>
          </a:p>
          <a:p>
            <a:endParaRPr lang="ru-RU" dirty="0"/>
          </a:p>
          <a:p>
            <a:r>
              <a:rPr lang="ru-RU" dirty="0"/>
              <a:t>Размер стека ограничен и может быть настроен при запуске JVM. Если стек переполнен (обычно из-за глубокой или бесконечной рекурсии), JVM выбросит исключение </a:t>
            </a:r>
            <a:r>
              <a:rPr lang="ru-RU" dirty="0" err="1"/>
              <a:t>java.lang.StackOverflowError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109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9C83-094D-6AB7-AF11-5078BFCB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Недостатки </a:t>
            </a:r>
            <a:r>
              <a:rPr lang="en-US" dirty="0"/>
              <a:t>Paralell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A1165-623F-9487-1E55-24F95562E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Заморозка других потоков приложения</a:t>
            </a:r>
            <a:r>
              <a:rPr lang="ru-RU" dirty="0"/>
              <a:t>. </a:t>
            </a:r>
          </a:p>
          <a:p>
            <a:pPr marL="0" indent="0">
              <a:buNone/>
            </a:pPr>
            <a:r>
              <a:rPr lang="ru-RU" dirty="0"/>
              <a:t>Все запущенные потоки останавливаются до завершения операций по сборке мусора. </a:t>
            </a:r>
          </a:p>
          <a:p>
            <a:r>
              <a:rPr lang="ru-RU" b="1" dirty="0"/>
              <a:t>Высокая загрузка процессора</a:t>
            </a:r>
            <a:r>
              <a:rPr lang="ru-RU" dirty="0"/>
              <a:t>. </a:t>
            </a:r>
          </a:p>
          <a:p>
            <a:pPr marL="0" indent="0">
              <a:buNone/>
            </a:pPr>
            <a:r>
              <a:rPr lang="ru-RU" dirty="0"/>
              <a:t>Алгоритм </a:t>
            </a:r>
            <a:r>
              <a:rPr lang="ru-RU" dirty="0" err="1"/>
              <a:t>Parallel</a:t>
            </a:r>
            <a:r>
              <a:rPr lang="ru-RU" dirty="0"/>
              <a:t> GC использует несколько потоков, что приводит к повышенной загрузке процессора.</a:t>
            </a:r>
          </a:p>
          <a:p>
            <a:r>
              <a:rPr lang="ru-RU" b="1" dirty="0"/>
              <a:t>Не подходит для небольших приложений с ограниченными ресурсами</a:t>
            </a:r>
            <a:r>
              <a:rPr lang="ru-RU" dirty="0"/>
              <a:t>. </a:t>
            </a:r>
          </a:p>
          <a:p>
            <a:r>
              <a:rPr lang="ru-RU" b="1" dirty="0"/>
              <a:t>Возможная фрагментация памяти</a:t>
            </a:r>
            <a:r>
              <a:rPr lang="ru-RU" dirty="0"/>
              <a:t>. </a:t>
            </a:r>
          </a:p>
          <a:p>
            <a:pPr marL="0" indent="0">
              <a:buNone/>
            </a:pPr>
            <a:r>
              <a:rPr lang="ru-RU" dirty="0"/>
              <a:t>Однако для большинства приложений этот недостаток не является существенным, так как сборщиком используется относительно небольшое количество потоков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047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02CB-D6DB-1AD4-1D23-940868C0F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B454-C356-A666-BC50-0F479F9BA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54066" cy="4612744"/>
          </a:xfrm>
        </p:spPr>
        <p:txBody>
          <a:bodyPr/>
          <a:lstStyle/>
          <a:p>
            <a:r>
              <a:rPr lang="ru-RU" dirty="0"/>
              <a:t>Предназначен для приложений, которые предпочитают более короткие паузы сбора мусора и которые могут предоставить ресурсы процессора сборщику мусора для совместного использования с приложением во время работы приложения.</a:t>
            </a:r>
          </a:p>
          <a:p>
            <a:r>
              <a:rPr lang="ru-RU" dirty="0"/>
              <a:t>Обычно приложения, которые имеют относительно большой набор долгоживущих данных (большое старое поколение) и работают на машинах с двумя или более процессорами, обычно выигрывают от использования этого сборщика.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9777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9E07C-DF35-B2EE-EBBE-C6DDABC68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Особенности </a:t>
            </a:r>
            <a:r>
              <a:rPr lang="en-US" dirty="0"/>
              <a:t>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83635-E282-355A-B16F-AC8435D2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29678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Параллельная работа:</a:t>
            </a:r>
            <a:r>
              <a:rPr lang="en-US" b="1" dirty="0"/>
              <a:t> </a:t>
            </a:r>
            <a:r>
              <a:rPr lang="ru-RU" dirty="0"/>
              <a:t>CMS использует несколько потоков для параллельной сборки мусора, что позволяет ему выполнять большую часть работы одновременно с работой приложения, а не останавливать его полностью. </a:t>
            </a:r>
          </a:p>
          <a:p>
            <a:r>
              <a:rPr lang="ru-RU" b="1" dirty="0"/>
              <a:t>Низкие паузы:</a:t>
            </a:r>
            <a:r>
              <a:rPr lang="en-US" b="1" dirty="0"/>
              <a:t> </a:t>
            </a:r>
            <a:r>
              <a:rPr lang="ru-RU" dirty="0"/>
              <a:t>Основная цель CMS - сократить продолжительность пауз, когда приложение "замирает" во время сборки мусора, за счет параллельной работы и меньших "остановок мира". </a:t>
            </a:r>
          </a:p>
          <a:p>
            <a:r>
              <a:rPr lang="ru-RU" b="1" dirty="0"/>
              <a:t>Более высокое потребление ресурсов CPU:</a:t>
            </a:r>
            <a:r>
              <a:rPr lang="en-US" b="1" dirty="0"/>
              <a:t> </a:t>
            </a:r>
            <a:r>
              <a:rPr lang="ru-RU" dirty="0"/>
              <a:t>Поскольку CMS работает параллельно с приложением, ему требуется больше ресурсов процессора, чем некоторым другим сборщикам, которые могут останавливать приложение на более длительное время. </a:t>
            </a:r>
          </a:p>
          <a:p>
            <a:r>
              <a:rPr lang="ru-RU" b="1" dirty="0"/>
              <a:t>Не уплотняет память:</a:t>
            </a:r>
            <a:r>
              <a:rPr lang="en-US" b="1" dirty="0"/>
              <a:t> </a:t>
            </a:r>
            <a:r>
              <a:rPr lang="ru-RU" dirty="0"/>
              <a:t>В отличие от некоторых других сборщиков, CMS не выполняет уплотнение памяти (</a:t>
            </a:r>
            <a:r>
              <a:rPr lang="ru-RU" dirty="0" err="1"/>
              <a:t>compacting</a:t>
            </a:r>
            <a:r>
              <a:rPr lang="ru-RU" dirty="0"/>
              <a:t>), что может приводить к фрагментации памяти со временем, если не используется в сочетании с другими инструментами. </a:t>
            </a:r>
          </a:p>
          <a:p>
            <a:r>
              <a:rPr lang="ru-RU" b="1" dirty="0"/>
              <a:t>Алгоритм работы:</a:t>
            </a:r>
            <a:r>
              <a:rPr lang="en-US" b="1" dirty="0"/>
              <a:t> </a:t>
            </a:r>
            <a:r>
              <a:rPr lang="ru-RU" dirty="0"/>
              <a:t>CMS проходит через несколько фаз, включая начальную маркировку (</a:t>
            </a:r>
            <a:r>
              <a:rPr lang="ru-RU" dirty="0" err="1"/>
              <a:t>initial</a:t>
            </a:r>
            <a:r>
              <a:rPr lang="ru-RU" dirty="0"/>
              <a:t> </a:t>
            </a:r>
            <a:r>
              <a:rPr lang="ru-RU" dirty="0" err="1"/>
              <a:t>mark</a:t>
            </a:r>
            <a:r>
              <a:rPr lang="ru-RU" dirty="0"/>
              <a:t>), параллельную маркировку (</a:t>
            </a:r>
            <a:r>
              <a:rPr lang="ru-RU" dirty="0" err="1"/>
              <a:t>concurrent</a:t>
            </a:r>
            <a:r>
              <a:rPr lang="ru-RU" dirty="0"/>
              <a:t> </a:t>
            </a:r>
            <a:r>
              <a:rPr lang="ru-RU" dirty="0" err="1"/>
              <a:t>mark</a:t>
            </a:r>
            <a:r>
              <a:rPr lang="ru-RU" dirty="0"/>
              <a:t>), повторную маркировку (</a:t>
            </a:r>
            <a:r>
              <a:rPr lang="ru-RU" dirty="0" err="1"/>
              <a:t>remark</a:t>
            </a:r>
            <a:r>
              <a:rPr lang="ru-RU" dirty="0"/>
              <a:t>) и очистку (</a:t>
            </a:r>
            <a:r>
              <a:rPr lang="ru-RU" dirty="0" err="1"/>
              <a:t>cleanup</a:t>
            </a:r>
            <a:r>
              <a:rPr lang="ru-RU" dirty="0"/>
              <a:t>). Первые две фазы работают параллельно с приложением, а последние две могут включать короткие паузы. </a:t>
            </a:r>
          </a:p>
          <a:p>
            <a:r>
              <a:rPr lang="ru-RU" b="1" dirty="0"/>
              <a:t>Устаревание:</a:t>
            </a:r>
            <a:r>
              <a:rPr lang="en-US" b="1" dirty="0"/>
              <a:t> </a:t>
            </a:r>
            <a:r>
              <a:rPr lang="ru-RU" dirty="0"/>
              <a:t>В более поздних версиях Java (начиная с JDK 9) CMS был объявлен устаревшим и рекомендовано использовать G1 или ZGC. </a:t>
            </a:r>
          </a:p>
          <a:p>
            <a:r>
              <a:rPr lang="ru-RU" b="1" dirty="0"/>
              <a:t>Сценарии использования:</a:t>
            </a:r>
            <a:r>
              <a:rPr lang="en-US" b="1" dirty="0"/>
              <a:t> </a:t>
            </a:r>
            <a:r>
              <a:rPr lang="ru-RU" dirty="0"/>
              <a:t>CMS часто использовался в приложениях, где критичны короткие задержки, такие как J2EE-серверы или приложения с высокими требованиями к отзывчивости.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571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5FCD3-39B2-79AB-979E-A9A66AD25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Сорка мусора работает в </a:t>
            </a:r>
            <a:r>
              <a:rPr lang="en-US" b="1" dirty="0"/>
              <a:t>5</a:t>
            </a:r>
            <a:r>
              <a:rPr lang="ru-RU" b="1" dirty="0"/>
              <a:t> этапов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36B22-BADD-08DD-150B-B30B33AB7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ru-RU" b="1" dirty="0"/>
              <a:t>Начальная маркировка (</a:t>
            </a:r>
            <a:r>
              <a:rPr lang="ru-RU" b="1" dirty="0" err="1"/>
              <a:t>initial</a:t>
            </a:r>
            <a:r>
              <a:rPr lang="ru-RU" b="1" dirty="0"/>
              <a:t> </a:t>
            </a:r>
            <a:r>
              <a:rPr lang="ru-RU" b="1" dirty="0" err="1"/>
              <a:t>mark</a:t>
            </a:r>
            <a:r>
              <a:rPr lang="ru-RU" b="1" dirty="0"/>
              <a:t>):</a:t>
            </a:r>
            <a:r>
              <a:rPr lang="ru-RU" dirty="0"/>
              <a:t> Определяет начальную точку для сканирования объектов, обычно с остановкой работы приложения. </a:t>
            </a:r>
          </a:p>
          <a:p>
            <a:pPr fontAlgn="ctr"/>
            <a:r>
              <a:rPr lang="ru-RU" b="1" dirty="0"/>
              <a:t>Параллельная маркировка (</a:t>
            </a:r>
            <a:r>
              <a:rPr lang="ru-RU" b="1" dirty="0" err="1"/>
              <a:t>concurrent</a:t>
            </a:r>
            <a:r>
              <a:rPr lang="ru-RU" b="1" dirty="0"/>
              <a:t> </a:t>
            </a:r>
            <a:r>
              <a:rPr lang="ru-RU" b="1" dirty="0" err="1"/>
              <a:t>mark</a:t>
            </a:r>
            <a:r>
              <a:rPr lang="ru-RU" b="1" dirty="0"/>
              <a:t>):</a:t>
            </a:r>
            <a:r>
              <a:rPr lang="ru-RU" dirty="0"/>
              <a:t> Сканирует объекты, на которые есть ссылки, параллельно с работой приложения. </a:t>
            </a:r>
          </a:p>
          <a:p>
            <a:pPr fontAlgn="ctr"/>
            <a:r>
              <a:rPr lang="ru-RU" b="1" dirty="0"/>
              <a:t>Перемаркировка (</a:t>
            </a:r>
            <a:r>
              <a:rPr lang="ru-RU" b="1" dirty="0" err="1"/>
              <a:t>remark</a:t>
            </a:r>
            <a:r>
              <a:rPr lang="ru-RU" b="1" dirty="0"/>
              <a:t>):</a:t>
            </a:r>
            <a:r>
              <a:rPr lang="ru-RU" dirty="0"/>
              <a:t> Дополнительная маркировка для учета изменений, произошедших во время параллельной маркировки, часто с остановкой приложения. </a:t>
            </a:r>
          </a:p>
          <a:p>
            <a:pPr fontAlgn="ctr"/>
            <a:r>
              <a:rPr lang="ru-RU" b="1" dirty="0"/>
              <a:t>Параллельная очистка (</a:t>
            </a:r>
            <a:r>
              <a:rPr lang="ru-RU" b="1" dirty="0" err="1"/>
              <a:t>concurrent</a:t>
            </a:r>
            <a:r>
              <a:rPr lang="ru-RU" b="1" dirty="0"/>
              <a:t> </a:t>
            </a:r>
            <a:r>
              <a:rPr lang="ru-RU" b="1" dirty="0" err="1"/>
              <a:t>sweep</a:t>
            </a:r>
            <a:r>
              <a:rPr lang="ru-RU" b="1" dirty="0"/>
              <a:t>):</a:t>
            </a:r>
            <a:r>
              <a:rPr lang="ru-RU" dirty="0"/>
              <a:t> Удаляет неиспользуемые объекты параллельно с работой приложения. </a:t>
            </a:r>
          </a:p>
          <a:p>
            <a:r>
              <a:rPr lang="ru-RU" b="1" dirty="0"/>
              <a:t>Окончательная очистка (</a:t>
            </a:r>
            <a:r>
              <a:rPr lang="ru-RU" b="1" dirty="0" err="1"/>
              <a:t>concurrent</a:t>
            </a:r>
            <a:r>
              <a:rPr lang="ru-RU" b="1" dirty="0"/>
              <a:t> </a:t>
            </a:r>
            <a:r>
              <a:rPr lang="ru-RU" b="1" dirty="0" err="1"/>
              <a:t>reset</a:t>
            </a:r>
            <a:r>
              <a:rPr lang="ru-RU" b="1" dirty="0"/>
              <a:t>):</a:t>
            </a:r>
            <a:r>
              <a:rPr lang="ru-RU" dirty="0"/>
              <a:t> Подготавливает сборщик к следующему циклу, обычно с кратким остановом приложения.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20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C4AE6-33BB-2ED8-0502-7580721C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Преимущества</a:t>
            </a:r>
            <a:r>
              <a:rPr lang="en-US" dirty="0"/>
              <a:t> 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A46F-4947-A37B-A6B3-38A936ED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67799" cy="4765144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Высокая производительность:</a:t>
            </a:r>
            <a:endParaRPr lang="ru-RU" dirty="0"/>
          </a:p>
          <a:p>
            <a:pPr marL="0" indent="0" fontAlgn="ctr">
              <a:buNone/>
            </a:pPr>
            <a:r>
              <a:rPr lang="ru-RU" dirty="0"/>
              <a:t>Java обеспечивает отличную производительность, что делает CMS на Java подходящими для проектов с высокими требованиями к скорости и масштабируемости,. </a:t>
            </a:r>
          </a:p>
          <a:p>
            <a:r>
              <a:rPr lang="ru-RU" b="1" dirty="0"/>
              <a:t>Безопасность:</a:t>
            </a:r>
            <a:endParaRPr lang="ru-RU" dirty="0"/>
          </a:p>
          <a:p>
            <a:pPr marL="0" indent="0" fontAlgn="ctr">
              <a:buNone/>
            </a:pPr>
            <a:r>
              <a:rPr lang="ru-RU" dirty="0"/>
              <a:t>Java славится своей безопасностью, что особенно важно для корпоративных систем и проектов, работающих с конфиденциальными данными,. </a:t>
            </a:r>
          </a:p>
          <a:p>
            <a:r>
              <a:rPr lang="ru-RU" b="1" dirty="0"/>
              <a:t>Масштабируемость:</a:t>
            </a:r>
            <a:endParaRPr lang="ru-RU" dirty="0"/>
          </a:p>
          <a:p>
            <a:pPr marL="0" indent="0" fontAlgn="ctr">
              <a:buNone/>
            </a:pPr>
            <a:r>
              <a:rPr lang="ru-RU" dirty="0"/>
              <a:t>Java позволяет создавать масштабируемые системы, которые могут легко адаптироваться к растущим потребностям проекта,. </a:t>
            </a:r>
          </a:p>
          <a:p>
            <a:r>
              <a:rPr lang="ru-RU" b="1" dirty="0"/>
              <a:t>Широкие возможности кастомизации:</a:t>
            </a:r>
            <a:endParaRPr lang="ru-RU" dirty="0"/>
          </a:p>
          <a:p>
            <a:pPr marL="0" indent="0" fontAlgn="ctr">
              <a:buNone/>
            </a:pPr>
            <a:r>
              <a:rPr lang="ru-RU" dirty="0"/>
              <a:t>Java предоставляет разработчикам множество инструментов и фреймворков, позволяющих создавать кастомизированные решения, отвечающие конкретным потребностям,. </a:t>
            </a:r>
          </a:p>
          <a:p>
            <a:r>
              <a:rPr lang="ru-RU" b="1" dirty="0"/>
              <a:t>Кроссплатформенность:</a:t>
            </a:r>
            <a:endParaRPr lang="ru-RU" dirty="0"/>
          </a:p>
          <a:p>
            <a:pPr marL="0" indent="0" fontAlgn="ctr">
              <a:buNone/>
            </a:pPr>
            <a:r>
              <a:rPr lang="ru-RU" dirty="0"/>
              <a:t>Java - кроссплатформенный язык, что позволяет запускать CMS на различных операционных системах,. </a:t>
            </a:r>
          </a:p>
          <a:p>
            <a:r>
              <a:rPr lang="ru-RU" b="1" dirty="0"/>
              <a:t>Сообщество и поддержка: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Java имеет большое и активное сообщество, что облегчает поиск решений для возникающих проблем и получение поддержки,.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36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B9D44-51E3-9025-AD5A-3DAE2C884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Недостатки</a:t>
            </a:r>
            <a:r>
              <a:rPr lang="en-US" dirty="0"/>
              <a:t> 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644E1-35F6-8671-5BF4-06D55D7A8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5399" cy="457887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Сложность разработки:</a:t>
            </a:r>
            <a:endParaRPr lang="ru-RU" dirty="0"/>
          </a:p>
          <a:p>
            <a:pPr marL="0" indent="0" fontAlgn="ctr">
              <a:buNone/>
            </a:pPr>
            <a:r>
              <a:rPr lang="ru-RU" dirty="0"/>
              <a:t>Java может быть сложнее в освоении и разработке по сравнению с другими языками, особенно для начинающих разработчиков,. </a:t>
            </a:r>
          </a:p>
          <a:p>
            <a:r>
              <a:rPr lang="ru-RU" b="1" dirty="0"/>
              <a:t>Более высокие требования к ресурсам:</a:t>
            </a:r>
            <a:endParaRPr lang="ru-RU" dirty="0"/>
          </a:p>
          <a:p>
            <a:pPr marL="0" indent="0" fontAlgn="ctr">
              <a:buNone/>
            </a:pPr>
            <a:r>
              <a:rPr lang="ru-RU" dirty="0"/>
              <a:t>CMS на Java могут требовать больше ресурсов для развертывания и работы, что может повлиять на стоимость и производительность,. </a:t>
            </a:r>
          </a:p>
          <a:p>
            <a:r>
              <a:rPr lang="ru-RU" b="1" dirty="0"/>
              <a:t>Время разработки:</a:t>
            </a:r>
            <a:endParaRPr lang="ru-RU" dirty="0"/>
          </a:p>
          <a:p>
            <a:pPr marL="0" indent="0" fontAlgn="ctr">
              <a:buNone/>
            </a:pPr>
            <a:r>
              <a:rPr lang="ru-RU" dirty="0"/>
              <a:t>Разработка CMS на Java может занимать больше времени, чем на других языках, особенно если требуется сложная кастомизация,. </a:t>
            </a:r>
          </a:p>
          <a:p>
            <a:r>
              <a:rPr lang="ru-RU" b="1" dirty="0"/>
              <a:t>Зависимость от фреймворков:</a:t>
            </a:r>
            <a:endParaRPr lang="ru-RU" dirty="0"/>
          </a:p>
          <a:p>
            <a:pPr marL="0" indent="0" fontAlgn="ctr">
              <a:buNone/>
            </a:pPr>
            <a:r>
              <a:rPr lang="ru-RU" dirty="0"/>
              <a:t>Разработка CMS на Java часто требует использования различных фреймворков, что может усложнить процесс разработки,. </a:t>
            </a:r>
          </a:p>
          <a:p>
            <a:r>
              <a:rPr lang="ru-RU" b="1" dirty="0"/>
              <a:t>Стоимость: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Разработка и поддержка CMS на Java может быть дороже, чем на других языках, из-за более высокой стоимости разработки и необходимости более квалифицированных специалистов,.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676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50D5-DFCD-8941-598D-41CDE94A8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3A27-3537-EFA9-2035-8CA3F664F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76" y="2138083"/>
            <a:ext cx="9399495" cy="4719918"/>
          </a:xfrm>
        </p:spPr>
        <p:txBody>
          <a:bodyPr>
            <a:normAutofit/>
          </a:bodyPr>
          <a:lstStyle/>
          <a:p>
            <a:r>
              <a:rPr lang="ru-RU" dirty="0"/>
              <a:t>Сборщик мусора G1 (</a:t>
            </a:r>
            <a:r>
              <a:rPr lang="ru-RU" dirty="0" err="1"/>
              <a:t>Garbage</a:t>
            </a:r>
            <a:r>
              <a:rPr lang="ru-RU" dirty="0"/>
              <a:t>-First) в Java предназначен для приложений, критичных к задержкам, и является заменой CMS (</a:t>
            </a:r>
            <a:r>
              <a:rPr lang="ru-RU" dirty="0" err="1"/>
              <a:t>Concurrent</a:t>
            </a:r>
            <a:r>
              <a:rPr lang="ru-RU" dirty="0"/>
              <a:t> Mark-</a:t>
            </a:r>
            <a:r>
              <a:rPr lang="ru-RU" dirty="0" err="1"/>
              <a:t>Sweep</a:t>
            </a:r>
            <a:r>
              <a:rPr lang="ru-RU" dirty="0"/>
              <a:t> GC). Он делит кучу на регионы, отслеживает их заполненность и в первую очередь освобождает наиболее заполненные регионы, чтобы минимизировать паузы. G1 поддерживает параллельную и непрерывную работу, позволяя разработчикам настраивать максимальное время паузы и интервалы пауз.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3886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47D88F-7F52-0DDC-91A8-AC7466C5B11B}"/>
              </a:ext>
            </a:extLst>
          </p:cNvPr>
          <p:cNvSpPr/>
          <p:nvPr/>
        </p:nvSpPr>
        <p:spPr>
          <a:xfrm>
            <a:off x="329142" y="1714500"/>
            <a:ext cx="8859135" cy="46566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1852E-C1B6-71D3-89B8-B0B026BB6A59}"/>
              </a:ext>
            </a:extLst>
          </p:cNvPr>
          <p:cNvSpPr txBox="1"/>
          <p:nvPr/>
        </p:nvSpPr>
        <p:spPr>
          <a:xfrm>
            <a:off x="3810612" y="167705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911A85-AFC5-C93A-0505-0A1BAA814F61}"/>
              </a:ext>
            </a:extLst>
          </p:cNvPr>
          <p:cNvSpPr/>
          <p:nvPr/>
        </p:nvSpPr>
        <p:spPr>
          <a:xfrm>
            <a:off x="476820" y="2042583"/>
            <a:ext cx="2657475" cy="40005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5C80F-072A-5BB1-6605-94440F7040DD}"/>
              </a:ext>
            </a:extLst>
          </p:cNvPr>
          <p:cNvSpPr txBox="1"/>
          <p:nvPr/>
        </p:nvSpPr>
        <p:spPr>
          <a:xfrm>
            <a:off x="1207851" y="2042583"/>
            <a:ext cx="119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11738A-5EF1-F3B6-806F-0F8165FF3B73}"/>
              </a:ext>
            </a:extLst>
          </p:cNvPr>
          <p:cNvSpPr txBox="1"/>
          <p:nvPr/>
        </p:nvSpPr>
        <p:spPr>
          <a:xfrm>
            <a:off x="3134296" y="93665"/>
            <a:ext cx="3267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Поиск регионов с большем количества мусора</a:t>
            </a:r>
            <a:r>
              <a:rPr lang="en-US" dirty="0"/>
              <a:t> </a:t>
            </a:r>
            <a:r>
              <a:rPr lang="ru-RU" dirty="0"/>
              <a:t>и начинаем отчистку с него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52DC59-4591-492D-7F4B-829CD14AD725}"/>
              </a:ext>
            </a:extLst>
          </p:cNvPr>
          <p:cNvCxnSpPr>
            <a:cxnSpLocks/>
            <a:stCxn id="12" idx="1"/>
            <a:endCxn id="9" idx="0"/>
          </p:cNvCxnSpPr>
          <p:nvPr/>
        </p:nvCxnSpPr>
        <p:spPr>
          <a:xfrm flipH="1">
            <a:off x="1804068" y="555330"/>
            <a:ext cx="1330228" cy="148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D573C4-83F1-8446-832F-D4AF27FED46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684547" y="1016995"/>
            <a:ext cx="83487" cy="1056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18E549-96FB-93A0-7078-E84B1EFA4742}"/>
              </a:ext>
            </a:extLst>
          </p:cNvPr>
          <p:cNvCxnSpPr>
            <a:cxnSpLocks/>
            <a:stCxn id="12" idx="3"/>
            <a:endCxn id="47" idx="0"/>
          </p:cNvCxnSpPr>
          <p:nvPr/>
        </p:nvCxnSpPr>
        <p:spPr>
          <a:xfrm>
            <a:off x="6401772" y="555330"/>
            <a:ext cx="1325708" cy="1487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82CFB37-D804-047B-DE3E-E56C059B1471}"/>
              </a:ext>
            </a:extLst>
          </p:cNvPr>
          <p:cNvSpPr/>
          <p:nvPr/>
        </p:nvSpPr>
        <p:spPr>
          <a:xfrm>
            <a:off x="670097" y="2411178"/>
            <a:ext cx="2333625" cy="1257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</a:t>
            </a:r>
            <a:r>
              <a:rPr lang="ru-RU" dirty="0"/>
              <a:t> </a:t>
            </a:r>
            <a:r>
              <a:rPr lang="en-US" dirty="0"/>
              <a:t>Generation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5EDDD76-8D00-BF06-DACA-1A232B7B6F64}"/>
              </a:ext>
            </a:extLst>
          </p:cNvPr>
          <p:cNvSpPr/>
          <p:nvPr/>
        </p:nvSpPr>
        <p:spPr>
          <a:xfrm>
            <a:off x="670098" y="3792071"/>
            <a:ext cx="2333626" cy="20489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Yang Generation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 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CD8BEAD-EF58-3C20-7017-F7DD10DA82FA}"/>
              </a:ext>
            </a:extLst>
          </p:cNvPr>
          <p:cNvSpPr/>
          <p:nvPr/>
        </p:nvSpPr>
        <p:spPr>
          <a:xfrm>
            <a:off x="889976" y="4197601"/>
            <a:ext cx="1949823" cy="48817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Eden space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0AF6A8F-D18C-693A-BCBB-2A5E983C5461}"/>
              </a:ext>
            </a:extLst>
          </p:cNvPr>
          <p:cNvSpPr/>
          <p:nvPr/>
        </p:nvSpPr>
        <p:spPr>
          <a:xfrm>
            <a:off x="882441" y="4809378"/>
            <a:ext cx="1949823" cy="39417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Survivor</a:t>
            </a:r>
            <a:r>
              <a:rPr lang="ru-RU" dirty="0"/>
              <a:t> </a:t>
            </a:r>
            <a:r>
              <a:rPr lang="en-US" dirty="0"/>
              <a:t>space </a:t>
            </a:r>
            <a:r>
              <a:rPr lang="ru-RU" dirty="0"/>
              <a:t>0</a:t>
            </a:r>
            <a:endParaRPr lang="en-US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B9C9041-C726-BDC8-1079-A64DA0DAABD1}"/>
              </a:ext>
            </a:extLst>
          </p:cNvPr>
          <p:cNvSpPr/>
          <p:nvPr/>
        </p:nvSpPr>
        <p:spPr>
          <a:xfrm>
            <a:off x="882441" y="5325191"/>
            <a:ext cx="1949823" cy="39417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Survivor</a:t>
            </a:r>
            <a:r>
              <a:rPr lang="ru-RU" dirty="0"/>
              <a:t> </a:t>
            </a:r>
            <a:r>
              <a:rPr lang="en-US" dirty="0"/>
              <a:t>space 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A8899FE-18B9-185E-B238-89539E9A5467}"/>
              </a:ext>
            </a:extLst>
          </p:cNvPr>
          <p:cNvSpPr/>
          <p:nvPr/>
        </p:nvSpPr>
        <p:spPr>
          <a:xfrm>
            <a:off x="6400232" y="2042583"/>
            <a:ext cx="2657475" cy="40005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16D80A-E8A8-55A0-3657-2C11F9466E62}"/>
              </a:ext>
            </a:extLst>
          </p:cNvPr>
          <p:cNvSpPr txBox="1"/>
          <p:nvPr/>
        </p:nvSpPr>
        <p:spPr>
          <a:xfrm>
            <a:off x="7131263" y="2042583"/>
            <a:ext cx="119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Region N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8D58587-E912-031B-C2DA-7B3677FCA184}"/>
              </a:ext>
            </a:extLst>
          </p:cNvPr>
          <p:cNvSpPr/>
          <p:nvPr/>
        </p:nvSpPr>
        <p:spPr>
          <a:xfrm>
            <a:off x="3400633" y="2073817"/>
            <a:ext cx="2657475" cy="40005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1B75854-3EB4-13E9-E142-43A4EC7A15FE}"/>
              </a:ext>
            </a:extLst>
          </p:cNvPr>
          <p:cNvSpPr txBox="1"/>
          <p:nvPr/>
        </p:nvSpPr>
        <p:spPr>
          <a:xfrm>
            <a:off x="4131664" y="2073817"/>
            <a:ext cx="1192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Region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127E7E-ABFA-EC52-C647-1FBDACC179D0}"/>
              </a:ext>
            </a:extLst>
          </p:cNvPr>
          <p:cNvSpPr txBox="1"/>
          <p:nvPr/>
        </p:nvSpPr>
        <p:spPr>
          <a:xfrm>
            <a:off x="6625810" y="178800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Old Generation </a:t>
            </a:r>
            <a:r>
              <a:rPr lang="ru-RU" dirty="0"/>
              <a:t>занимает значительно больше места чем </a:t>
            </a:r>
            <a:r>
              <a:rPr lang="en-US" dirty="0"/>
              <a:t>Yang Generation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6C51B72-4CAD-0873-28E3-44326A019ABE}"/>
              </a:ext>
            </a:extLst>
          </p:cNvPr>
          <p:cNvSpPr/>
          <p:nvPr/>
        </p:nvSpPr>
        <p:spPr>
          <a:xfrm>
            <a:off x="3577665" y="2405707"/>
            <a:ext cx="2333625" cy="1257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</a:t>
            </a:r>
            <a:r>
              <a:rPr lang="ru-RU" dirty="0"/>
              <a:t> </a:t>
            </a:r>
            <a:r>
              <a:rPr lang="en-US" dirty="0"/>
              <a:t>Generation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F9AC9A-D9D4-B8EE-5231-B80CE4C4CB7F}"/>
              </a:ext>
            </a:extLst>
          </p:cNvPr>
          <p:cNvSpPr/>
          <p:nvPr/>
        </p:nvSpPr>
        <p:spPr>
          <a:xfrm>
            <a:off x="3577666" y="3786600"/>
            <a:ext cx="2333626" cy="20489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Yang Generation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 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9067D4-38B5-4B1C-44A4-73B90A3FDCFD}"/>
              </a:ext>
            </a:extLst>
          </p:cNvPr>
          <p:cNvSpPr/>
          <p:nvPr/>
        </p:nvSpPr>
        <p:spPr>
          <a:xfrm>
            <a:off x="3797544" y="4192130"/>
            <a:ext cx="1949823" cy="48817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Eden space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0FFA96-E27B-A63E-628A-0B782FDD6D5D}"/>
              </a:ext>
            </a:extLst>
          </p:cNvPr>
          <p:cNvSpPr/>
          <p:nvPr/>
        </p:nvSpPr>
        <p:spPr>
          <a:xfrm>
            <a:off x="3790009" y="4803907"/>
            <a:ext cx="1949823" cy="39417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Survivor</a:t>
            </a:r>
            <a:r>
              <a:rPr lang="ru-RU" dirty="0"/>
              <a:t> </a:t>
            </a:r>
            <a:r>
              <a:rPr lang="en-US" dirty="0"/>
              <a:t>space </a:t>
            </a:r>
            <a:r>
              <a:rPr lang="ru-RU" dirty="0"/>
              <a:t>0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0D6BEBE-F1D5-49BA-0198-2E2FC10D3A35}"/>
              </a:ext>
            </a:extLst>
          </p:cNvPr>
          <p:cNvSpPr/>
          <p:nvPr/>
        </p:nvSpPr>
        <p:spPr>
          <a:xfrm>
            <a:off x="3790009" y="5319720"/>
            <a:ext cx="1949823" cy="39417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Survivor</a:t>
            </a:r>
            <a:r>
              <a:rPr lang="ru-RU" dirty="0"/>
              <a:t> </a:t>
            </a:r>
            <a:r>
              <a:rPr lang="en-US" dirty="0"/>
              <a:t>space </a:t>
            </a:r>
            <a:r>
              <a:rPr lang="ru-RU" dirty="0"/>
              <a:t>1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6971E2-B42A-6582-B33B-B7CBB52463DE}"/>
              </a:ext>
            </a:extLst>
          </p:cNvPr>
          <p:cNvSpPr/>
          <p:nvPr/>
        </p:nvSpPr>
        <p:spPr>
          <a:xfrm>
            <a:off x="6560667" y="2405707"/>
            <a:ext cx="2333625" cy="1257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Old</a:t>
            </a:r>
            <a:r>
              <a:rPr lang="ru-RU" dirty="0"/>
              <a:t> </a:t>
            </a:r>
            <a:r>
              <a:rPr lang="en-US" dirty="0"/>
              <a:t>Generation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1B720E5-7DCC-A529-C3D5-8E5F3746FB98}"/>
              </a:ext>
            </a:extLst>
          </p:cNvPr>
          <p:cNvSpPr/>
          <p:nvPr/>
        </p:nvSpPr>
        <p:spPr>
          <a:xfrm>
            <a:off x="6560668" y="3786600"/>
            <a:ext cx="2333626" cy="20489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Yang Generation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 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3EE22C7-723A-C7F9-E5D6-607C370B5489}"/>
              </a:ext>
            </a:extLst>
          </p:cNvPr>
          <p:cNvSpPr/>
          <p:nvPr/>
        </p:nvSpPr>
        <p:spPr>
          <a:xfrm>
            <a:off x="6780546" y="4192130"/>
            <a:ext cx="1949823" cy="48817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Eden space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3DB10D-09B5-3E0C-C27B-20735BB85D80}"/>
              </a:ext>
            </a:extLst>
          </p:cNvPr>
          <p:cNvSpPr/>
          <p:nvPr/>
        </p:nvSpPr>
        <p:spPr>
          <a:xfrm>
            <a:off x="6773011" y="4803907"/>
            <a:ext cx="1949823" cy="39417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Survivor</a:t>
            </a:r>
            <a:r>
              <a:rPr lang="ru-RU" dirty="0"/>
              <a:t> </a:t>
            </a:r>
            <a:r>
              <a:rPr lang="en-US" dirty="0"/>
              <a:t>space </a:t>
            </a:r>
            <a:r>
              <a:rPr lang="ru-RU" dirty="0"/>
              <a:t>0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1EA77C-C139-3D56-75AD-76EA61268CCE}"/>
              </a:ext>
            </a:extLst>
          </p:cNvPr>
          <p:cNvSpPr/>
          <p:nvPr/>
        </p:nvSpPr>
        <p:spPr>
          <a:xfrm>
            <a:off x="6773011" y="5319720"/>
            <a:ext cx="1949823" cy="39417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Survivor</a:t>
            </a:r>
            <a:r>
              <a:rPr lang="ru-RU" dirty="0"/>
              <a:t> </a:t>
            </a:r>
            <a:r>
              <a:rPr lang="en-US" dirty="0"/>
              <a:t>space </a:t>
            </a:r>
            <a:r>
              <a:rPr lang="ru-RU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354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1864-DB1F-0B0A-6C28-A2D5CA32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Особенности</a:t>
            </a:r>
            <a:r>
              <a:rPr lang="en-US" dirty="0"/>
              <a:t> G1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D9612-1596-824F-20A0-57D3EC86A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b="1" dirty="0"/>
              <a:t>Региональная структура кучи:</a:t>
            </a:r>
            <a:r>
              <a:rPr lang="en-US" b="1" dirty="0"/>
              <a:t> </a:t>
            </a:r>
            <a:r>
              <a:rPr lang="ru-RU" dirty="0"/>
              <a:t>G1 делит кучу на множество регионов равного размера, что позволяет ему более эффективно управлять памятью, чем традиционные сборщики. </a:t>
            </a:r>
          </a:p>
          <a:p>
            <a:r>
              <a:rPr lang="ru-RU" b="1" dirty="0"/>
              <a:t>"</a:t>
            </a:r>
            <a:r>
              <a:rPr lang="ru-RU" b="1" dirty="0" err="1"/>
              <a:t>Garbage</a:t>
            </a:r>
            <a:r>
              <a:rPr lang="ru-RU" b="1" dirty="0"/>
              <a:t> First" подход:</a:t>
            </a:r>
            <a:r>
              <a:rPr lang="en-US" b="1" dirty="0"/>
              <a:t> </a:t>
            </a:r>
            <a:r>
              <a:rPr lang="ru-RU" dirty="0"/>
              <a:t>G1 анализирует все регионы и выбирает для сборки те, в которых больше "мусора", что позволяет сократить время пауз. </a:t>
            </a:r>
          </a:p>
          <a:p>
            <a:r>
              <a:rPr lang="ru-RU" b="1" dirty="0"/>
              <a:t>Параллельная и непрерывная работа:</a:t>
            </a:r>
            <a:r>
              <a:rPr lang="en-US" b="1" dirty="0"/>
              <a:t> </a:t>
            </a:r>
            <a:r>
              <a:rPr lang="ru-RU" dirty="0"/>
              <a:t>G1 может работать параллельно с приложением, не останавливая его потоки, и выполнять сборку мусора в фоновом режиме, что снижает влияние на производительность. </a:t>
            </a:r>
          </a:p>
          <a:p>
            <a:r>
              <a:rPr lang="ru-RU" b="1" dirty="0"/>
              <a:t>Настраиваемые паузы:</a:t>
            </a:r>
            <a:r>
              <a:rPr lang="en-US" b="1" dirty="0"/>
              <a:t> </a:t>
            </a:r>
            <a:r>
              <a:rPr lang="ru-RU" dirty="0"/>
              <a:t>G1 позволяет разработчикам задавать максимальное время паузы и интервалы пауз, что дает возможность лучше контролировать время отклика приложения. </a:t>
            </a:r>
          </a:p>
          <a:p>
            <a:r>
              <a:rPr lang="ru-RU" b="1" dirty="0"/>
              <a:t>Поддержка больших куч:</a:t>
            </a:r>
            <a:r>
              <a:rPr lang="en-US" b="1" dirty="0"/>
              <a:t> </a:t>
            </a:r>
            <a:r>
              <a:rPr lang="ru-RU" dirty="0"/>
              <a:t>G1 разработан для эффективной работы с большими кучами памяти, что делает его подходящим для современных приложений, требующих много памяти. </a:t>
            </a:r>
          </a:p>
          <a:p>
            <a:r>
              <a:rPr lang="ru-RU" b="1" dirty="0" err="1"/>
              <a:t>Humongous</a:t>
            </a:r>
            <a:r>
              <a:rPr lang="ru-RU" b="1" dirty="0"/>
              <a:t>-регионы:</a:t>
            </a:r>
            <a:r>
              <a:rPr lang="en-US" b="1" dirty="0"/>
              <a:t> </a:t>
            </a:r>
            <a:r>
              <a:rPr lang="ru-RU" dirty="0"/>
              <a:t>G1 использует специальные "</a:t>
            </a:r>
            <a:r>
              <a:rPr lang="ru-RU" dirty="0" err="1"/>
              <a:t>Humongous</a:t>
            </a:r>
            <a:r>
              <a:rPr lang="ru-RU" dirty="0"/>
              <a:t>" регионы для очень больших объектов, чтобы избежать излишней фрагментации. </a:t>
            </a:r>
          </a:p>
          <a:p>
            <a:r>
              <a:rPr lang="ru-RU" b="1" dirty="0" err="1"/>
              <a:t>Remembered</a:t>
            </a:r>
            <a:r>
              <a:rPr lang="ru-RU" b="1" dirty="0"/>
              <a:t> </a:t>
            </a:r>
            <a:r>
              <a:rPr lang="ru-RU" b="1" dirty="0" err="1"/>
              <a:t>Sets</a:t>
            </a:r>
            <a:r>
              <a:rPr lang="ru-RU" b="1" dirty="0"/>
              <a:t>:</a:t>
            </a:r>
            <a:r>
              <a:rPr lang="en-US" b="1" dirty="0"/>
              <a:t> </a:t>
            </a:r>
            <a:r>
              <a:rPr lang="ru-RU" dirty="0"/>
              <a:t>G1 использует структуру данных </a:t>
            </a:r>
            <a:r>
              <a:rPr lang="ru-RU" dirty="0" err="1"/>
              <a:t>Remembered</a:t>
            </a:r>
            <a:r>
              <a:rPr lang="ru-RU" dirty="0"/>
              <a:t> </a:t>
            </a:r>
            <a:r>
              <a:rPr lang="ru-RU" dirty="0" err="1"/>
              <a:t>Sets</a:t>
            </a:r>
            <a:r>
              <a:rPr lang="ru-RU" dirty="0"/>
              <a:t> для отслеживания ссылок между регионами, что позволяет ему эффективно обрабатывать ссылки, не сканируя всю кучу. </a:t>
            </a:r>
          </a:p>
          <a:p>
            <a:r>
              <a:rPr lang="ru-RU" b="1" dirty="0"/>
              <a:t>Оптимизация для разных типов нагрузки:</a:t>
            </a:r>
            <a:r>
              <a:rPr lang="en-US" b="1" dirty="0"/>
              <a:t> </a:t>
            </a:r>
            <a:r>
              <a:rPr lang="ru-RU" dirty="0"/>
              <a:t>G1 можно настроить для различных сценариев использования, например, для приложений с высокой интенсивностью создания временных объектов, путем изменения соотношения молодых и старых регионов.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049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1CB5-CE21-F85F-D455-B3E0B11A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Сорка мусора работает в 3 этапа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E4BB5-0475-DDF0-0E8E-F7FF9E2D9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1961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 Пометка: начинается с корневого узла вашего приложения (</a:t>
            </a:r>
            <a:r>
              <a:rPr lang="en-US" dirty="0"/>
              <a:t>main</a:t>
            </a:r>
            <a:r>
              <a:rPr lang="ru-RU" dirty="0"/>
              <a:t>), проходит по графу объектов, отмечает достижимые объекты как активные.</a:t>
            </a:r>
          </a:p>
          <a:p>
            <a:pPr marL="0" indent="0">
              <a:buNone/>
            </a:pPr>
            <a:r>
              <a:rPr lang="ru-RU" dirty="0"/>
              <a:t>Живой объект = достижимый (на него ссылается кто-то другой)</a:t>
            </a:r>
          </a:p>
          <a:p>
            <a:pPr marL="0" indent="0">
              <a:buNone/>
            </a:pPr>
            <a:r>
              <a:rPr lang="ru-RU" dirty="0"/>
              <a:t>Мертвый объект = недостижимый (на него не ссылается никто)</a:t>
            </a:r>
          </a:p>
          <a:p>
            <a:r>
              <a:rPr lang="ru-RU" dirty="0"/>
              <a:t>Удаление/очистка: удаление недоступных объектов.</a:t>
            </a:r>
          </a:p>
          <a:p>
            <a:r>
              <a:rPr lang="ru-RU" dirty="0"/>
              <a:t>Сжатие: сжимайте память, перемещая объекты и делая выделение памяти непрерывным, а не фрагментированным.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err="1"/>
              <a:t>Minor</a:t>
            </a:r>
            <a:r>
              <a:rPr lang="ru-RU" dirty="0"/>
              <a:t> : работает только с </a:t>
            </a:r>
            <a:r>
              <a:rPr lang="en-US" dirty="0"/>
              <a:t>Yang Generation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Major : работает со всем поколением (</a:t>
            </a:r>
            <a:r>
              <a:rPr lang="en-US" dirty="0"/>
              <a:t>Yang Generation</a:t>
            </a:r>
            <a:r>
              <a:rPr lang="ru-RU" dirty="0"/>
              <a:t> и </a:t>
            </a:r>
            <a:r>
              <a:rPr lang="en-US" dirty="0"/>
              <a:t>Old Generation</a:t>
            </a:r>
            <a:r>
              <a:rPr lang="ru-RU" dirty="0"/>
              <a:t>)</a:t>
            </a:r>
          </a:p>
          <a:p>
            <a:pPr marL="0" indent="0">
              <a:buNone/>
            </a:pPr>
            <a:r>
              <a:rPr lang="ru-RU" dirty="0"/>
              <a:t>Оба процесса являются процессами STOP_THE_WORLD , единственное отличие заключается в том, что </a:t>
            </a:r>
            <a:r>
              <a:rPr lang="ru-RU" dirty="0" err="1"/>
              <a:t>Minor</a:t>
            </a:r>
            <a:r>
              <a:rPr lang="ru-RU" dirty="0"/>
              <a:t> работает с небольшим пространством, поэтому не требует такой большой паузы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Когда объект пережил пороговое количество циклов сборки мусора (например, 6 циклов GC), то этот объект перемещается в </a:t>
            </a:r>
            <a:r>
              <a:rPr lang="en-US" dirty="0"/>
              <a:t>Old Generation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82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E891E9-732A-DC20-043A-DF59E3822F7B}"/>
              </a:ext>
            </a:extLst>
          </p:cNvPr>
          <p:cNvSpPr/>
          <p:nvPr/>
        </p:nvSpPr>
        <p:spPr>
          <a:xfrm>
            <a:off x="443753" y="2030506"/>
            <a:ext cx="2030506" cy="313316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1DEEF5-4071-7079-C247-F06993CABE72}"/>
              </a:ext>
            </a:extLst>
          </p:cNvPr>
          <p:cNvSpPr/>
          <p:nvPr/>
        </p:nvSpPr>
        <p:spPr>
          <a:xfrm>
            <a:off x="571499" y="2265149"/>
            <a:ext cx="1775011" cy="766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</a:t>
            </a:r>
          </a:p>
          <a:p>
            <a:pPr algn="ctr"/>
            <a:r>
              <a:rPr lang="en-US" dirty="0"/>
              <a:t>char a = ‘1’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63EAB-9964-B492-E63E-BD0CF7AAD12D}"/>
              </a:ext>
            </a:extLst>
          </p:cNvPr>
          <p:cNvSpPr txBox="1"/>
          <p:nvPr/>
        </p:nvSpPr>
        <p:spPr>
          <a:xfrm>
            <a:off x="443753" y="1593203"/>
            <a:ext cx="2030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Stack Memory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F9A2A1-CC83-BC4A-8F1D-EF48B60C44C5}"/>
              </a:ext>
            </a:extLst>
          </p:cNvPr>
          <p:cNvSpPr/>
          <p:nvPr/>
        </p:nvSpPr>
        <p:spPr>
          <a:xfrm>
            <a:off x="571500" y="3241787"/>
            <a:ext cx="1775010" cy="348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D8B8F9-5253-8565-AC3D-8257AD702E52}"/>
              </a:ext>
            </a:extLst>
          </p:cNvPr>
          <p:cNvSpPr/>
          <p:nvPr/>
        </p:nvSpPr>
        <p:spPr>
          <a:xfrm>
            <a:off x="571499" y="3826370"/>
            <a:ext cx="1775011" cy="10623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b = 11</a:t>
            </a:r>
          </a:p>
          <a:p>
            <a:pPr algn="ctr"/>
            <a:r>
              <a:rPr lang="en-US" dirty="0"/>
              <a:t>reference</a:t>
            </a:r>
          </a:p>
          <a:p>
            <a:pPr algn="ctr"/>
            <a:r>
              <a:rPr lang="en-US" dirty="0"/>
              <a:t>byte c = 0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2689E1-ADC4-3547-36C7-262E1D7DF3AD}"/>
              </a:ext>
            </a:extLst>
          </p:cNvPr>
          <p:cNvSpPr/>
          <p:nvPr/>
        </p:nvSpPr>
        <p:spPr>
          <a:xfrm>
            <a:off x="3415553" y="1089212"/>
            <a:ext cx="6064623" cy="4679576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87C6F-AF03-BE2B-2030-F111B3800972}"/>
              </a:ext>
            </a:extLst>
          </p:cNvPr>
          <p:cNvSpPr txBox="1"/>
          <p:nvPr/>
        </p:nvSpPr>
        <p:spPr>
          <a:xfrm>
            <a:off x="5647764" y="719880"/>
            <a:ext cx="194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 Memory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697581F-8FA7-A3C6-3F1C-9AFB2EBB5EE5}"/>
              </a:ext>
            </a:extLst>
          </p:cNvPr>
          <p:cNvSpPr/>
          <p:nvPr/>
        </p:nvSpPr>
        <p:spPr>
          <a:xfrm>
            <a:off x="3942735" y="1749116"/>
            <a:ext cx="1563329" cy="8992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AF4D0EA-8B2A-D9CA-FF5F-2CD6C0F7B1C2}"/>
              </a:ext>
            </a:extLst>
          </p:cNvPr>
          <p:cNvSpPr/>
          <p:nvPr/>
        </p:nvSpPr>
        <p:spPr>
          <a:xfrm>
            <a:off x="3942736" y="3989413"/>
            <a:ext cx="1563329" cy="8992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24FD1E1-89A3-59BF-0C1C-22820F6D15C2}"/>
              </a:ext>
            </a:extLst>
          </p:cNvPr>
          <p:cNvSpPr/>
          <p:nvPr/>
        </p:nvSpPr>
        <p:spPr>
          <a:xfrm>
            <a:off x="5647764" y="2927096"/>
            <a:ext cx="1563329" cy="8992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674951-5A53-1879-A065-5A21170950CE}"/>
              </a:ext>
            </a:extLst>
          </p:cNvPr>
          <p:cNvSpPr/>
          <p:nvPr/>
        </p:nvSpPr>
        <p:spPr>
          <a:xfrm>
            <a:off x="7597588" y="1749116"/>
            <a:ext cx="1563329" cy="8992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49C5396-C961-D07F-4EA3-7882621EA001}"/>
              </a:ext>
            </a:extLst>
          </p:cNvPr>
          <p:cNvSpPr/>
          <p:nvPr/>
        </p:nvSpPr>
        <p:spPr>
          <a:xfrm>
            <a:off x="7597588" y="3989413"/>
            <a:ext cx="1563329" cy="8992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A89D38-C5EE-3517-B883-289BD2E16A9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346510" y="3416130"/>
            <a:ext cx="33012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C0CFD5-41A4-4453-6D5D-93E1FEC83A68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V="1">
            <a:off x="7211093" y="2648390"/>
            <a:ext cx="1168160" cy="728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246D7E-D51E-29FA-2A17-62710B308783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>
            <a:off x="7211093" y="3376733"/>
            <a:ext cx="1168160" cy="612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003ECC2-25A4-9F90-F51F-34F1F42CEB02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346510" y="2198753"/>
            <a:ext cx="1596225" cy="4496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41FC444-1EAA-EFE5-3E88-A069073D890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46510" y="4357529"/>
            <a:ext cx="1563329" cy="81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5CA6FD-0361-F6FE-3E85-17AED53A5513}"/>
              </a:ext>
            </a:extLst>
          </p:cNvPr>
          <p:cNvSpPr txBox="1"/>
          <p:nvPr/>
        </p:nvSpPr>
        <p:spPr>
          <a:xfrm>
            <a:off x="5987845" y="4888687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on the heap</a:t>
            </a:r>
          </a:p>
        </p:txBody>
      </p:sp>
    </p:spTree>
    <p:extLst>
      <p:ext uri="{BB962C8B-B14F-4D97-AF65-F5344CB8AC3E}">
        <p14:creationId xmlns:p14="http://schemas.microsoft.com/office/powerpoint/2010/main" val="3730651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FDC8B-42B4-B667-AFE8-B2CB3294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ZGC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DB8EE-5095-8FFC-A75E-0548913C0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ZGC (Z </a:t>
            </a:r>
            <a:r>
              <a:rPr lang="ru-RU" dirty="0" err="1"/>
              <a:t>Garbage</a:t>
            </a:r>
            <a:r>
              <a:rPr lang="ru-RU" dirty="0"/>
              <a:t> </a:t>
            </a:r>
            <a:r>
              <a:rPr lang="ru-RU" dirty="0" err="1"/>
              <a:t>Collector</a:t>
            </a:r>
            <a:r>
              <a:rPr lang="ru-RU" dirty="0"/>
              <a:t>) в Java не имеет явных фаз в традиционном понимании, как, например, G1 или CMS. ZGC работает в основном параллельно и перекрывает большинство операций с кучей, минимизируя паузы. Однако, условно можно выделить этапы, которые происходят во время работы ZGC: маркировка (Mark), перенос (</a:t>
            </a:r>
            <a:r>
              <a:rPr lang="ru-RU" dirty="0" err="1"/>
              <a:t>Relocate</a:t>
            </a:r>
            <a:r>
              <a:rPr lang="ru-RU" dirty="0"/>
              <a:t>), и зачистка (</a:t>
            </a:r>
            <a:r>
              <a:rPr lang="ru-RU" dirty="0" err="1"/>
              <a:t>Finalize</a:t>
            </a:r>
            <a:r>
              <a:rPr lang="ru-RU" dirty="0"/>
              <a:t>).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55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42B04-7C3B-DFE3-7B3D-E1268A77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Ключевые особенности ZGC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C57F-F8FF-238A-E78A-407518D4A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Низкая задержка:</a:t>
            </a:r>
            <a:r>
              <a:rPr lang="en-US" b="1" dirty="0"/>
              <a:t> </a:t>
            </a:r>
            <a:r>
              <a:rPr lang="ru-RU" dirty="0"/>
              <a:t>ZGC стремится минимизировать время пауз, обеспечивая &lt; 2 мс задержки, а иногда и менее 250 микросекунд. </a:t>
            </a:r>
          </a:p>
          <a:p>
            <a:r>
              <a:rPr lang="ru-RU" b="1" dirty="0"/>
              <a:t>Масштабируемость:</a:t>
            </a:r>
            <a:r>
              <a:rPr lang="en-US" b="1" dirty="0"/>
              <a:t> </a:t>
            </a:r>
            <a:r>
              <a:rPr lang="ru-RU" dirty="0"/>
              <a:t>ZGC может работать с кучами от 8 МБ до 16 ТБ, и время пауз не увеличивается с ростом размера кучи. </a:t>
            </a:r>
          </a:p>
          <a:p>
            <a:r>
              <a:rPr lang="ru-RU" b="1" dirty="0"/>
              <a:t>Конкурентная работа:</a:t>
            </a:r>
            <a:r>
              <a:rPr lang="en-US" b="1" dirty="0"/>
              <a:t> </a:t>
            </a:r>
            <a:r>
              <a:rPr lang="ru-RU" dirty="0"/>
              <a:t>ZGC выполняет большую часть работы по сборке мусора параллельно с приложением, что уменьшает время пауз, необходимых для работы. </a:t>
            </a:r>
          </a:p>
          <a:p>
            <a:r>
              <a:rPr lang="ru-RU" b="1" dirty="0"/>
              <a:t>Релокация объектов:</a:t>
            </a:r>
            <a:r>
              <a:rPr lang="en-US" b="1" dirty="0"/>
              <a:t> </a:t>
            </a:r>
            <a:r>
              <a:rPr lang="ru-RU" dirty="0"/>
              <a:t>ZGC может перемещать объекты в памяти во время работы приложения, что помогает бороться с фрагментацией памяти. </a:t>
            </a:r>
          </a:p>
          <a:p>
            <a:r>
              <a:rPr lang="ru-RU" b="1" dirty="0"/>
              <a:t>Цветные указатели:</a:t>
            </a:r>
            <a:r>
              <a:rPr lang="en-US" b="1" dirty="0"/>
              <a:t> </a:t>
            </a:r>
            <a:r>
              <a:rPr lang="ru-RU" dirty="0"/>
              <a:t>ZGC использует цветные указатели для отслеживания состояния объектов, что позволяет оптимизировать процесс сборки мусора. </a:t>
            </a:r>
          </a:p>
          <a:p>
            <a:r>
              <a:rPr lang="ru-RU" b="1" dirty="0"/>
              <a:t>Уплотнение кучи:</a:t>
            </a:r>
            <a:r>
              <a:rPr lang="en-US" b="1" dirty="0"/>
              <a:t> </a:t>
            </a:r>
            <a:r>
              <a:rPr lang="ru-RU" dirty="0"/>
              <a:t>ZGC регулярно уплотняет кучу, чтобы снизить фрагментацию и улучшить использование памяти. </a:t>
            </a:r>
          </a:p>
          <a:p>
            <a:r>
              <a:rPr lang="ru-RU" b="1" dirty="0"/>
              <a:t>Поколенческий ZGC:</a:t>
            </a:r>
            <a:r>
              <a:rPr lang="en-US" b="1" dirty="0"/>
              <a:t> </a:t>
            </a:r>
            <a:r>
              <a:rPr lang="ru-RU" dirty="0"/>
              <a:t>Начиная с JDK 21, доступен поколенческий ZGC, который может дополнительно снизить задержки, особенно при распределении объектов.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52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EC2E-646D-5670-E138-AC04A35D7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Сорка мусора работает в 3 неявных этапа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7A70-B229-C8C9-FE40-C398DDFC2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057401"/>
            <a:ext cx="9110133" cy="4597400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1. Маркировка (Mark):</a:t>
            </a:r>
          </a:p>
          <a:p>
            <a:pPr marL="0" indent="0">
              <a:buNone/>
            </a:pPr>
            <a:r>
              <a:rPr lang="ru-RU" dirty="0"/>
              <a:t>ZGC начинает с определения живых объектов в куче.</a:t>
            </a:r>
          </a:p>
          <a:p>
            <a:pPr marL="0" indent="0">
              <a:buNone/>
            </a:pPr>
            <a:r>
              <a:rPr lang="ru-RU" dirty="0"/>
              <a:t>Происходит обход графа объектов, начиная с корневых объектов (например, статических полей, локальных переменных в потоках, и т.д.).</a:t>
            </a:r>
          </a:p>
          <a:p>
            <a:pPr marL="0" indent="0">
              <a:buNone/>
            </a:pPr>
            <a:r>
              <a:rPr lang="ru-RU" dirty="0"/>
              <a:t>Каждый посещенный объект помечается как "живой".</a:t>
            </a:r>
          </a:p>
          <a:p>
            <a:pPr marL="0" indent="0" fontAlgn="ctr">
              <a:buNone/>
            </a:pPr>
            <a:r>
              <a:rPr lang="ru-RU" dirty="0"/>
              <a:t>Этот процесс может происходить параллельно с выполнением кода, минимизируя паузы. </a:t>
            </a:r>
          </a:p>
          <a:p>
            <a:r>
              <a:rPr lang="ru-RU" dirty="0"/>
              <a:t>Перенос (</a:t>
            </a:r>
            <a:r>
              <a:rPr lang="ru-RU" dirty="0" err="1"/>
              <a:t>Relocate</a:t>
            </a:r>
            <a:r>
              <a:rPr lang="ru-RU" dirty="0"/>
              <a:t>):</a:t>
            </a:r>
          </a:p>
          <a:p>
            <a:pPr marL="0" indent="0">
              <a:buNone/>
            </a:pPr>
            <a:r>
              <a:rPr lang="ru-RU" dirty="0"/>
              <a:t>После маркировки, ZGC начинает переносить живые объекты в новые области памяти.</a:t>
            </a:r>
          </a:p>
          <a:p>
            <a:pPr marL="0" indent="0">
              <a:buNone/>
            </a:pPr>
            <a:r>
              <a:rPr lang="ru-RU" dirty="0"/>
              <a:t>Цель переноса - дефрагментация кучи и уменьшение фрагментации памяти.</a:t>
            </a:r>
          </a:p>
          <a:p>
            <a:pPr marL="0" indent="0">
              <a:buNone/>
            </a:pPr>
            <a:r>
              <a:rPr lang="ru-RU" dirty="0"/>
              <a:t>ZGC использует технику "</a:t>
            </a:r>
            <a:r>
              <a:rPr lang="ru-RU" dirty="0" err="1"/>
              <a:t>load</a:t>
            </a:r>
            <a:r>
              <a:rPr lang="ru-RU" dirty="0"/>
              <a:t> </a:t>
            </a:r>
            <a:r>
              <a:rPr lang="ru-RU" dirty="0" err="1"/>
              <a:t>barriers</a:t>
            </a:r>
            <a:r>
              <a:rPr lang="ru-RU" dirty="0"/>
              <a:t>" для отслеживания изменений в памяти во время переноса.</a:t>
            </a:r>
          </a:p>
          <a:p>
            <a:pPr marL="0" indent="0" fontAlgn="ctr">
              <a:buNone/>
            </a:pPr>
            <a:r>
              <a:rPr lang="ru-RU" dirty="0"/>
              <a:t>Когда объект перемещается, его адрес обновляется в ссылках, чтобы избежать проблем с "битыми" указателями. </a:t>
            </a:r>
          </a:p>
          <a:p>
            <a:r>
              <a:rPr lang="ru-RU" dirty="0"/>
              <a:t>3. Зачистка (</a:t>
            </a:r>
            <a:r>
              <a:rPr lang="ru-RU" dirty="0" err="1"/>
              <a:t>Finalize</a:t>
            </a:r>
            <a:r>
              <a:rPr lang="ru-RU" dirty="0"/>
              <a:t>):</a:t>
            </a:r>
          </a:p>
          <a:p>
            <a:pPr marL="0" indent="0">
              <a:buNone/>
            </a:pPr>
            <a:r>
              <a:rPr lang="ru-RU" dirty="0"/>
              <a:t>После переноса живых объектов, ZGC зачищает старые области памяти, где находились мертвые объекты.</a:t>
            </a:r>
          </a:p>
          <a:p>
            <a:pPr marL="0" indent="0">
              <a:buNone/>
            </a:pPr>
            <a:r>
              <a:rPr lang="ru-RU" dirty="0"/>
              <a:t>Это освобождает память для будущих выделений.</a:t>
            </a:r>
          </a:p>
          <a:p>
            <a:pPr marL="0" indent="0">
              <a:buNone/>
            </a:pPr>
            <a:r>
              <a:rPr lang="ru-RU" dirty="0"/>
              <a:t>Как и маркировка, этот этап также может быть частично параллельным.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815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A360-B3F3-30D0-3870-1515EED3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Преимущества </a:t>
            </a:r>
            <a:r>
              <a:rPr lang="en-US" dirty="0"/>
              <a:t>ZGC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8ACB-4CE1-5713-6978-2971C89BE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74666" cy="4341811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Низкие задержки (паузы):</a:t>
            </a:r>
            <a:endParaRPr lang="ru-RU" dirty="0"/>
          </a:p>
          <a:p>
            <a:pPr marL="0" indent="0" fontAlgn="ctr">
              <a:buNone/>
            </a:pPr>
            <a:r>
              <a:rPr lang="ru-RU" dirty="0"/>
              <a:t>ZGC способен обеспечивать очень короткие паузы при сборке мусора, даже в больших кучах, что критично для приложений, чувствительных к задержкам. </a:t>
            </a:r>
          </a:p>
          <a:p>
            <a:r>
              <a:rPr lang="ru-RU" b="1" dirty="0"/>
              <a:t>Высокая масштабируемость:</a:t>
            </a:r>
            <a:endParaRPr lang="ru-RU" dirty="0"/>
          </a:p>
          <a:p>
            <a:pPr marL="0" indent="0" fontAlgn="ctr">
              <a:buNone/>
            </a:pPr>
            <a:r>
              <a:rPr lang="ru-RU" dirty="0"/>
              <a:t>ZGC хорошо масштабируется с увеличением размера кучи, что делает его подходящим для работы с большими объемами данных. </a:t>
            </a:r>
          </a:p>
          <a:p>
            <a:r>
              <a:rPr lang="ru-RU" b="1" dirty="0"/>
              <a:t>Эффективная работа на больших объемах памяти:</a:t>
            </a:r>
            <a:endParaRPr lang="ru-RU" dirty="0"/>
          </a:p>
          <a:p>
            <a:pPr marL="0" indent="0" fontAlgn="ctr">
              <a:buNone/>
            </a:pPr>
            <a:r>
              <a:rPr lang="ru-RU" dirty="0"/>
              <a:t>ZGC может эффективно работать с большими объемами памяти, что полезно для современных серверов. </a:t>
            </a:r>
          </a:p>
          <a:p>
            <a:r>
              <a:rPr lang="ru-RU" b="1" dirty="0"/>
              <a:t>Освобождение неиспользуемой памяти:</a:t>
            </a:r>
            <a:endParaRPr lang="ru-RU" dirty="0"/>
          </a:p>
          <a:p>
            <a:pPr marL="0" indent="0" fontAlgn="ctr">
              <a:buNone/>
            </a:pPr>
            <a:r>
              <a:rPr lang="ru-RU" dirty="0"/>
              <a:t>По умолчанию ZGC освобождает неиспользуемую память, возвращая её операционной системе, что может быть полезно в средах, где объём памяти критичен. </a:t>
            </a:r>
          </a:p>
          <a:p>
            <a:r>
              <a:rPr lang="ru-RU" b="1" dirty="0"/>
              <a:t>Улучшенная производительность на больших объемах памяти: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ZGC был разработан для минимизации влияния увеличения размера кучи на время задержки.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347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EF84-A6E8-A39C-5F04-E750EC6C5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Недостатки </a:t>
            </a:r>
            <a:r>
              <a:rPr lang="en-US" dirty="0"/>
              <a:t>ZGC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6126-5476-3C53-B79D-5EA83EAA8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881533" cy="4299478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/>
              <a:t>Потенциальное снижение пропускной способности:</a:t>
            </a:r>
            <a:endParaRPr lang="ru-RU" dirty="0"/>
          </a:p>
          <a:p>
            <a:pPr marL="0" indent="0" fontAlgn="ctr">
              <a:buNone/>
            </a:pPr>
            <a:r>
              <a:rPr lang="ru-RU" dirty="0"/>
              <a:t>В некоторых случаях, из-за длительных конкурентных фаз сборки, может наблюдаться снижение пропускной способности приложения. </a:t>
            </a:r>
          </a:p>
          <a:p>
            <a:r>
              <a:rPr lang="ru-RU" b="1" dirty="0"/>
              <a:t>Дополнительные затраты на барьеры:</a:t>
            </a:r>
            <a:endParaRPr lang="ru-RU" dirty="0"/>
          </a:p>
          <a:p>
            <a:pPr marL="0" indent="0" fontAlgn="ctr">
              <a:buNone/>
            </a:pPr>
            <a:r>
              <a:rPr lang="ru-RU" dirty="0"/>
              <a:t>Использование барьеров для доступа к объектам может быть не бесплатным и приводить к небольшому замедлению. </a:t>
            </a:r>
          </a:p>
          <a:p>
            <a:r>
              <a:rPr lang="ru-RU" b="1" dirty="0"/>
              <a:t>Возможное увеличение потребления памяти:</a:t>
            </a:r>
            <a:endParaRPr lang="ru-RU" dirty="0"/>
          </a:p>
          <a:p>
            <a:pPr marL="0" indent="0" fontAlgn="ctr">
              <a:buNone/>
            </a:pPr>
            <a:r>
              <a:rPr lang="ru-RU" dirty="0"/>
              <a:t>В некоторых случаях ZGC может потребовать больше памяти, чем другие сборщики мусора, такие как G1. </a:t>
            </a:r>
          </a:p>
          <a:p>
            <a:r>
              <a:rPr lang="ru-RU" b="1" dirty="0"/>
              <a:t>Необходимость тонкой настройки:</a:t>
            </a:r>
            <a:endParaRPr lang="ru-RU" dirty="0"/>
          </a:p>
          <a:p>
            <a:pPr marL="0" indent="0" fontAlgn="ctr">
              <a:buNone/>
            </a:pPr>
            <a:r>
              <a:rPr lang="ru-RU" dirty="0"/>
              <a:t>В некоторых случаях может потребоваться настройка ZGC для достижения оптимальной производительности, хотя в целом он считается более простым в настройке, чем G1. </a:t>
            </a:r>
          </a:p>
          <a:p>
            <a:r>
              <a:rPr lang="ru-RU" b="1" dirty="0"/>
              <a:t>Отсутствие аварийного процесса полной очистки: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ZGC, в отличие от некоторых других сборщиков, не имеет аварийного процесса полной очистки, что может приводить к более длительному восстановлению в случае критических ситуаций.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996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B76FAD-AF5E-952B-B5A9-493240CF9F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623278"/>
              </p:ext>
            </p:extLst>
          </p:nvPr>
        </p:nvGraphicFramePr>
        <p:xfrm>
          <a:off x="457199" y="152400"/>
          <a:ext cx="8602132" cy="6705600"/>
        </p:xfrm>
        <a:graphic>
          <a:graphicData uri="http://schemas.openxmlformats.org/drawingml/2006/table">
            <a:tbl>
              <a:tblPr/>
              <a:tblGrid>
                <a:gridCol w="2150533">
                  <a:extLst>
                    <a:ext uri="{9D8B030D-6E8A-4147-A177-3AD203B41FA5}">
                      <a16:colId xmlns:a16="http://schemas.microsoft.com/office/drawing/2014/main" val="2583538689"/>
                    </a:ext>
                  </a:extLst>
                </a:gridCol>
                <a:gridCol w="2150533">
                  <a:extLst>
                    <a:ext uri="{9D8B030D-6E8A-4147-A177-3AD203B41FA5}">
                      <a16:colId xmlns:a16="http://schemas.microsoft.com/office/drawing/2014/main" val="313672916"/>
                    </a:ext>
                  </a:extLst>
                </a:gridCol>
                <a:gridCol w="2150533">
                  <a:extLst>
                    <a:ext uri="{9D8B030D-6E8A-4147-A177-3AD203B41FA5}">
                      <a16:colId xmlns:a16="http://schemas.microsoft.com/office/drawing/2014/main" val="3311401344"/>
                    </a:ext>
                  </a:extLst>
                </a:gridCol>
                <a:gridCol w="2150533">
                  <a:extLst>
                    <a:ext uri="{9D8B030D-6E8A-4147-A177-3AD203B41FA5}">
                      <a16:colId xmlns:a16="http://schemas.microsoft.com/office/drawing/2014/main" val="692950649"/>
                    </a:ext>
                  </a:extLst>
                </a:gridCol>
              </a:tblGrid>
              <a:tr h="372443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ru-RU" sz="1600">
                          <a:effectLst/>
                        </a:rPr>
                        <a:t>Сборщик Мусора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ru-RU" sz="1600">
                          <a:effectLst/>
                        </a:rPr>
                        <a:t>Преимущества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ru-RU" sz="1600">
                          <a:effectLst/>
                        </a:rPr>
                        <a:t>Недостатки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ru-RU" sz="1600">
                          <a:effectLst/>
                        </a:rPr>
                        <a:t>Идеален для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579957"/>
                  </a:ext>
                </a:extLst>
              </a:tr>
              <a:tr h="1424429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600">
                          <a:effectLst/>
                        </a:rPr>
                        <a:t>Serial GC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1600">
                          <a:effectLst/>
                        </a:rPr>
                        <a:t>Простота, эффективность для малых приложений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1600">
                          <a:effectLst/>
                        </a:rPr>
                        <a:t>Низкая производительность на многопроцессорных системах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1600">
                          <a:effectLst/>
                        </a:rPr>
                        <a:t>Малые приложения, ограниченные ресурсы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266394"/>
                  </a:ext>
                </a:extLst>
              </a:tr>
              <a:tr h="1161433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600">
                          <a:effectLst/>
                        </a:rPr>
                        <a:t>Parallel GC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1600">
                          <a:effectLst/>
                        </a:rPr>
                        <a:t>Высокая пропускная способность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1600">
                          <a:effectLst/>
                        </a:rPr>
                        <a:t>Длинные паузы </a:t>
                      </a:r>
                      <a:r>
                        <a:rPr lang="en-US" sz="1600">
                          <a:effectLst/>
                        </a:rPr>
                        <a:t>GC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1600">
                          <a:effectLst/>
                        </a:rPr>
                        <a:t>Серверные приложения, многопроцессорные системы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67048"/>
                  </a:ext>
                </a:extLst>
              </a:tr>
              <a:tr h="1161433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600">
                          <a:effectLst/>
                        </a:rPr>
                        <a:t>CMS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1600">
                          <a:effectLst/>
                        </a:rPr>
                        <a:t>Низкие паузы </a:t>
                      </a:r>
                      <a:r>
                        <a:rPr lang="en-US" sz="1600">
                          <a:effectLst/>
                        </a:rPr>
                        <a:t>GC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1600">
                          <a:effectLst/>
                        </a:rPr>
                        <a:t>Возможная фрагментация памяти, сложность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1600">
                          <a:effectLst/>
                        </a:rPr>
                        <a:t>Интерактивные приложения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9096769"/>
                  </a:ext>
                </a:extLst>
              </a:tr>
              <a:tr h="1424429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600">
                          <a:effectLst/>
                        </a:rPr>
                        <a:t>G1 GC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1600">
                          <a:effectLst/>
                        </a:rPr>
                        <a:t>Баланс между производительностью и задержкой, масштабируемость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1600">
                          <a:effectLst/>
                        </a:rPr>
                        <a:t>Может требовать тонкой настройки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1600">
                          <a:effectLst/>
                        </a:rPr>
                        <a:t>Большие серверные приложения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882705"/>
                  </a:ext>
                </a:extLst>
              </a:tr>
              <a:tr h="1161433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600">
                          <a:effectLst/>
                        </a:rPr>
                        <a:t>ZGC/Shenandoah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1600">
                          <a:effectLst/>
                        </a:rPr>
                        <a:t>Минимальные паузы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1600">
                          <a:effectLst/>
                        </a:rPr>
                        <a:t>Новизна, потенциальные ограничения в использовании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ru-RU" sz="1600" dirty="0">
                          <a:effectLst/>
                        </a:rPr>
                        <a:t>Приложения с требованиями к ультранизкой задержке</a:t>
                      </a:r>
                    </a:p>
                  </a:txBody>
                  <a:tcPr marL="50738" marR="50738" marT="25369" marB="38053">
                    <a:lnL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28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455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2EF6-6C2B-9158-CFF4-0B191C2C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Тюнинг и мониторинг</a:t>
            </a:r>
            <a:br>
              <a:rPr lang="ru-RU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AA833B-360A-B8B2-A77A-CC7FEEB28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33933" cy="455347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JVM предоставляет множество параметров для настройки GC, включая размеры начальной и максимальной кучи (-</a:t>
            </a:r>
            <a:r>
              <a:rPr lang="ru-RU" dirty="0" err="1"/>
              <a:t>Xms</a:t>
            </a:r>
            <a:r>
              <a:rPr lang="ru-RU" dirty="0"/>
              <a:t> и -</a:t>
            </a:r>
            <a:r>
              <a:rPr lang="ru-RU" dirty="0" err="1"/>
              <a:t>Xmx</a:t>
            </a:r>
            <a:r>
              <a:rPr lang="ru-RU" dirty="0"/>
              <a:t>), размеры поколений (например, -</a:t>
            </a:r>
            <a:r>
              <a:rPr lang="ru-RU" dirty="0" err="1"/>
              <a:t>XX:NewSize</a:t>
            </a:r>
            <a:r>
              <a:rPr lang="ru-RU" dirty="0"/>
              <a:t>), а также выбор конкретного сборщика мусора (например, -XX:+UseG1GC для G1 GC).</a:t>
            </a:r>
          </a:p>
          <a:p>
            <a:endParaRPr lang="ru-RU" dirty="0"/>
          </a:p>
          <a:p>
            <a:r>
              <a:rPr lang="ru-RU" dirty="0"/>
              <a:t>Правильная настройка параметров GC зависит от характеристик приложения и доступных системных ресурсов. Например, </a:t>
            </a:r>
            <a:r>
              <a:rPr lang="ru-RU" dirty="0" err="1"/>
              <a:t>увличение</a:t>
            </a:r>
            <a:r>
              <a:rPr lang="ru-RU" dirty="0"/>
              <a:t> размера кучи может уменьшить частоту сборки мусора, но также может увеличить продолжительность каждой STW паузы.</a:t>
            </a:r>
          </a:p>
          <a:p>
            <a:endParaRPr lang="ru-RU" dirty="0"/>
          </a:p>
          <a:p>
            <a:r>
              <a:rPr lang="ru-RU" dirty="0"/>
              <a:t>Флаги JVM и переменные среды используются для тонкой настройки поведения GC, такие как управление поведением различных поколений объектов и настройка порогов для запуска сборки мусора.</a:t>
            </a:r>
          </a:p>
          <a:p>
            <a:endParaRPr lang="ru-RU" dirty="0"/>
          </a:p>
          <a:p>
            <a:r>
              <a:rPr lang="ru-RU" dirty="0"/>
              <a:t>JVM позволяет включить детальное логирование событий GC, что дает информацию о времени и продолжительности каждой сборки мусора, а также о количестве освобожденной памяти. Существуют различные инструменты для мониторинга работы GC в реальном времени, такие как </a:t>
            </a:r>
            <a:r>
              <a:rPr lang="ru-RU" dirty="0" err="1"/>
              <a:t>VisualVM</a:t>
            </a:r>
            <a:r>
              <a:rPr lang="ru-RU" dirty="0"/>
              <a:t>, </a:t>
            </a:r>
            <a:r>
              <a:rPr lang="ru-RU" dirty="0" err="1"/>
              <a:t>JConsole</a:t>
            </a:r>
            <a:r>
              <a:rPr lang="ru-RU" dirty="0"/>
              <a:t> или интегрированные средства мониторинга в различных IDE. Эти инструменты предоставляют визуализацию использования памяти и активности GC.</a:t>
            </a:r>
          </a:p>
          <a:p>
            <a:endParaRPr lang="ru-RU" dirty="0"/>
          </a:p>
          <a:p>
            <a:r>
              <a:rPr lang="ru-RU" dirty="0"/>
              <a:t>Анализ данных мониторинга и логов помогает выявить узкие места в производительности, связанные с управлением памятью, и дает понимание о том, как настройки GC влияют на поведение приложения.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52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DC4C-CD6B-8800-DC37-F936CE05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Оптимизация и настройка </a:t>
            </a:r>
            <a:r>
              <a:rPr lang="en-US" dirty="0"/>
              <a:t>GC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4FEA5-090C-5BB6-A6ED-938DB254B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2160589"/>
            <a:ext cx="10083800" cy="4697411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Существует множество параметров, которые позволяют контролировать поведение GC, управлять использованием памяти и оптимизировать производительность приложения. Эти параметры могут быть установлены при запуске JVM и охватывают различные моменты работы сборщиков мусора:</a:t>
            </a:r>
          </a:p>
          <a:p>
            <a:pPr marL="0" indent="0">
              <a:buNone/>
            </a:pPr>
            <a:r>
              <a:rPr lang="ru-RU" dirty="0"/>
              <a:t>-</a:t>
            </a:r>
            <a:r>
              <a:rPr lang="ru-RU" dirty="0" err="1"/>
              <a:t>Xms</a:t>
            </a:r>
            <a:r>
              <a:rPr lang="ru-RU" dirty="0"/>
              <a:t>&lt;</a:t>
            </a:r>
            <a:r>
              <a:rPr lang="ru-RU" dirty="0" err="1"/>
              <a:t>size</a:t>
            </a:r>
            <a:r>
              <a:rPr lang="ru-RU" dirty="0"/>
              <a:t>&gt; и -</a:t>
            </a:r>
            <a:r>
              <a:rPr lang="ru-RU" dirty="0" err="1"/>
              <a:t>Xmx</a:t>
            </a:r>
            <a:r>
              <a:rPr lang="ru-RU" dirty="0"/>
              <a:t>&lt;</a:t>
            </a:r>
            <a:r>
              <a:rPr lang="ru-RU" dirty="0" err="1"/>
              <a:t>size</a:t>
            </a:r>
            <a:r>
              <a:rPr lang="ru-RU" dirty="0"/>
              <a:t>&gt;:</a:t>
            </a:r>
          </a:p>
          <a:p>
            <a:r>
              <a:rPr lang="ru-RU" dirty="0"/>
              <a:t>Устанавливают начальный (-</a:t>
            </a:r>
            <a:r>
              <a:rPr lang="ru-RU" dirty="0" err="1"/>
              <a:t>Xms</a:t>
            </a:r>
            <a:r>
              <a:rPr lang="ru-RU" dirty="0"/>
              <a:t>) и максимальный (-</a:t>
            </a:r>
            <a:r>
              <a:rPr lang="ru-RU" dirty="0" err="1"/>
              <a:t>Xmx</a:t>
            </a:r>
            <a:r>
              <a:rPr lang="ru-RU" dirty="0"/>
              <a:t>) размер кучи.</a:t>
            </a:r>
          </a:p>
          <a:p>
            <a:pPr marL="0" indent="0">
              <a:buNone/>
            </a:pPr>
            <a:r>
              <a:rPr lang="ru-RU" dirty="0"/>
              <a:t>Например, -Xms512m -Xmx4g устанавливает начальный размер кучи в 512 мегабайт и максимальный в 4 гигабайта.</a:t>
            </a:r>
          </a:p>
          <a:p>
            <a:pPr marL="0" indent="0">
              <a:buNone/>
            </a:pPr>
            <a:r>
              <a:rPr lang="ru-RU" dirty="0"/>
              <a:t>-</a:t>
            </a:r>
            <a:r>
              <a:rPr lang="ru-RU" dirty="0" err="1"/>
              <a:t>XX:NewRatio</a:t>
            </a:r>
            <a:r>
              <a:rPr lang="ru-RU" dirty="0"/>
              <a:t>=&lt;</a:t>
            </a:r>
            <a:r>
              <a:rPr lang="ru-RU" dirty="0" err="1"/>
              <a:t>ratio</a:t>
            </a:r>
            <a:r>
              <a:rPr lang="ru-RU" dirty="0"/>
              <a:t>&gt;:</a:t>
            </a:r>
          </a:p>
          <a:p>
            <a:r>
              <a:rPr lang="ru-RU" dirty="0"/>
              <a:t>Определяет соотношение между старым и молодым поколением в куче.</a:t>
            </a:r>
          </a:p>
          <a:p>
            <a:pPr marL="0" indent="0">
              <a:buNone/>
            </a:pPr>
            <a:r>
              <a:rPr lang="ru-RU" dirty="0"/>
              <a:t>Например, -</a:t>
            </a:r>
            <a:r>
              <a:rPr lang="ru-RU" dirty="0" err="1"/>
              <a:t>XX:NewRatio</a:t>
            </a:r>
            <a:r>
              <a:rPr lang="ru-RU" dirty="0"/>
              <a:t>=2 означает, что старое поколение будет в два раза больше молодого.</a:t>
            </a:r>
          </a:p>
          <a:p>
            <a:pPr marL="0" indent="0">
              <a:buNone/>
            </a:pPr>
            <a:r>
              <a:rPr lang="ru-RU" dirty="0"/>
              <a:t>-</a:t>
            </a:r>
            <a:r>
              <a:rPr lang="ru-RU" dirty="0" err="1"/>
              <a:t>XX:SurvivorRatio</a:t>
            </a:r>
            <a:r>
              <a:rPr lang="ru-RU" dirty="0"/>
              <a:t>=&lt;</a:t>
            </a:r>
            <a:r>
              <a:rPr lang="ru-RU" dirty="0" err="1"/>
              <a:t>ratio</a:t>
            </a:r>
            <a:r>
              <a:rPr lang="ru-RU" dirty="0"/>
              <a:t>&gt;:</a:t>
            </a:r>
          </a:p>
          <a:p>
            <a:r>
              <a:rPr lang="ru-RU" dirty="0"/>
              <a:t>Определяет соотношение между каждой из </a:t>
            </a:r>
            <a:r>
              <a:rPr lang="ru-RU" dirty="0" err="1"/>
              <a:t>Survivor</a:t>
            </a:r>
            <a:r>
              <a:rPr lang="ru-RU" dirty="0"/>
              <a:t> областей и </a:t>
            </a:r>
            <a:r>
              <a:rPr lang="ru-RU" dirty="0" err="1"/>
              <a:t>Eden</a:t>
            </a:r>
            <a:r>
              <a:rPr lang="ru-RU" dirty="0"/>
              <a:t> областью в молодом поколении</a:t>
            </a:r>
          </a:p>
          <a:p>
            <a:pPr marL="0" indent="0">
              <a:buNone/>
            </a:pPr>
            <a:r>
              <a:rPr lang="ru-RU" dirty="0"/>
              <a:t>Например, -</a:t>
            </a:r>
            <a:r>
              <a:rPr lang="ru-RU" dirty="0" err="1"/>
              <a:t>XX:SurvivorRatio</a:t>
            </a:r>
            <a:r>
              <a:rPr lang="ru-RU" dirty="0"/>
              <a:t>=8 означает, что </a:t>
            </a:r>
            <a:r>
              <a:rPr lang="ru-RU" dirty="0" err="1"/>
              <a:t>Eden</a:t>
            </a:r>
            <a:r>
              <a:rPr lang="ru-RU" dirty="0"/>
              <a:t> будет в 8 раз больше каждой из </a:t>
            </a:r>
            <a:r>
              <a:rPr lang="ru-RU" dirty="0" err="1"/>
              <a:t>Survivor</a:t>
            </a:r>
            <a:r>
              <a:rPr lang="ru-RU" dirty="0"/>
              <a:t> областей.</a:t>
            </a:r>
          </a:p>
          <a:p>
            <a:pPr marL="0" indent="0">
              <a:buNone/>
            </a:pPr>
            <a:r>
              <a:rPr lang="ru-RU" dirty="0"/>
              <a:t>-</a:t>
            </a:r>
            <a:r>
              <a:rPr lang="ru-RU" dirty="0" err="1"/>
              <a:t>XX:MaxTenuringThreshold</a:t>
            </a:r>
            <a:r>
              <a:rPr lang="ru-RU" dirty="0"/>
              <a:t>=&lt;</a:t>
            </a:r>
            <a:r>
              <a:rPr lang="ru-RU" dirty="0" err="1"/>
              <a:t>value</a:t>
            </a:r>
            <a:r>
              <a:rPr lang="ru-RU" dirty="0"/>
              <a:t>&gt;:</a:t>
            </a:r>
          </a:p>
          <a:p>
            <a:r>
              <a:rPr lang="ru-RU" dirty="0"/>
              <a:t>Устанавливает максимальное количество циклов сборки мусора, после которых объект из молодого поколения перемещается в старое.</a:t>
            </a:r>
          </a:p>
          <a:p>
            <a:pPr marL="0" indent="0">
              <a:buNone/>
            </a:pPr>
            <a:r>
              <a:rPr lang="ru-RU" dirty="0"/>
              <a:t>Более низкое значение означает более быстрое перемещение объектов в старое поколение.</a:t>
            </a:r>
          </a:p>
          <a:p>
            <a:pPr marL="0" indent="0">
              <a:buNone/>
            </a:pPr>
            <a:r>
              <a:rPr lang="ru-RU" dirty="0"/>
              <a:t>-XX:+</a:t>
            </a:r>
            <a:r>
              <a:rPr lang="ru-RU" dirty="0" err="1"/>
              <a:t>Use</a:t>
            </a:r>
            <a:r>
              <a:rPr lang="ru-RU" dirty="0"/>
              <a:t>&lt;</a:t>
            </a:r>
            <a:r>
              <a:rPr lang="ru-RU" dirty="0" err="1"/>
              <a:t>Collector</a:t>
            </a:r>
            <a:r>
              <a:rPr lang="ru-RU" dirty="0"/>
              <a:t>&gt;:</a:t>
            </a:r>
          </a:p>
          <a:p>
            <a:r>
              <a:rPr lang="ru-RU" dirty="0"/>
              <a:t>Указывает, какой сборщик мусора использовать. Например, -XX:+UseG1GC, -XX:+</a:t>
            </a:r>
            <a:r>
              <a:rPr lang="ru-RU" dirty="0" err="1"/>
              <a:t>UseParallelGC</a:t>
            </a:r>
            <a:r>
              <a:rPr lang="ru-RU" dirty="0"/>
              <a:t>, -XX:+</a:t>
            </a:r>
            <a:r>
              <a:rPr lang="ru-RU" dirty="0" err="1"/>
              <a:t>UseConcMarkSweepGC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0577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F019-E451-8F4C-7DF5-1F4C3F8A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Параметры для специфических сборщиков мусора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00D95-FBFF-C8A6-7A7F-F03BE27EC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5399" cy="44772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Parallel GC: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XX:ParallelGCThreads</a:t>
            </a:r>
            <a:r>
              <a:rPr lang="en-US" dirty="0"/>
              <a:t>=&lt;n&gt;: </a:t>
            </a:r>
            <a:r>
              <a:rPr lang="ru-RU" dirty="0"/>
              <a:t>Устанавливает количество потоков для сборки мусора в </a:t>
            </a:r>
            <a:r>
              <a:rPr lang="en-US" dirty="0"/>
              <a:t>Parallel GC.</a:t>
            </a:r>
          </a:p>
          <a:p>
            <a:r>
              <a:rPr lang="en-US" dirty="0"/>
              <a:t>CMS (Concurrent Mark-Sweep):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XX:CMSInitiatingOccupancyFraction</a:t>
            </a:r>
            <a:r>
              <a:rPr lang="en-US" dirty="0"/>
              <a:t>=&lt;percent&gt;: </a:t>
            </a:r>
            <a:r>
              <a:rPr lang="ru-RU" dirty="0"/>
              <a:t>Указывает процент заполнения кучи, при котором начнется </a:t>
            </a:r>
            <a:r>
              <a:rPr lang="en-US" dirty="0"/>
              <a:t>CMS cycle.</a:t>
            </a:r>
          </a:p>
          <a:p>
            <a:pPr marL="0" indent="0">
              <a:buNone/>
            </a:pPr>
            <a:r>
              <a:rPr lang="en-US" dirty="0"/>
              <a:t>-XX:+</a:t>
            </a:r>
            <a:r>
              <a:rPr lang="en-US" dirty="0" err="1"/>
              <a:t>UseCMSInitiatingOccupancyOnly</a:t>
            </a:r>
            <a:r>
              <a:rPr lang="en-US" dirty="0"/>
              <a:t>: </a:t>
            </a:r>
            <a:r>
              <a:rPr lang="ru-RU" dirty="0"/>
              <a:t>Указывает </a:t>
            </a:r>
            <a:r>
              <a:rPr lang="en-US" dirty="0"/>
              <a:t>JVM </a:t>
            </a:r>
            <a:r>
              <a:rPr lang="ru-RU" dirty="0"/>
              <a:t>использовать только заданный процент для начала </a:t>
            </a:r>
            <a:r>
              <a:rPr lang="en-US" dirty="0"/>
              <a:t>CMS cycle.</a:t>
            </a:r>
          </a:p>
          <a:p>
            <a:r>
              <a:rPr lang="en-US" dirty="0"/>
              <a:t>G1 GC: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XX:MaxGCPauseMillis</a:t>
            </a:r>
            <a:r>
              <a:rPr lang="en-US" dirty="0"/>
              <a:t>=&lt;milliseconds&gt;: </a:t>
            </a:r>
            <a:r>
              <a:rPr lang="ru-RU" dirty="0"/>
              <a:t>Целевое значение для максимальной длительности паузы </a:t>
            </a:r>
            <a:r>
              <a:rPr lang="en-US" dirty="0"/>
              <a:t>GC.</a:t>
            </a:r>
          </a:p>
          <a:p>
            <a:pPr marL="0" indent="0">
              <a:buNone/>
            </a:pPr>
            <a:r>
              <a:rPr lang="en-US" dirty="0"/>
              <a:t>-XX:G1HeapRegionSize=&lt;size&gt;: </a:t>
            </a:r>
            <a:r>
              <a:rPr lang="ru-RU" dirty="0"/>
              <a:t>Устанавливает размер региона в </a:t>
            </a:r>
            <a:r>
              <a:rPr lang="en-US" dirty="0"/>
              <a:t>G1 GC.</a:t>
            </a:r>
          </a:p>
          <a:p>
            <a:r>
              <a:rPr lang="en-US" dirty="0"/>
              <a:t>ZGC: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XX:ConcGCThreads</a:t>
            </a:r>
            <a:r>
              <a:rPr lang="en-US" dirty="0"/>
              <a:t>=&lt;n&gt;: </a:t>
            </a:r>
            <a:r>
              <a:rPr lang="ru-RU" dirty="0"/>
              <a:t>Количество потоков, используемых для параллельной обработки в </a:t>
            </a:r>
            <a:r>
              <a:rPr lang="en-US" dirty="0"/>
              <a:t>ZGC.</a:t>
            </a:r>
          </a:p>
          <a:p>
            <a:r>
              <a:rPr lang="en-US" dirty="0"/>
              <a:t>Shenandoah: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XX:ShenandoahGCHeuristics</a:t>
            </a:r>
            <a:r>
              <a:rPr lang="en-US" dirty="0"/>
              <a:t>=&lt;heuristic&gt;: </a:t>
            </a:r>
            <a:r>
              <a:rPr lang="ru-RU" dirty="0"/>
              <a:t>Определяет эвристику, которую </a:t>
            </a:r>
            <a:r>
              <a:rPr lang="en-US" dirty="0"/>
              <a:t>Shenandoah </a:t>
            </a:r>
            <a:r>
              <a:rPr lang="ru-RU" dirty="0"/>
              <a:t>будет использовать.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04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52251-E9A4-955F-AA50-B866B3D9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Источники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969E4-B80F-CA97-4540-DD8FF4198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https://habr.com/ru/companies/otus/articles/776342/</a:t>
            </a:r>
            <a:endParaRPr lang="ru-RU" dirty="0"/>
          </a:p>
          <a:p>
            <a:r>
              <a:rPr lang="en-US" dirty="0">
                <a:hlinkClick r:id="rId3"/>
              </a:rPr>
              <a:t>https://habr.com/ru/articles/269863/</a:t>
            </a:r>
            <a:endParaRPr lang="ru-RU" dirty="0"/>
          </a:p>
          <a:p>
            <a:r>
              <a:rPr lang="en-US" dirty="0">
                <a:hlinkClick r:id="rId4"/>
              </a:rPr>
              <a:t>https://javarush.com/quests/lectures/questservlets.level18.lecture05</a:t>
            </a:r>
            <a:endParaRPr lang="ru-RU" dirty="0"/>
          </a:p>
          <a:p>
            <a:r>
              <a:rPr lang="en-US" dirty="0">
                <a:hlinkClick r:id="rId5"/>
              </a:rPr>
              <a:t>https://www.youtube.com/watch?v=yzFvMDpWD5Y</a:t>
            </a:r>
            <a:endParaRPr lang="ru-RU" dirty="0"/>
          </a:p>
          <a:p>
            <a:r>
              <a:rPr lang="en-US" dirty="0">
                <a:hlinkClick r:id="rId6"/>
              </a:rPr>
              <a:t>https://javarush.com/groups/posts/4075-kofe-breyk-210-vse-tipih-sborjshikov-musora-v-java-o-kotorihkh-vih-dolzhnih-znatjh</a:t>
            </a:r>
            <a:endParaRPr lang="ru-RU" dirty="0"/>
          </a:p>
          <a:p>
            <a:r>
              <a:rPr lang="en-US" dirty="0">
                <a:hlinkClick r:id="rId7"/>
              </a:rPr>
              <a:t>https://habr.com/ru/companies/otus/articles/553996/</a:t>
            </a:r>
            <a:endParaRPr lang="ru-RU" dirty="0"/>
          </a:p>
          <a:p>
            <a:r>
              <a:rPr lang="en-US" dirty="0">
                <a:hlinkClick r:id="rId8"/>
              </a:rPr>
              <a:t>https://doc.expert-apm.kz/index.php/%D0%A1%D0%B1%D0%BE%D1%80%D1%89%D0%B8%D0%BA_%D0%BC%D1%83%D1%81%D0%BE%D1%80%D0%B0_G1_-_Java_9</a:t>
            </a:r>
            <a:endParaRPr lang="ru-RU" dirty="0"/>
          </a:p>
          <a:p>
            <a:r>
              <a:rPr lang="en-US" dirty="0">
                <a:hlinkClick r:id="rId9"/>
              </a:rPr>
              <a:t>https://www.youtube.com/watch?v=L6TYAU4z8CE</a:t>
            </a:r>
            <a:endParaRPr lang="ru-RU" dirty="0"/>
          </a:p>
          <a:p>
            <a:endParaRPr lang="en-US" dirty="0"/>
          </a:p>
          <a:p>
            <a:r>
              <a:rPr lang="en-US" dirty="0">
                <a:hlinkClick r:id="rId10"/>
              </a:rPr>
              <a:t>https://javarush.com/groups/posts/1267-otlichija-mezhdu-slabihmi-mjagkimi-fantomnihmi-i-obihchnihmi-ssihlkami-v-java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12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EEE5-9454-454A-E3C7-CBFB80CB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Выделение памяти </a:t>
            </a:r>
            <a:r>
              <a:rPr lang="en-US" dirty="0"/>
              <a:t>new Object()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3C096AF-93E5-0E48-E82B-CE4037D2D7B3}"/>
              </a:ext>
            </a:extLst>
          </p:cNvPr>
          <p:cNvSpPr/>
          <p:nvPr/>
        </p:nvSpPr>
        <p:spPr>
          <a:xfrm>
            <a:off x="304800" y="1371600"/>
            <a:ext cx="8782050" cy="518160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A7D49F-7669-C56C-3240-9E888A04A227}"/>
              </a:ext>
            </a:extLst>
          </p:cNvPr>
          <p:cNvSpPr/>
          <p:nvPr/>
        </p:nvSpPr>
        <p:spPr>
          <a:xfrm>
            <a:off x="914400" y="1638300"/>
            <a:ext cx="7696200" cy="2343150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51D8F3-7AB6-A66A-6F46-BB150EA43309}"/>
              </a:ext>
            </a:extLst>
          </p:cNvPr>
          <p:cNvSpPr txBox="1"/>
          <p:nvPr/>
        </p:nvSpPr>
        <p:spPr>
          <a:xfrm>
            <a:off x="1430866" y="2105561"/>
            <a:ext cx="25369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Object</a:t>
            </a:r>
          </a:p>
          <a:p>
            <a:r>
              <a:rPr lang="en-US" sz="4000" dirty="0"/>
              <a:t>header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C03CF8-4885-F9E4-FA51-089D735F548A}"/>
              </a:ext>
            </a:extLst>
          </p:cNvPr>
          <p:cNvSpPr/>
          <p:nvPr/>
        </p:nvSpPr>
        <p:spPr>
          <a:xfrm>
            <a:off x="3756198" y="1873934"/>
            <a:ext cx="4359102" cy="805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pointer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2DF39F-2202-C88C-87AE-6AFB82C4A54D}"/>
              </a:ext>
            </a:extLst>
          </p:cNvPr>
          <p:cNvSpPr/>
          <p:nvPr/>
        </p:nvSpPr>
        <p:spPr>
          <a:xfrm>
            <a:off x="3756198" y="2914649"/>
            <a:ext cx="4359102" cy="7472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 word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6DF50F-7E70-7E9C-2CBF-7BB50699B18A}"/>
              </a:ext>
            </a:extLst>
          </p:cNvPr>
          <p:cNvSpPr/>
          <p:nvPr/>
        </p:nvSpPr>
        <p:spPr>
          <a:xfrm>
            <a:off x="914400" y="4318000"/>
            <a:ext cx="7696200" cy="2040467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A5E43F-6196-DA5F-7800-C18B7FB03BF8}"/>
              </a:ext>
            </a:extLst>
          </p:cNvPr>
          <p:cNvSpPr txBox="1"/>
          <p:nvPr/>
        </p:nvSpPr>
        <p:spPr>
          <a:xfrm>
            <a:off x="1524000" y="5041900"/>
            <a:ext cx="187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Fields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259955-3072-C232-C68F-48E420D8999C}"/>
              </a:ext>
            </a:extLst>
          </p:cNvPr>
          <p:cNvSpPr/>
          <p:nvPr/>
        </p:nvSpPr>
        <p:spPr>
          <a:xfrm>
            <a:off x="3916449" y="4446828"/>
            <a:ext cx="4359102" cy="805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Field reference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6D52E1-B2B5-54C4-C518-CEEE522477EF}"/>
              </a:ext>
            </a:extLst>
          </p:cNvPr>
          <p:cNvSpPr/>
          <p:nvPr/>
        </p:nvSpPr>
        <p:spPr>
          <a:xfrm>
            <a:off x="3916449" y="5420184"/>
            <a:ext cx="4359102" cy="8050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alignment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80EC4-CFCE-6238-8CA4-7CFDBB052B28}"/>
              </a:ext>
            </a:extLst>
          </p:cNvPr>
          <p:cNvSpPr txBox="1"/>
          <p:nvPr/>
        </p:nvSpPr>
        <p:spPr>
          <a:xfrm>
            <a:off x="1844233" y="3292564"/>
            <a:ext cx="98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</a:t>
            </a:r>
            <a:r>
              <a:rPr lang="ru-RU" dirty="0"/>
              <a:t>байт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412D38-C6F7-B277-1198-BE16C54D0A68}"/>
              </a:ext>
            </a:extLst>
          </p:cNvPr>
          <p:cNvSpPr txBox="1"/>
          <p:nvPr/>
        </p:nvSpPr>
        <p:spPr>
          <a:xfrm>
            <a:off x="5506680" y="2323068"/>
            <a:ext cx="98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  <a:r>
              <a:rPr lang="en-US" dirty="0"/>
              <a:t> </a:t>
            </a:r>
            <a:r>
              <a:rPr lang="ru-RU" dirty="0"/>
              <a:t>байт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2E029F-5DCB-F136-19D3-F515369BCE45}"/>
              </a:ext>
            </a:extLst>
          </p:cNvPr>
          <p:cNvSpPr txBox="1"/>
          <p:nvPr/>
        </p:nvSpPr>
        <p:spPr>
          <a:xfrm>
            <a:off x="5506679" y="3336214"/>
            <a:ext cx="98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байт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DB4954-8A01-87E1-ED6F-8B2C7082C885}"/>
              </a:ext>
            </a:extLst>
          </p:cNvPr>
          <p:cNvSpPr txBox="1"/>
          <p:nvPr/>
        </p:nvSpPr>
        <p:spPr>
          <a:xfrm>
            <a:off x="8475132" y="1270000"/>
            <a:ext cx="2396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Выравнивание поля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27456C-C9DD-B968-4F3E-C2B17E4808AB}"/>
              </a:ext>
            </a:extLst>
          </p:cNvPr>
          <p:cNvCxnSpPr>
            <a:stCxn id="16" idx="1"/>
          </p:cNvCxnSpPr>
          <p:nvPr/>
        </p:nvCxnSpPr>
        <p:spPr>
          <a:xfrm flipH="1">
            <a:off x="7687733" y="1454666"/>
            <a:ext cx="787399" cy="419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440E76-1389-7D6F-FB75-E88D0FAB5137}"/>
              </a:ext>
            </a:extLst>
          </p:cNvPr>
          <p:cNvSpPr txBox="1"/>
          <p:nvPr/>
        </p:nvSpPr>
        <p:spPr>
          <a:xfrm>
            <a:off x="5604933" y="5901836"/>
            <a:ext cx="982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</a:t>
            </a:r>
            <a:r>
              <a:rPr lang="en-US" dirty="0"/>
              <a:t> </a:t>
            </a:r>
            <a:r>
              <a:rPr lang="ru-RU" dirty="0"/>
              <a:t>байт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8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39F8F63-93BA-1A8F-885A-75BAAB0A076D}"/>
              </a:ext>
            </a:extLst>
          </p:cNvPr>
          <p:cNvSpPr/>
          <p:nvPr/>
        </p:nvSpPr>
        <p:spPr>
          <a:xfrm>
            <a:off x="7086600" y="3056467"/>
            <a:ext cx="1820333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30C0C0C-AFED-A688-F19D-52DB7C81AFCB}"/>
              </a:ext>
            </a:extLst>
          </p:cNvPr>
          <p:cNvSpPr/>
          <p:nvPr/>
        </p:nvSpPr>
        <p:spPr>
          <a:xfrm>
            <a:off x="541867" y="905933"/>
            <a:ext cx="1820333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BA8181-FEB0-A983-4275-E00D4E04B90F}"/>
              </a:ext>
            </a:extLst>
          </p:cNvPr>
          <p:cNvSpPr/>
          <p:nvPr/>
        </p:nvSpPr>
        <p:spPr>
          <a:xfrm>
            <a:off x="541866" y="3056467"/>
            <a:ext cx="1820333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382E21-9DDE-7765-2520-20FB2F8CDEF4}"/>
              </a:ext>
            </a:extLst>
          </p:cNvPr>
          <p:cNvSpPr/>
          <p:nvPr/>
        </p:nvSpPr>
        <p:spPr>
          <a:xfrm>
            <a:off x="2650067" y="2057400"/>
            <a:ext cx="1820333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E72CAA-6528-093F-5F24-78E5958225BE}"/>
              </a:ext>
            </a:extLst>
          </p:cNvPr>
          <p:cNvSpPr/>
          <p:nvPr/>
        </p:nvSpPr>
        <p:spPr>
          <a:xfrm>
            <a:off x="4470400" y="905933"/>
            <a:ext cx="1820333" cy="1371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740C57-B3DC-BA1D-9E54-C81E942E3D7D}"/>
              </a:ext>
            </a:extLst>
          </p:cNvPr>
          <p:cNvCxnSpPr>
            <a:endCxn id="9" idx="1"/>
          </p:cNvCxnSpPr>
          <p:nvPr/>
        </p:nvCxnSpPr>
        <p:spPr>
          <a:xfrm>
            <a:off x="2269067" y="1888067"/>
            <a:ext cx="567266" cy="474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C65C0D-C1B8-1B31-7A29-AA3AEF5FB301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2269067" y="3228134"/>
            <a:ext cx="647582" cy="370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36C62C-C112-428C-C201-652CCAB3878E}"/>
              </a:ext>
            </a:extLst>
          </p:cNvPr>
          <p:cNvCxnSpPr>
            <a:endCxn id="9" idx="7"/>
          </p:cNvCxnSpPr>
          <p:nvPr/>
        </p:nvCxnSpPr>
        <p:spPr>
          <a:xfrm flipH="1">
            <a:off x="4203818" y="1964267"/>
            <a:ext cx="444382" cy="29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4B766B-6CF9-48E0-D63C-F3C9CB146CB9}"/>
              </a:ext>
            </a:extLst>
          </p:cNvPr>
          <p:cNvSpPr txBox="1"/>
          <p:nvPr/>
        </p:nvSpPr>
        <p:spPr>
          <a:xfrm>
            <a:off x="635000" y="4631267"/>
            <a:ext cx="22816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Живые объекты – это те на которые ещё кто то ссылается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D6D424-0274-B3B3-079F-C0CD09408750}"/>
              </a:ext>
            </a:extLst>
          </p:cNvPr>
          <p:cNvSpPr txBox="1"/>
          <p:nvPr/>
        </p:nvSpPr>
        <p:spPr>
          <a:xfrm>
            <a:off x="7086600" y="4851400"/>
            <a:ext cx="1820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Мёртвые объекты – на них не кто не ссылается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8357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25397-836D-488C-296B-C1C1AE90A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Reference counting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4659A-5388-44A1-8239-942A1661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каждого объекта есть счётчик ссылок когда он равен нулю, объект считается мусором.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39C509E-A3D3-68C3-4A55-F3C9751B23C0}"/>
              </a:ext>
            </a:extLst>
          </p:cNvPr>
          <p:cNvSpPr/>
          <p:nvPr/>
        </p:nvSpPr>
        <p:spPr>
          <a:xfrm>
            <a:off x="482600" y="5681134"/>
            <a:ext cx="12700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772F16-8F5A-64CF-7BC3-940ADE9EE07D}"/>
              </a:ext>
            </a:extLst>
          </p:cNvPr>
          <p:cNvSpPr/>
          <p:nvPr/>
        </p:nvSpPr>
        <p:spPr>
          <a:xfrm>
            <a:off x="956733" y="4402666"/>
            <a:ext cx="12700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D35237-CF40-1319-191B-C22AD80851F5}"/>
              </a:ext>
            </a:extLst>
          </p:cNvPr>
          <p:cNvSpPr/>
          <p:nvPr/>
        </p:nvSpPr>
        <p:spPr>
          <a:xfrm>
            <a:off x="2777067" y="4402666"/>
            <a:ext cx="12700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95649C-A61A-784D-D306-99B0B64E0A6E}"/>
              </a:ext>
            </a:extLst>
          </p:cNvPr>
          <p:cNvSpPr/>
          <p:nvPr/>
        </p:nvSpPr>
        <p:spPr>
          <a:xfrm>
            <a:off x="2057400" y="3124198"/>
            <a:ext cx="12700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A9E059-DDEE-22CF-7BAD-FF0A92FC3AE9}"/>
              </a:ext>
            </a:extLst>
          </p:cNvPr>
          <p:cNvSpPr/>
          <p:nvPr/>
        </p:nvSpPr>
        <p:spPr>
          <a:xfrm>
            <a:off x="2057400" y="5823477"/>
            <a:ext cx="12700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3FD6330-0158-BCB9-6E6B-FEFA1CC1C77E}"/>
              </a:ext>
            </a:extLst>
          </p:cNvPr>
          <p:cNvSpPr/>
          <p:nvPr/>
        </p:nvSpPr>
        <p:spPr>
          <a:xfrm>
            <a:off x="3608301" y="5681132"/>
            <a:ext cx="12700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EF3BBAF-19D5-CC8C-5EEF-CAE6E1CDB06E}"/>
              </a:ext>
            </a:extLst>
          </p:cNvPr>
          <p:cNvSpPr/>
          <p:nvPr/>
        </p:nvSpPr>
        <p:spPr>
          <a:xfrm>
            <a:off x="6874933" y="3124200"/>
            <a:ext cx="12700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95F897-A149-D1EC-44F8-437E2CA04028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752600" y="3904687"/>
            <a:ext cx="490787" cy="49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8994A6-AB59-388D-8870-7AEEB0230025}"/>
              </a:ext>
            </a:extLst>
          </p:cNvPr>
          <p:cNvCxnSpPr>
            <a:stCxn id="7" idx="5"/>
            <a:endCxn id="6" idx="0"/>
          </p:cNvCxnSpPr>
          <p:nvPr/>
        </p:nvCxnSpPr>
        <p:spPr>
          <a:xfrm>
            <a:off x="3141413" y="3904687"/>
            <a:ext cx="270654" cy="49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A9CD01-C76C-FE87-30C8-69808B8440BD}"/>
              </a:ext>
            </a:extLst>
          </p:cNvPr>
          <p:cNvCxnSpPr>
            <a:stCxn id="5" idx="3"/>
            <a:endCxn id="4" idx="0"/>
          </p:cNvCxnSpPr>
          <p:nvPr/>
        </p:nvCxnSpPr>
        <p:spPr>
          <a:xfrm flipH="1">
            <a:off x="1117600" y="5183155"/>
            <a:ext cx="25120" cy="49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24B047-80E5-D1C8-9A3D-31D03D3BDED1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2040746" y="5183155"/>
            <a:ext cx="202641" cy="77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6F786B-1D7E-8A4B-51CF-632788294B99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3861080" y="5183155"/>
            <a:ext cx="382221" cy="49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3F3FFAC-B7B9-03B2-E3AE-3D44674A9B03}"/>
              </a:ext>
            </a:extLst>
          </p:cNvPr>
          <p:cNvSpPr/>
          <p:nvPr/>
        </p:nvSpPr>
        <p:spPr>
          <a:xfrm>
            <a:off x="6874933" y="4859866"/>
            <a:ext cx="12700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0098C0D-1E83-22F9-90EB-422E60C00EBC}"/>
              </a:ext>
            </a:extLst>
          </p:cNvPr>
          <p:cNvCxnSpPr>
            <a:cxnSpLocks/>
            <a:stCxn id="10" idx="2"/>
          </p:cNvCxnSpPr>
          <p:nvPr/>
        </p:nvCxnSpPr>
        <p:spPr>
          <a:xfrm rot="10800000" flipV="1">
            <a:off x="6874933" y="3581399"/>
            <a:ext cx="12700" cy="1752597"/>
          </a:xfrm>
          <a:prstGeom prst="bentConnector4">
            <a:avLst>
              <a:gd name="adj1" fmla="val 8133331"/>
              <a:gd name="adj2" fmla="val 99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1C45FCD-928A-64D9-6A2F-25F198EF37F5}"/>
              </a:ext>
            </a:extLst>
          </p:cNvPr>
          <p:cNvCxnSpPr>
            <a:stCxn id="24" idx="6"/>
            <a:endCxn id="10" idx="6"/>
          </p:cNvCxnSpPr>
          <p:nvPr/>
        </p:nvCxnSpPr>
        <p:spPr>
          <a:xfrm flipV="1">
            <a:off x="8144933" y="3581400"/>
            <a:ext cx="12700" cy="1735666"/>
          </a:xfrm>
          <a:prstGeom prst="bentConnector3">
            <a:avLst>
              <a:gd name="adj1" fmla="val 9266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0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459E9-21E9-2446-37E0-DACB349B3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33E7-4D9A-5589-F8EE-BABE99A9F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Tracing</a:t>
            </a:r>
            <a:br>
              <a:rPr lang="en-US" dirty="0"/>
            </a:b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E045C53-2739-59ED-C468-FAB430AAC22F}"/>
              </a:ext>
            </a:extLst>
          </p:cNvPr>
          <p:cNvSpPr/>
          <p:nvPr/>
        </p:nvSpPr>
        <p:spPr>
          <a:xfrm>
            <a:off x="677334" y="4909077"/>
            <a:ext cx="12700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563B78-E054-714A-346C-EE747808D146}"/>
              </a:ext>
            </a:extLst>
          </p:cNvPr>
          <p:cNvSpPr/>
          <p:nvPr/>
        </p:nvSpPr>
        <p:spPr>
          <a:xfrm>
            <a:off x="1151467" y="3630609"/>
            <a:ext cx="12700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93F257-D2FD-7C7A-7866-EA7BC5213C84}"/>
              </a:ext>
            </a:extLst>
          </p:cNvPr>
          <p:cNvSpPr/>
          <p:nvPr/>
        </p:nvSpPr>
        <p:spPr>
          <a:xfrm>
            <a:off x="2971801" y="3630609"/>
            <a:ext cx="12700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D3BF90-BC82-60AE-A437-CBD1FACB205F}"/>
              </a:ext>
            </a:extLst>
          </p:cNvPr>
          <p:cNvSpPr/>
          <p:nvPr/>
        </p:nvSpPr>
        <p:spPr>
          <a:xfrm>
            <a:off x="2252134" y="2352141"/>
            <a:ext cx="12700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B5D445-A7FA-A297-5C59-1478559ED6C9}"/>
              </a:ext>
            </a:extLst>
          </p:cNvPr>
          <p:cNvSpPr/>
          <p:nvPr/>
        </p:nvSpPr>
        <p:spPr>
          <a:xfrm>
            <a:off x="2192727" y="5096933"/>
            <a:ext cx="12700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2CDFA8-8725-E64A-35C8-3201F4839B43}"/>
              </a:ext>
            </a:extLst>
          </p:cNvPr>
          <p:cNvSpPr/>
          <p:nvPr/>
        </p:nvSpPr>
        <p:spPr>
          <a:xfrm>
            <a:off x="3803035" y="4909075"/>
            <a:ext cx="12700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E91DE4-B47C-D65A-FD77-B8EA686DC4F6}"/>
              </a:ext>
            </a:extLst>
          </p:cNvPr>
          <p:cNvSpPr/>
          <p:nvPr/>
        </p:nvSpPr>
        <p:spPr>
          <a:xfrm>
            <a:off x="6874933" y="3124200"/>
            <a:ext cx="12700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139CA8-D580-EECA-EAE1-2E2E120D9D00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1947334" y="3132630"/>
            <a:ext cx="490787" cy="49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01A136-30F8-C89C-A2D6-BE2F2113868F}"/>
              </a:ext>
            </a:extLst>
          </p:cNvPr>
          <p:cNvCxnSpPr>
            <a:stCxn id="7" idx="5"/>
            <a:endCxn id="6" idx="0"/>
          </p:cNvCxnSpPr>
          <p:nvPr/>
        </p:nvCxnSpPr>
        <p:spPr>
          <a:xfrm>
            <a:off x="3336147" y="3132630"/>
            <a:ext cx="270654" cy="49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281998B-03AD-E043-273A-56BC0DC973F1}"/>
              </a:ext>
            </a:extLst>
          </p:cNvPr>
          <p:cNvCxnSpPr>
            <a:stCxn id="5" idx="3"/>
            <a:endCxn id="4" idx="0"/>
          </p:cNvCxnSpPr>
          <p:nvPr/>
        </p:nvCxnSpPr>
        <p:spPr>
          <a:xfrm flipH="1">
            <a:off x="1312334" y="4411098"/>
            <a:ext cx="25120" cy="49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8C63DC-5FF2-54C2-17BB-5A70DF02634A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2235480" y="4411098"/>
            <a:ext cx="202641" cy="774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93507B-D883-D119-D722-448B1F52EC66}"/>
              </a:ext>
            </a:extLst>
          </p:cNvPr>
          <p:cNvCxnSpPr>
            <a:stCxn id="6" idx="5"/>
            <a:endCxn id="9" idx="0"/>
          </p:cNvCxnSpPr>
          <p:nvPr/>
        </p:nvCxnSpPr>
        <p:spPr>
          <a:xfrm>
            <a:off x="4055814" y="4411098"/>
            <a:ext cx="382221" cy="497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2347013-C923-F3A7-F65A-92EDE8B67067}"/>
              </a:ext>
            </a:extLst>
          </p:cNvPr>
          <p:cNvSpPr/>
          <p:nvPr/>
        </p:nvSpPr>
        <p:spPr>
          <a:xfrm>
            <a:off x="6874933" y="4859866"/>
            <a:ext cx="12700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9C17E9D-6EE2-7F48-ABA5-B4E76D66EE90}"/>
              </a:ext>
            </a:extLst>
          </p:cNvPr>
          <p:cNvCxnSpPr>
            <a:cxnSpLocks/>
            <a:stCxn id="10" idx="2"/>
          </p:cNvCxnSpPr>
          <p:nvPr/>
        </p:nvCxnSpPr>
        <p:spPr>
          <a:xfrm rot="10800000" flipV="1">
            <a:off x="6874933" y="3581399"/>
            <a:ext cx="12700" cy="1752597"/>
          </a:xfrm>
          <a:prstGeom prst="bentConnector4">
            <a:avLst>
              <a:gd name="adj1" fmla="val 8133331"/>
              <a:gd name="adj2" fmla="val 997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D22A5D2-3DAE-88DD-E373-9FE7ABF46A47}"/>
              </a:ext>
            </a:extLst>
          </p:cNvPr>
          <p:cNvCxnSpPr>
            <a:stCxn id="24" idx="6"/>
            <a:endCxn id="10" idx="6"/>
          </p:cNvCxnSpPr>
          <p:nvPr/>
        </p:nvCxnSpPr>
        <p:spPr>
          <a:xfrm flipV="1">
            <a:off x="8144933" y="3581400"/>
            <a:ext cx="12700" cy="1735666"/>
          </a:xfrm>
          <a:prstGeom prst="bentConnector3">
            <a:avLst>
              <a:gd name="adj1" fmla="val 9266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D2AF97-812A-7647-5217-64CACC43CE67}"/>
              </a:ext>
            </a:extLst>
          </p:cNvPr>
          <p:cNvSpPr txBox="1"/>
          <p:nvPr/>
        </p:nvSpPr>
        <p:spPr>
          <a:xfrm>
            <a:off x="414867" y="1303867"/>
            <a:ext cx="284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Объект считается не мусором если до него можно добраться с корневых точек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DA12F9-A1AE-4A83-0024-B07A6EB458D4}"/>
              </a:ext>
            </a:extLst>
          </p:cNvPr>
          <p:cNvSpPr txBox="1"/>
          <p:nvPr/>
        </p:nvSpPr>
        <p:spPr>
          <a:xfrm>
            <a:off x="6705600" y="1180069"/>
            <a:ext cx="33316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Корневые точки:</a:t>
            </a:r>
          </a:p>
          <a:p>
            <a:r>
              <a:rPr lang="en-US" dirty="0"/>
              <a:t>Java </a:t>
            </a:r>
            <a:r>
              <a:rPr lang="ru-RU" dirty="0"/>
              <a:t>потоки</a:t>
            </a:r>
          </a:p>
          <a:p>
            <a:r>
              <a:rPr lang="ru-RU" dirty="0"/>
              <a:t>Локальные переменные</a:t>
            </a:r>
          </a:p>
          <a:p>
            <a:r>
              <a:rPr lang="ru-RU" dirty="0"/>
              <a:t>Параметры методов</a:t>
            </a:r>
          </a:p>
          <a:p>
            <a:r>
              <a:rPr lang="ru-RU" dirty="0"/>
              <a:t>Статичные переменные</a:t>
            </a:r>
          </a:p>
          <a:p>
            <a:r>
              <a:rPr lang="ru-RU" dirty="0"/>
              <a:t>Ссылки из </a:t>
            </a:r>
            <a:r>
              <a:rPr lang="en-US" dirty="0"/>
              <a:t>JNI</a:t>
            </a:r>
          </a:p>
        </p:txBody>
      </p:sp>
    </p:spTree>
    <p:extLst>
      <p:ext uri="{BB962C8B-B14F-4D97-AF65-F5344CB8AC3E}">
        <p14:creationId xmlns:p14="http://schemas.microsoft.com/office/powerpoint/2010/main" val="3044467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C063-6A12-2865-4D84-5C36C991B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6F87AC-3C37-9664-1989-BA4B81F3340C}"/>
              </a:ext>
            </a:extLst>
          </p:cNvPr>
          <p:cNvSpPr/>
          <p:nvPr/>
        </p:nvSpPr>
        <p:spPr>
          <a:xfrm>
            <a:off x="1601695" y="3298513"/>
            <a:ext cx="1047376" cy="12366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Eden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EDC56E-FFD4-4ABB-717D-7F2DFDEA801D}"/>
              </a:ext>
            </a:extLst>
          </p:cNvPr>
          <p:cNvSpPr/>
          <p:nvPr/>
        </p:nvSpPr>
        <p:spPr>
          <a:xfrm>
            <a:off x="2709583" y="3298513"/>
            <a:ext cx="470647" cy="12366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BE725C-F38A-2E0D-C7AB-1E89D20B216E}"/>
              </a:ext>
            </a:extLst>
          </p:cNvPr>
          <p:cNvSpPr/>
          <p:nvPr/>
        </p:nvSpPr>
        <p:spPr>
          <a:xfrm>
            <a:off x="3234019" y="3298513"/>
            <a:ext cx="470647" cy="12366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B2EE38-419E-B9B8-8829-DC5E5EAFA4B4}"/>
              </a:ext>
            </a:extLst>
          </p:cNvPr>
          <p:cNvSpPr/>
          <p:nvPr/>
        </p:nvSpPr>
        <p:spPr>
          <a:xfrm>
            <a:off x="3758455" y="3298513"/>
            <a:ext cx="2810435" cy="12366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Tenured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A666F7-ACF3-9FD5-CC7A-ADA353B316FE}"/>
              </a:ext>
            </a:extLst>
          </p:cNvPr>
          <p:cNvSpPr/>
          <p:nvPr/>
        </p:nvSpPr>
        <p:spPr>
          <a:xfrm>
            <a:off x="6622679" y="3298513"/>
            <a:ext cx="2144803" cy="1236632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Permanent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90318B-E52C-00CD-0E14-8B7E1F90C08F}"/>
              </a:ext>
            </a:extLst>
          </p:cNvPr>
          <p:cNvSpPr txBox="1"/>
          <p:nvPr/>
        </p:nvSpPr>
        <p:spPr>
          <a:xfrm>
            <a:off x="2316257" y="2245124"/>
            <a:ext cx="1727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Survivor space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1E7DCB-AA75-B922-DDB2-D8DB588325D9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2944907" y="2614456"/>
            <a:ext cx="235323" cy="68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68C734-C1D6-D8CE-778C-943C029288ED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3180230" y="2614456"/>
            <a:ext cx="289113" cy="68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8E9657E-FA74-99E0-FB4A-67D9517188FF}"/>
              </a:ext>
            </a:extLst>
          </p:cNvPr>
          <p:cNvSpPr txBox="1"/>
          <p:nvPr/>
        </p:nvSpPr>
        <p:spPr>
          <a:xfrm>
            <a:off x="1074177" y="5326476"/>
            <a:ext cx="314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Young Generation (-</a:t>
            </a:r>
            <a:r>
              <a:rPr lang="en-US" dirty="0" err="1"/>
              <a:t>Xmn</a:t>
            </a:r>
            <a:r>
              <a:rPr lang="en-US" dirty="0"/>
              <a:t>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D5F2550-E478-3F37-0B0F-5034B19A51B3}"/>
              </a:ext>
            </a:extLst>
          </p:cNvPr>
          <p:cNvCxnSpPr>
            <a:cxnSpLocks/>
            <a:stCxn id="20" idx="0"/>
            <a:endCxn id="4" idx="2"/>
          </p:cNvCxnSpPr>
          <p:nvPr/>
        </p:nvCxnSpPr>
        <p:spPr>
          <a:xfrm flipH="1" flipV="1">
            <a:off x="2125383" y="4535145"/>
            <a:ext cx="523688" cy="79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A39AC8-3B22-875D-7294-F186689D1DE9}"/>
              </a:ext>
            </a:extLst>
          </p:cNvPr>
          <p:cNvCxnSpPr>
            <a:cxnSpLocks/>
            <a:stCxn id="20" idx="0"/>
            <a:endCxn id="5" idx="2"/>
          </p:cNvCxnSpPr>
          <p:nvPr/>
        </p:nvCxnSpPr>
        <p:spPr>
          <a:xfrm flipV="1">
            <a:off x="2649071" y="4535145"/>
            <a:ext cx="295836" cy="79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B78416-28A5-70D6-0EAB-649F1C7FB99A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flipV="1">
            <a:off x="2649071" y="4535145"/>
            <a:ext cx="820272" cy="791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AC0747-BF6A-BF66-960B-9F81F533F5DA}"/>
              </a:ext>
            </a:extLst>
          </p:cNvPr>
          <p:cNvSpPr txBox="1"/>
          <p:nvPr/>
        </p:nvSpPr>
        <p:spPr>
          <a:xfrm>
            <a:off x="4072779" y="5319592"/>
            <a:ext cx="2181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Old Generation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3FD1D35-5BCD-CE8B-0822-6A41E263A8B4}"/>
              </a:ext>
            </a:extLst>
          </p:cNvPr>
          <p:cNvCxnSpPr>
            <a:stCxn id="32" idx="0"/>
            <a:endCxn id="9" idx="2"/>
          </p:cNvCxnSpPr>
          <p:nvPr/>
        </p:nvCxnSpPr>
        <p:spPr>
          <a:xfrm flipV="1">
            <a:off x="5163672" y="4535145"/>
            <a:ext cx="1" cy="78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B3BDD5-82BB-8EC1-C0FB-3276A88DDAE3}"/>
              </a:ext>
            </a:extLst>
          </p:cNvPr>
          <p:cNvSpPr txBox="1"/>
          <p:nvPr/>
        </p:nvSpPr>
        <p:spPr>
          <a:xfrm>
            <a:off x="6439462" y="5319592"/>
            <a:ext cx="362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Permanent Generation</a:t>
            </a:r>
          </a:p>
          <a:p>
            <a:r>
              <a:rPr lang="en-US" dirty="0"/>
              <a:t>(-</a:t>
            </a:r>
            <a:r>
              <a:rPr lang="en-US" dirty="0" err="1"/>
              <a:t>XX:PermSize</a:t>
            </a:r>
            <a:r>
              <a:rPr lang="en-US" dirty="0"/>
              <a:t> –</a:t>
            </a:r>
            <a:r>
              <a:rPr lang="en-US" dirty="0" err="1"/>
              <a:t>XX:MaxPermSize</a:t>
            </a:r>
            <a:r>
              <a:rPr lang="en-US" dirty="0"/>
              <a:t>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5FA222-A49E-36CF-F7C9-9BCA335C643C}"/>
              </a:ext>
            </a:extLst>
          </p:cNvPr>
          <p:cNvCxnSpPr>
            <a:cxnSpLocks/>
            <a:stCxn id="35" idx="0"/>
            <a:endCxn id="10" idx="2"/>
          </p:cNvCxnSpPr>
          <p:nvPr/>
        </p:nvCxnSpPr>
        <p:spPr>
          <a:xfrm flipH="1" flipV="1">
            <a:off x="7695081" y="4535145"/>
            <a:ext cx="557959" cy="784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D83D083-F2BE-B184-81AA-0AA979A1DF26}"/>
              </a:ext>
            </a:extLst>
          </p:cNvPr>
          <p:cNvSpPr txBox="1"/>
          <p:nvPr/>
        </p:nvSpPr>
        <p:spPr>
          <a:xfrm>
            <a:off x="4007230" y="1376402"/>
            <a:ext cx="224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Heap (–</a:t>
            </a:r>
            <a:r>
              <a:rPr lang="en-US" dirty="0" err="1"/>
              <a:t>Xms</a:t>
            </a:r>
            <a:r>
              <a:rPr lang="en-US" dirty="0"/>
              <a:t> –</a:t>
            </a:r>
            <a:r>
              <a:rPr lang="en-US" dirty="0" err="1"/>
              <a:t>Xmx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44139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1147</TotalTime>
  <Words>4492</Words>
  <Application>Microsoft Office PowerPoint</Application>
  <PresentationFormat>Widescreen</PresentationFormat>
  <Paragraphs>424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Trebuchet MS</vt:lpstr>
      <vt:lpstr>Wingdings 3</vt:lpstr>
      <vt:lpstr>Facet</vt:lpstr>
      <vt:lpstr>Как работает Garbage Collector </vt:lpstr>
      <vt:lpstr>Куча (Heap)</vt:lpstr>
      <vt:lpstr>Стек (Stack)</vt:lpstr>
      <vt:lpstr>PowerPoint Presentation</vt:lpstr>
      <vt:lpstr>Выделение памяти new Object()</vt:lpstr>
      <vt:lpstr>PowerPoint Presentation</vt:lpstr>
      <vt:lpstr>Reference counting</vt:lpstr>
      <vt:lpstr>Tracing </vt:lpstr>
      <vt:lpstr>Heap</vt:lpstr>
      <vt:lpstr>PowerPoint Presentation</vt:lpstr>
      <vt:lpstr>PowerPoint Presentation</vt:lpstr>
      <vt:lpstr>Сравнение этапов работы GC</vt:lpstr>
      <vt:lpstr> Old Generation </vt:lpstr>
      <vt:lpstr>Yang Generation </vt:lpstr>
      <vt:lpstr>Типы ссылок</vt:lpstr>
      <vt:lpstr>Strong reference </vt:lpstr>
      <vt:lpstr>Weak Reference </vt:lpstr>
      <vt:lpstr>Soft Reference </vt:lpstr>
      <vt:lpstr>Phantom Reference</vt:lpstr>
      <vt:lpstr>PowerPoint Presentation</vt:lpstr>
      <vt:lpstr>Serial</vt:lpstr>
      <vt:lpstr>Основные особенности Serial </vt:lpstr>
      <vt:lpstr>Сорка мусора работает в 3 этапа</vt:lpstr>
      <vt:lpstr>Преимущества Serial</vt:lpstr>
      <vt:lpstr>Недостатки Serial</vt:lpstr>
      <vt:lpstr>Paralell</vt:lpstr>
      <vt:lpstr>Особенности Parallel</vt:lpstr>
      <vt:lpstr>Сорка мусора работает в 6 этапов</vt:lpstr>
      <vt:lpstr>Преимущества Paralell</vt:lpstr>
      <vt:lpstr>Недостатки Paralell</vt:lpstr>
      <vt:lpstr>CMS</vt:lpstr>
      <vt:lpstr>Особенности CMS</vt:lpstr>
      <vt:lpstr>Сорка мусора работает в 5 этапов</vt:lpstr>
      <vt:lpstr>Преимущества CMS</vt:lpstr>
      <vt:lpstr>Недостатки CMS</vt:lpstr>
      <vt:lpstr>G1</vt:lpstr>
      <vt:lpstr>PowerPoint Presentation</vt:lpstr>
      <vt:lpstr>Особенности G1</vt:lpstr>
      <vt:lpstr>Сорка мусора работает в 3 этапа</vt:lpstr>
      <vt:lpstr>ZGC</vt:lpstr>
      <vt:lpstr>Ключевые особенности ZGC</vt:lpstr>
      <vt:lpstr>Сорка мусора работает в 3 неявных этапа</vt:lpstr>
      <vt:lpstr>Преимущества ZGC</vt:lpstr>
      <vt:lpstr>Недостатки ZGC</vt:lpstr>
      <vt:lpstr>PowerPoint Presentation</vt:lpstr>
      <vt:lpstr>Тюнинг и мониторинг </vt:lpstr>
      <vt:lpstr>Оптимизация и настройка GC </vt:lpstr>
      <vt:lpstr>Параметры для специфических сборщиков мусора 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 Shapovalov</dc:creator>
  <cp:lastModifiedBy>Igor Shapovalov</cp:lastModifiedBy>
  <cp:revision>2</cp:revision>
  <dcterms:created xsi:type="dcterms:W3CDTF">2025-07-15T09:11:10Z</dcterms:created>
  <dcterms:modified xsi:type="dcterms:W3CDTF">2025-07-17T17:18:34Z</dcterms:modified>
</cp:coreProperties>
</file>