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90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05600" y="4114798"/>
            <a:ext cx="1379855" cy="1371600"/>
          </a:xfrm>
          <a:custGeom>
            <a:avLst/>
            <a:gdLst/>
            <a:ahLst/>
            <a:cxnLst/>
            <a:rect l="l" t="t" r="r" b="b"/>
            <a:pathLst>
              <a:path w="1379854" h="1371600">
                <a:moveTo>
                  <a:pt x="1371600" y="0"/>
                </a:moveTo>
                <a:lnTo>
                  <a:pt x="0" y="1"/>
                </a:lnTo>
                <a:lnTo>
                  <a:pt x="1143" y="56376"/>
                </a:lnTo>
                <a:lnTo>
                  <a:pt x="3900" y="104096"/>
                </a:lnTo>
                <a:lnTo>
                  <a:pt x="8267" y="151363"/>
                </a:lnTo>
                <a:lnTo>
                  <a:pt x="14218" y="198148"/>
                </a:lnTo>
                <a:lnTo>
                  <a:pt x="21725" y="244427"/>
                </a:lnTo>
                <a:lnTo>
                  <a:pt x="30761" y="290170"/>
                </a:lnTo>
                <a:lnTo>
                  <a:pt x="41298" y="335352"/>
                </a:lnTo>
                <a:lnTo>
                  <a:pt x="53309" y="379944"/>
                </a:lnTo>
                <a:lnTo>
                  <a:pt x="66767" y="423921"/>
                </a:lnTo>
                <a:lnTo>
                  <a:pt x="81645" y="467255"/>
                </a:lnTo>
                <a:lnTo>
                  <a:pt x="97914" y="509919"/>
                </a:lnTo>
                <a:lnTo>
                  <a:pt x="115548" y="551886"/>
                </a:lnTo>
                <a:lnTo>
                  <a:pt x="134519" y="593129"/>
                </a:lnTo>
                <a:lnTo>
                  <a:pt x="154800" y="633622"/>
                </a:lnTo>
                <a:lnTo>
                  <a:pt x="176363" y="673336"/>
                </a:lnTo>
                <a:lnTo>
                  <a:pt x="199182" y="712244"/>
                </a:lnTo>
                <a:lnTo>
                  <a:pt x="223228" y="750321"/>
                </a:lnTo>
                <a:lnTo>
                  <a:pt x="248475" y="787539"/>
                </a:lnTo>
                <a:lnTo>
                  <a:pt x="274895" y="823870"/>
                </a:lnTo>
                <a:lnTo>
                  <a:pt x="302461" y="859288"/>
                </a:lnTo>
                <a:lnTo>
                  <a:pt x="331145" y="893766"/>
                </a:lnTo>
                <a:lnTo>
                  <a:pt x="360920" y="927276"/>
                </a:lnTo>
                <a:lnTo>
                  <a:pt x="391759" y="959792"/>
                </a:lnTo>
                <a:lnTo>
                  <a:pt x="423633" y="991287"/>
                </a:lnTo>
                <a:lnTo>
                  <a:pt x="456517" y="1021733"/>
                </a:lnTo>
                <a:lnTo>
                  <a:pt x="490383" y="1051104"/>
                </a:lnTo>
                <a:lnTo>
                  <a:pt x="525202" y="1079372"/>
                </a:lnTo>
                <a:lnTo>
                  <a:pt x="560948" y="1106511"/>
                </a:lnTo>
                <a:lnTo>
                  <a:pt x="597594" y="1132493"/>
                </a:lnTo>
                <a:lnTo>
                  <a:pt x="635112" y="1157291"/>
                </a:lnTo>
                <a:lnTo>
                  <a:pt x="673474" y="1180879"/>
                </a:lnTo>
                <a:lnTo>
                  <a:pt x="712654" y="1203229"/>
                </a:lnTo>
                <a:lnTo>
                  <a:pt x="752624" y="1224315"/>
                </a:lnTo>
                <a:lnTo>
                  <a:pt x="793356" y="1244109"/>
                </a:lnTo>
                <a:lnTo>
                  <a:pt x="834824" y="1262584"/>
                </a:lnTo>
                <a:lnTo>
                  <a:pt x="877000" y="1279713"/>
                </a:lnTo>
                <a:lnTo>
                  <a:pt x="919856" y="1295469"/>
                </a:lnTo>
                <a:lnTo>
                  <a:pt x="963365" y="1309825"/>
                </a:lnTo>
                <a:lnTo>
                  <a:pt x="1007500" y="1322754"/>
                </a:lnTo>
                <a:lnTo>
                  <a:pt x="1052234" y="1334230"/>
                </a:lnTo>
                <a:lnTo>
                  <a:pt x="1097539" y="1344224"/>
                </a:lnTo>
                <a:lnTo>
                  <a:pt x="1143387" y="1352711"/>
                </a:lnTo>
                <a:lnTo>
                  <a:pt x="1189752" y="1359662"/>
                </a:lnTo>
                <a:lnTo>
                  <a:pt x="1236606" y="1365051"/>
                </a:lnTo>
                <a:lnTo>
                  <a:pt x="1283921" y="1368851"/>
                </a:lnTo>
                <a:lnTo>
                  <a:pt x="1331671" y="1371035"/>
                </a:lnTo>
                <a:lnTo>
                  <a:pt x="1379828" y="1371575"/>
                </a:lnTo>
                <a:lnTo>
                  <a:pt x="1371600" y="0"/>
                </a:lnTo>
                <a:close/>
              </a:path>
            </a:pathLst>
          </a:custGeom>
          <a:solidFill>
            <a:srgbClr val="565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7200" y="0"/>
            <a:ext cx="4114800" cy="6858000"/>
          </a:xfrm>
          <a:custGeom>
            <a:avLst/>
            <a:gdLst/>
            <a:ahLst/>
            <a:cxnLst/>
            <a:rect l="l" t="t" r="r" b="b"/>
            <a:pathLst>
              <a:path w="4114800" h="6858000">
                <a:moveTo>
                  <a:pt x="4114749" y="4098340"/>
                </a:moveTo>
                <a:lnTo>
                  <a:pt x="2743200" y="4106570"/>
                </a:lnTo>
                <a:lnTo>
                  <a:pt x="2743200" y="2743200"/>
                </a:lnTo>
                <a:lnTo>
                  <a:pt x="1371600" y="2743200"/>
                </a:lnTo>
                <a:lnTo>
                  <a:pt x="0" y="2743200"/>
                </a:lnTo>
                <a:lnTo>
                  <a:pt x="0" y="4114800"/>
                </a:lnTo>
                <a:lnTo>
                  <a:pt x="1371600" y="4114800"/>
                </a:lnTo>
                <a:lnTo>
                  <a:pt x="1371600" y="5486400"/>
                </a:lnTo>
                <a:lnTo>
                  <a:pt x="0" y="5486400"/>
                </a:lnTo>
                <a:lnTo>
                  <a:pt x="0" y="6858000"/>
                </a:lnTo>
                <a:lnTo>
                  <a:pt x="1371600" y="6858000"/>
                </a:lnTo>
                <a:lnTo>
                  <a:pt x="1436306" y="6857251"/>
                </a:lnTo>
                <a:lnTo>
                  <a:pt x="1484350" y="6855714"/>
                </a:lnTo>
                <a:lnTo>
                  <a:pt x="1532178" y="6853364"/>
                </a:lnTo>
                <a:lnTo>
                  <a:pt x="1579791" y="6850202"/>
                </a:lnTo>
                <a:lnTo>
                  <a:pt x="1627174" y="6846240"/>
                </a:lnTo>
                <a:lnTo>
                  <a:pt x="1674317" y="6841464"/>
                </a:lnTo>
                <a:lnTo>
                  <a:pt x="1721231" y="6835915"/>
                </a:lnTo>
                <a:lnTo>
                  <a:pt x="1767890" y="6829565"/>
                </a:lnTo>
                <a:lnTo>
                  <a:pt x="1814296" y="6822453"/>
                </a:lnTo>
                <a:lnTo>
                  <a:pt x="1860448" y="6814553"/>
                </a:lnTo>
                <a:lnTo>
                  <a:pt x="1906320" y="6805892"/>
                </a:lnTo>
                <a:lnTo>
                  <a:pt x="1951939" y="6796481"/>
                </a:lnTo>
                <a:lnTo>
                  <a:pt x="1997252" y="6786321"/>
                </a:lnTo>
                <a:lnTo>
                  <a:pt x="2042299" y="6775412"/>
                </a:lnTo>
                <a:lnTo>
                  <a:pt x="2087041" y="6763766"/>
                </a:lnTo>
                <a:lnTo>
                  <a:pt x="2131479" y="6751383"/>
                </a:lnTo>
                <a:lnTo>
                  <a:pt x="2175611" y="6738290"/>
                </a:lnTo>
                <a:lnTo>
                  <a:pt x="2219439" y="6724472"/>
                </a:lnTo>
                <a:lnTo>
                  <a:pt x="2262936" y="6709943"/>
                </a:lnTo>
                <a:lnTo>
                  <a:pt x="2306104" y="6694716"/>
                </a:lnTo>
                <a:lnTo>
                  <a:pt x="2348941" y="6678790"/>
                </a:lnTo>
                <a:lnTo>
                  <a:pt x="2391435" y="6662179"/>
                </a:lnTo>
                <a:lnTo>
                  <a:pt x="2433574" y="6644881"/>
                </a:lnTo>
                <a:lnTo>
                  <a:pt x="2475369" y="6626911"/>
                </a:lnTo>
                <a:lnTo>
                  <a:pt x="2516797" y="6608267"/>
                </a:lnTo>
                <a:lnTo>
                  <a:pt x="2557856" y="6588963"/>
                </a:lnTo>
                <a:lnTo>
                  <a:pt x="2598534" y="6569011"/>
                </a:lnTo>
                <a:lnTo>
                  <a:pt x="2638831" y="6548399"/>
                </a:lnTo>
                <a:lnTo>
                  <a:pt x="2678747" y="6527152"/>
                </a:lnTo>
                <a:lnTo>
                  <a:pt x="2718270" y="6505283"/>
                </a:lnTo>
                <a:lnTo>
                  <a:pt x="2757373" y="6482766"/>
                </a:lnTo>
                <a:lnTo>
                  <a:pt x="2796082" y="6459639"/>
                </a:lnTo>
                <a:lnTo>
                  <a:pt x="2834373" y="6435903"/>
                </a:lnTo>
                <a:lnTo>
                  <a:pt x="2872232" y="6411544"/>
                </a:lnTo>
                <a:lnTo>
                  <a:pt x="2909671" y="6386601"/>
                </a:lnTo>
                <a:lnTo>
                  <a:pt x="2946666" y="6361049"/>
                </a:lnTo>
                <a:lnTo>
                  <a:pt x="2983230" y="6334925"/>
                </a:lnTo>
                <a:lnTo>
                  <a:pt x="3019336" y="6308217"/>
                </a:lnTo>
                <a:lnTo>
                  <a:pt x="3054985" y="6280937"/>
                </a:lnTo>
                <a:lnTo>
                  <a:pt x="3090164" y="6253086"/>
                </a:lnTo>
                <a:lnTo>
                  <a:pt x="3124885" y="6224676"/>
                </a:lnTo>
                <a:lnTo>
                  <a:pt x="3159125" y="6195720"/>
                </a:lnTo>
                <a:lnTo>
                  <a:pt x="3192881" y="6166205"/>
                </a:lnTo>
                <a:lnTo>
                  <a:pt x="3226143" y="6136170"/>
                </a:lnTo>
                <a:lnTo>
                  <a:pt x="3258909" y="6105588"/>
                </a:lnTo>
                <a:lnTo>
                  <a:pt x="3291179" y="6074486"/>
                </a:lnTo>
                <a:lnTo>
                  <a:pt x="3322929" y="6042863"/>
                </a:lnTo>
                <a:lnTo>
                  <a:pt x="3354171" y="6010732"/>
                </a:lnTo>
                <a:lnTo>
                  <a:pt x="3384880" y="5978106"/>
                </a:lnTo>
                <a:lnTo>
                  <a:pt x="3415055" y="5944971"/>
                </a:lnTo>
                <a:lnTo>
                  <a:pt x="3444710" y="5911342"/>
                </a:lnTo>
                <a:lnTo>
                  <a:pt x="3473805" y="5877242"/>
                </a:lnTo>
                <a:lnTo>
                  <a:pt x="3502355" y="5842660"/>
                </a:lnTo>
                <a:lnTo>
                  <a:pt x="3530333" y="5807595"/>
                </a:lnTo>
                <a:lnTo>
                  <a:pt x="3557765" y="5772086"/>
                </a:lnTo>
                <a:lnTo>
                  <a:pt x="3584613" y="5736107"/>
                </a:lnTo>
                <a:lnTo>
                  <a:pt x="3610889" y="5699684"/>
                </a:lnTo>
                <a:lnTo>
                  <a:pt x="3636581" y="5662815"/>
                </a:lnTo>
                <a:lnTo>
                  <a:pt x="3661676" y="5625516"/>
                </a:lnTo>
                <a:lnTo>
                  <a:pt x="3686175" y="5587784"/>
                </a:lnTo>
                <a:lnTo>
                  <a:pt x="3710076" y="5549620"/>
                </a:lnTo>
                <a:lnTo>
                  <a:pt x="3733355" y="5511050"/>
                </a:lnTo>
                <a:lnTo>
                  <a:pt x="3756012" y="5472074"/>
                </a:lnTo>
                <a:lnTo>
                  <a:pt x="3778059" y="5432691"/>
                </a:lnTo>
                <a:lnTo>
                  <a:pt x="3799459" y="5392915"/>
                </a:lnTo>
                <a:lnTo>
                  <a:pt x="3820223" y="5352758"/>
                </a:lnTo>
                <a:lnTo>
                  <a:pt x="3840340" y="5312207"/>
                </a:lnTo>
                <a:lnTo>
                  <a:pt x="3859809" y="5271287"/>
                </a:lnTo>
                <a:lnTo>
                  <a:pt x="3878618" y="5229999"/>
                </a:lnTo>
                <a:lnTo>
                  <a:pt x="3896766" y="5188356"/>
                </a:lnTo>
                <a:lnTo>
                  <a:pt x="3914229" y="5146357"/>
                </a:lnTo>
                <a:lnTo>
                  <a:pt x="3931018" y="5104003"/>
                </a:lnTo>
                <a:lnTo>
                  <a:pt x="3947122" y="5061318"/>
                </a:lnTo>
                <a:lnTo>
                  <a:pt x="3962527" y="5018290"/>
                </a:lnTo>
                <a:lnTo>
                  <a:pt x="3977246" y="4974945"/>
                </a:lnTo>
                <a:lnTo>
                  <a:pt x="3991241" y="4931270"/>
                </a:lnTo>
                <a:lnTo>
                  <a:pt x="4004538" y="4887290"/>
                </a:lnTo>
                <a:lnTo>
                  <a:pt x="4017099" y="4843005"/>
                </a:lnTo>
                <a:lnTo>
                  <a:pt x="4028948" y="4798415"/>
                </a:lnTo>
                <a:lnTo>
                  <a:pt x="4040060" y="4753534"/>
                </a:lnTo>
                <a:lnTo>
                  <a:pt x="4050423" y="4708372"/>
                </a:lnTo>
                <a:lnTo>
                  <a:pt x="4060037" y="4662932"/>
                </a:lnTo>
                <a:lnTo>
                  <a:pt x="4068915" y="4617212"/>
                </a:lnTo>
                <a:lnTo>
                  <a:pt x="4077017" y="4571225"/>
                </a:lnTo>
                <a:lnTo>
                  <a:pt x="4084358" y="4524984"/>
                </a:lnTo>
                <a:lnTo>
                  <a:pt x="4090924" y="4478502"/>
                </a:lnTo>
                <a:lnTo>
                  <a:pt x="4096702" y="4431766"/>
                </a:lnTo>
                <a:lnTo>
                  <a:pt x="4101693" y="4384789"/>
                </a:lnTo>
                <a:lnTo>
                  <a:pt x="4105897" y="4337583"/>
                </a:lnTo>
                <a:lnTo>
                  <a:pt x="4109301" y="4290161"/>
                </a:lnTo>
                <a:lnTo>
                  <a:pt x="4111891" y="4242511"/>
                </a:lnTo>
                <a:lnTo>
                  <a:pt x="4113669" y="4194657"/>
                </a:lnTo>
                <a:lnTo>
                  <a:pt x="4114622" y="4146600"/>
                </a:lnTo>
                <a:lnTo>
                  <a:pt x="4114749" y="4098340"/>
                </a:lnTo>
                <a:close/>
              </a:path>
              <a:path w="4114800" h="6858000">
                <a:moveTo>
                  <a:pt x="4114800" y="0"/>
                </a:moveTo>
                <a:lnTo>
                  <a:pt x="2743200" y="0"/>
                </a:lnTo>
                <a:lnTo>
                  <a:pt x="1371600" y="0"/>
                </a:lnTo>
                <a:lnTo>
                  <a:pt x="1371600" y="1371600"/>
                </a:lnTo>
                <a:lnTo>
                  <a:pt x="2743200" y="1371600"/>
                </a:lnTo>
                <a:lnTo>
                  <a:pt x="2743200" y="2743200"/>
                </a:lnTo>
                <a:lnTo>
                  <a:pt x="4114800" y="2743200"/>
                </a:lnTo>
                <a:lnTo>
                  <a:pt x="4114800" y="1371600"/>
                </a:lnTo>
                <a:lnTo>
                  <a:pt x="4114800" y="0"/>
                </a:lnTo>
                <a:close/>
              </a:path>
            </a:pathLst>
          </a:custGeom>
          <a:solidFill>
            <a:srgbClr val="565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599691"/>
            <a:ext cx="28797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65F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F34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65F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34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65F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65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65F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915" y="653795"/>
            <a:ext cx="24409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65F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913" y="1435100"/>
            <a:ext cx="10627360" cy="400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F34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gma.com/education/" TargetMode="External"/><Relationship Id="rId2" Type="http://schemas.openxmlformats.org/officeDocument/2006/relationships/hyperlink" Target="http://www.youtube.com/c/Figmadesign/playlis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xpin.com/studio/blog/what-is-a-prototype-a-guide-to-functional-ux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usability.gov/how-to-and-tools/methods/prototyp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gma.com/" TargetMode="External"/><Relationship Id="rId5" Type="http://schemas.openxmlformats.org/officeDocument/2006/relationships/hyperlink" Target="http://www.protopie.io/blog/intro-to-digital-prototyping" TargetMode="External"/><Relationship Id="rId4" Type="http://schemas.openxmlformats.org/officeDocument/2006/relationships/hyperlink" Target="http://www.nngroup.com/articles/ux-prototype-hi-lo-fidelity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03" y="1466734"/>
            <a:ext cx="5943073" cy="1470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COMP 3647</a:t>
            </a:r>
            <a:br>
              <a:rPr lang="en-US" sz="3000" dirty="0"/>
            </a:br>
            <a:r>
              <a:rPr lang="en-US" sz="3000" dirty="0"/>
              <a:t>Human-AI Interaction Design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000" dirty="0"/>
              <a:t>Topic 12:</a:t>
            </a:r>
            <a:br>
              <a:rPr lang="en-US" sz="3000" dirty="0"/>
            </a:br>
            <a:r>
              <a:rPr lang="en-GB" sz="3000" i="1" dirty="0">
                <a:solidFill>
                  <a:schemeClr val="tx1"/>
                </a:solidFill>
              </a:rPr>
              <a:t>Prototyping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000" dirty="0"/>
              <a:t>Prof. Effie L-C Law</a:t>
            </a:r>
            <a:br>
              <a:rPr lang="en-US" sz="32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7519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6913" y="1435100"/>
            <a:ext cx="874839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Interactive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Prototypes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Work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needs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done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bring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life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usability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testing.</a:t>
            </a:r>
            <a:endParaRPr sz="2400" dirty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385"/>
              </a:spcBef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make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respond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actions</a:t>
            </a:r>
            <a:endParaRPr sz="2400" dirty="0">
              <a:latin typeface="Calibri"/>
              <a:cs typeface="Calibri"/>
            </a:endParaRPr>
          </a:p>
          <a:p>
            <a:pPr marL="956310" marR="808990">
              <a:lnSpc>
                <a:spcPct val="100800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we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spend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implementing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interactions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before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test,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we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“fake”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interaction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during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665" y="3785641"/>
            <a:ext cx="4704080" cy="60071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Interactive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4344" y="3785641"/>
            <a:ext cx="4704080" cy="60071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Static</a:t>
            </a:r>
            <a:r>
              <a:rPr sz="2400" spc="-8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405" y="4513579"/>
            <a:ext cx="4075429" cy="1497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Clickable,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time-consuming…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Designer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must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response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each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possible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action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before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happens.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0541" y="4513579"/>
            <a:ext cx="4413885" cy="1497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Responses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actions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given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real-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during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person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familiar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design.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CA72A53-3F7C-F716-AF03-6A1B06B30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6913" y="1435100"/>
            <a:ext cx="1062736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  <a:latin typeface="Calibri"/>
                <a:cs typeface="Calibri"/>
              </a:rPr>
              <a:t>Interactive</a:t>
            </a:r>
            <a:r>
              <a:rPr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70C0"/>
                </a:solidFill>
                <a:latin typeface="Calibri"/>
                <a:cs typeface="Calibri"/>
              </a:rPr>
              <a:t>Prototypes</a:t>
            </a:r>
          </a:p>
          <a:p>
            <a:pPr marL="16510">
              <a:lnSpc>
                <a:spcPct val="100000"/>
              </a:lnSpc>
              <a:spcBef>
                <a:spcPts val="1800"/>
              </a:spcBef>
            </a:pPr>
            <a:r>
              <a:rPr spc="-10" dirty="0"/>
              <a:t>Interactive</a:t>
            </a:r>
            <a:r>
              <a:rPr spc="-40" dirty="0"/>
              <a:t> </a:t>
            </a:r>
            <a:r>
              <a:rPr spc="-10" dirty="0"/>
              <a:t>prototype</a:t>
            </a:r>
          </a:p>
          <a:p>
            <a:pPr marL="484505">
              <a:lnSpc>
                <a:spcPct val="100000"/>
              </a:lnSpc>
              <a:spcBef>
                <a:spcPts val="1220"/>
              </a:spcBef>
            </a:pPr>
            <a:r>
              <a:rPr b="0" dirty="0">
                <a:latin typeface="Calibri"/>
                <a:cs typeface="Calibri"/>
              </a:rPr>
              <a:t>Several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tools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(desktop-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&amp;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web-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based)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484" y="3502038"/>
            <a:ext cx="2399693" cy="1795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660" y="3776745"/>
            <a:ext cx="1276165" cy="1246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057" y="3430502"/>
            <a:ext cx="1938741" cy="1938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247" y="3790273"/>
            <a:ext cx="812799" cy="1219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469" y="4086887"/>
            <a:ext cx="1933942" cy="6491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6190" y="5482844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5E36BD22-C145-68FE-C326-FA1C4BD3E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7802" y="5952235"/>
            <a:ext cx="4756150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1800" spc="-10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1800" spc="-10" dirty="0">
                <a:solidFill>
                  <a:srgbClr val="2F3442"/>
                </a:solidFill>
                <a:latin typeface="Calibri"/>
                <a:cs typeface="Calibri"/>
                <a:hlinkClick r:id="rId2"/>
              </a:rPr>
              <a:t>www.youtube.com/c/Figmadesign/playlists</a:t>
            </a:r>
            <a:r>
              <a:rPr sz="1800" spc="-10" dirty="0">
                <a:solidFill>
                  <a:srgbClr val="2F3442"/>
                </a:solidFill>
                <a:latin typeface="Calibri"/>
                <a:cs typeface="Calibri"/>
              </a:rPr>
              <a:t> https://</a:t>
            </a:r>
            <a:r>
              <a:rPr sz="1800" spc="-1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www.figma.com/education/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51465"/>
            <a:ext cx="383896" cy="575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2855" y="2703026"/>
            <a:ext cx="6766909" cy="40423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913" y="1435100"/>
            <a:ext cx="4312287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Interactive</a:t>
            </a:r>
            <a:r>
              <a:rPr sz="24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z="24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z="24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Prototypes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1800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Static</a:t>
            </a:r>
            <a:r>
              <a:rPr sz="2400" b="1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2400" dirty="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Several</a:t>
            </a: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 marL="104775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Wizard</a:t>
            </a:r>
            <a:r>
              <a:rPr sz="2400" b="1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b="1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F3442"/>
                </a:solidFill>
                <a:latin typeface="Calibri"/>
                <a:cs typeface="Calibri"/>
              </a:rPr>
              <a:t>Oz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BB7AB80-DD3D-CACE-A3D2-311C927989A0}"/>
              </a:ext>
            </a:extLst>
          </p:cNvPr>
          <p:cNvSpPr txBox="1">
            <a:spLocks/>
          </p:cNvSpPr>
          <p:nvPr/>
        </p:nvSpPr>
        <p:spPr>
          <a:xfrm>
            <a:off x="705865" y="609600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rgbClr val="565F6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3" y="1435100"/>
            <a:ext cx="475615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Interactive</a:t>
            </a:r>
            <a:r>
              <a:rPr sz="24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z="24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z="24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Prototypes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1800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Static</a:t>
            </a:r>
            <a:r>
              <a:rPr sz="2400" b="1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2400" dirty="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Several</a:t>
            </a: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 marL="1047750">
              <a:lnSpc>
                <a:spcPct val="100000"/>
              </a:lnSpc>
              <a:spcBef>
                <a:spcPts val="1250"/>
              </a:spcBef>
            </a:pPr>
            <a:r>
              <a:rPr sz="2400" b="1" spc="-25" dirty="0">
                <a:solidFill>
                  <a:srgbClr val="2F3442"/>
                </a:solidFill>
                <a:latin typeface="Calibri"/>
                <a:cs typeface="Calibri"/>
              </a:rPr>
              <a:t>Paper-</a:t>
            </a: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b="1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“Computer”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9012" y="31464"/>
            <a:ext cx="4122008" cy="2908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47750" y="3086100"/>
            <a:ext cx="366395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Simulate</a:t>
            </a:r>
            <a:r>
              <a:rPr sz="1400" spc="-25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scrolling</a:t>
            </a:r>
            <a:r>
              <a:rPr sz="1400" spc="-15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by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pulling</a:t>
            </a:r>
            <a:r>
              <a:rPr sz="1400" spc="-15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long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strip</a:t>
            </a:r>
            <a:r>
              <a:rPr sz="1400" spc="-2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content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through</a:t>
            </a:r>
            <a:r>
              <a:rPr sz="1400" spc="-2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viewport.</a:t>
            </a:r>
            <a:r>
              <a:rPr sz="1400" spc="-2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Image:</a:t>
            </a:r>
            <a:r>
              <a:rPr sz="1400" spc="-15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Csaba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81A21"/>
                </a:solidFill>
                <a:latin typeface="Calibri"/>
                <a:cs typeface="Calibri"/>
              </a:rPr>
              <a:t>Házi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9010" y="3693749"/>
            <a:ext cx="4122009" cy="2908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53518" y="6576059"/>
            <a:ext cx="990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81A21"/>
                </a:solidFill>
                <a:latin typeface="Calibri"/>
                <a:cs typeface="Calibri"/>
              </a:rPr>
              <a:t>Image:</a:t>
            </a:r>
            <a:r>
              <a:rPr sz="1400" spc="-30" dirty="0">
                <a:solidFill>
                  <a:srgbClr val="181A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81A21"/>
                </a:solidFill>
                <a:latin typeface="Calibri"/>
                <a:cs typeface="Calibri"/>
              </a:rPr>
              <a:t>gfycat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FD8FC80-9204-F493-9E8F-CA5BB9C70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3" y="1435100"/>
            <a:ext cx="471932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Interactive</a:t>
            </a:r>
            <a:r>
              <a:rPr sz="2400" b="1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vs</a:t>
            </a:r>
            <a:r>
              <a:rPr sz="2400" b="1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Static</a:t>
            </a:r>
            <a:r>
              <a:rPr sz="2400" b="1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2400">
              <a:latin typeface="Calibri"/>
              <a:cs typeface="Calibri"/>
            </a:endParaRPr>
          </a:p>
          <a:p>
            <a:pPr marL="16510" marR="5080">
              <a:lnSpc>
                <a:spcPct val="100800"/>
              </a:lnSpc>
              <a:spcBef>
                <a:spcPts val="177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Criteria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help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decide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type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right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your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project: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2154" y="0"/>
            <a:ext cx="3157537" cy="6857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23819AF-600B-BA8C-8EFE-CB3F890A7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67" y="2971291"/>
            <a:ext cx="1798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solidFill>
                  <a:srgbClr val="FFFFFF"/>
                </a:solidFill>
                <a:latin typeface="Calibri Light"/>
                <a:cs typeface="Calibri Light"/>
              </a:rPr>
              <a:t>Fidelity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Fidelity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915" y="1435100"/>
            <a:ext cx="8725535" cy="289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closely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matches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look-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and-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feel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Can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vary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areas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of:</a:t>
            </a:r>
            <a:endParaRPr sz="2400">
              <a:latin typeface="Calibri"/>
              <a:cs typeface="Calibri"/>
            </a:endParaRPr>
          </a:p>
          <a:p>
            <a:pPr marL="724535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724535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Visuals</a:t>
            </a:r>
            <a:endParaRPr sz="2400">
              <a:latin typeface="Calibri"/>
              <a:cs typeface="Calibri"/>
            </a:endParaRPr>
          </a:p>
          <a:p>
            <a:pPr marL="724535" indent="-3429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724535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724535" indent="-3429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724535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have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high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/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low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fidelity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all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above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areas.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10804525" cy="435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Low-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fidelity</a:t>
            </a:r>
            <a:r>
              <a:rPr sz="24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(lo-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fi)</a:t>
            </a:r>
            <a:r>
              <a:rPr sz="2400" b="1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prototyping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marR="140335">
              <a:lnSpc>
                <a:spcPct val="100800"/>
              </a:lnSpc>
              <a:spcBef>
                <a:spcPts val="220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quick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easy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translate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high-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level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concepts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tangible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testable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artifacts.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most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important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role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check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test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functionality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rather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than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visual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appearance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product.</a:t>
            </a:r>
            <a:endParaRPr sz="2400" dirty="0">
              <a:latin typeface="Calibri"/>
              <a:cs typeface="Calibri"/>
            </a:endParaRPr>
          </a:p>
          <a:p>
            <a:pPr marL="567690">
              <a:lnSpc>
                <a:spcPct val="100000"/>
              </a:lnSpc>
              <a:spcBef>
                <a:spcPts val="1755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Basic</a:t>
            </a:r>
            <a:r>
              <a:rPr sz="2400" b="1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characteristics</a:t>
            </a:r>
            <a:endParaRPr sz="2400" dirty="0">
              <a:latin typeface="Calibri"/>
              <a:cs typeface="Calibri"/>
            </a:endParaRPr>
          </a:p>
          <a:p>
            <a:pPr marL="567690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Visuals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: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only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some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visual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attributes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system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presented</a:t>
            </a:r>
            <a:endParaRPr sz="2400" dirty="0">
              <a:latin typeface="Calibri"/>
              <a:cs typeface="Calibri"/>
            </a:endParaRPr>
          </a:p>
          <a:p>
            <a:pPr marL="56769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Content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only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key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elements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content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included.</a:t>
            </a:r>
            <a:endParaRPr sz="2400" dirty="0">
              <a:latin typeface="Calibri"/>
              <a:cs typeface="Calibri"/>
            </a:endParaRPr>
          </a:p>
          <a:p>
            <a:pPr marL="567690" marR="5080">
              <a:lnSpc>
                <a:spcPct val="100800"/>
              </a:lnSpc>
              <a:spcBef>
                <a:spcPts val="505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Interactivity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: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simulated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real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human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during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testing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session,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particular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person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who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familiar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acts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computer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manually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changes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design’s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state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real-time.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B76C2D8-A2F5-B3D4-A1AF-9193FB86B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Fidelity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3925570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Low-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fidelity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(lo-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fi)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prototyping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spc="-20" dirty="0">
                <a:solidFill>
                  <a:srgbClr val="2F3442"/>
                </a:solidFill>
                <a:latin typeface="Calibri"/>
                <a:cs typeface="Calibri"/>
              </a:rPr>
              <a:t>Pros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80720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Inexpensive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80720" algn="l"/>
              </a:tabLst>
            </a:pP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Fast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buFont typeface="Arial"/>
              <a:buChar char="•"/>
              <a:tabLst>
                <a:tab pos="680720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Collaborative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80720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Clarifying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b="1" spc="-20" dirty="0">
                <a:solidFill>
                  <a:srgbClr val="2F3442"/>
                </a:solidFill>
                <a:latin typeface="Calibri"/>
                <a:cs typeface="Calibri"/>
              </a:rPr>
              <a:t>Cons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8072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Uncertainty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during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68072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Limited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interactivity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249935"/>
            <a:ext cx="4160520" cy="6358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1B7A3FEA-C836-A79E-A7E4-F91411471D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Fidelity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14" y="653795"/>
            <a:ext cx="5912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7030A0"/>
                </a:solidFill>
              </a:rPr>
              <a:t>An</a:t>
            </a:r>
            <a:r>
              <a:rPr sz="3600" b="1" spc="-35" dirty="0">
                <a:solidFill>
                  <a:srgbClr val="7030A0"/>
                </a:solidFill>
              </a:rPr>
              <a:t> </a:t>
            </a:r>
            <a:r>
              <a:rPr sz="3600" b="1" dirty="0">
                <a:solidFill>
                  <a:srgbClr val="7030A0"/>
                </a:solidFill>
              </a:rPr>
              <a:t>exciting</a:t>
            </a:r>
            <a:r>
              <a:rPr sz="3600" b="1" spc="-35" dirty="0">
                <a:solidFill>
                  <a:srgbClr val="7030A0"/>
                </a:solidFill>
              </a:rPr>
              <a:t> </a:t>
            </a:r>
            <a:r>
              <a:rPr sz="3600" b="1" dirty="0">
                <a:solidFill>
                  <a:srgbClr val="7030A0"/>
                </a:solidFill>
              </a:rPr>
              <a:t>new</a:t>
            </a:r>
            <a:r>
              <a:rPr sz="3600" b="1" spc="-35" dirty="0">
                <a:solidFill>
                  <a:srgbClr val="7030A0"/>
                </a:solidFill>
              </a:rPr>
              <a:t> </a:t>
            </a:r>
            <a:r>
              <a:rPr sz="3600" b="1" spc="-10" dirty="0">
                <a:solidFill>
                  <a:srgbClr val="7030A0"/>
                </a:solidFill>
              </a:rPr>
              <a:t>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220" y="3705859"/>
            <a:ext cx="11430000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265" algn="l"/>
                <a:tab pos="7439659" algn="l"/>
                <a:tab pos="924814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Brainstorming,</a:t>
            </a:r>
            <a:r>
              <a:rPr sz="2400" spc="-1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planning…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	Building,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crafting…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Perfection…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	Everything</a:t>
            </a:r>
            <a:r>
              <a:rPr sz="2400" spc="-7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right…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920750" marR="172085">
              <a:lnSpc>
                <a:spcPct val="125800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Having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sweated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spent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valuable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time,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money,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recourses;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attracting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visitors… 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BUT,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no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customers.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1727" y="1432560"/>
            <a:ext cx="1816735" cy="2115820"/>
            <a:chOff x="871727" y="1432560"/>
            <a:chExt cx="1816735" cy="21158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1731264"/>
              <a:ext cx="1816608" cy="1816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19" y="1432560"/>
              <a:ext cx="463295" cy="4663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0928" y="2087879"/>
            <a:ext cx="1609344" cy="16093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5992" y="2087879"/>
            <a:ext cx="1612392" cy="16093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4735" y="2087879"/>
            <a:ext cx="1612391" cy="1609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66423" y="2503932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F3442"/>
                </a:solidFill>
                <a:latin typeface="Calibri"/>
                <a:cs typeface="Calibri"/>
              </a:rPr>
              <a:t>Months…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High-</a:t>
            </a:r>
            <a:r>
              <a:rPr dirty="0">
                <a:solidFill>
                  <a:srgbClr val="0070C0"/>
                </a:solidFill>
              </a:rPr>
              <a:t>fidelity</a:t>
            </a:r>
            <a:r>
              <a:rPr spc="-10" dirty="0">
                <a:solidFill>
                  <a:srgbClr val="0070C0"/>
                </a:solidFill>
              </a:rPr>
              <a:t> (hi-</a:t>
            </a:r>
            <a:r>
              <a:rPr dirty="0">
                <a:solidFill>
                  <a:srgbClr val="0070C0"/>
                </a:solidFill>
              </a:rPr>
              <a:t>fi)</a:t>
            </a:r>
            <a:r>
              <a:rPr spc="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prototyping</a:t>
            </a:r>
          </a:p>
          <a:p>
            <a:pPr marL="12700" marR="5080">
              <a:lnSpc>
                <a:spcPct val="100600"/>
              </a:lnSpc>
              <a:spcBef>
                <a:spcPts val="2310"/>
              </a:spcBef>
            </a:pPr>
            <a:r>
              <a:rPr b="0" dirty="0">
                <a:latin typeface="Calibri"/>
                <a:cs typeface="Calibri"/>
              </a:rPr>
              <a:t>Appear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&amp;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function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similar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possible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actual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system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that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will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ship.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Teams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usually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high-</a:t>
            </a:r>
            <a:r>
              <a:rPr b="0" dirty="0">
                <a:latin typeface="Calibri"/>
                <a:cs typeface="Calibri"/>
              </a:rPr>
              <a:t>fidelity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prototypes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when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they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have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solid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understanding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they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are </a:t>
            </a:r>
            <a:r>
              <a:rPr b="0" dirty="0">
                <a:latin typeface="Calibri"/>
                <a:cs typeface="Calibri"/>
              </a:rPr>
              <a:t>going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build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they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need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either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test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users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or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get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final-design </a:t>
            </a:r>
            <a:r>
              <a:rPr b="0" dirty="0">
                <a:latin typeface="Calibri"/>
                <a:cs typeface="Calibri"/>
              </a:rPr>
              <a:t>approval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stakeholders.</a:t>
            </a:r>
          </a:p>
          <a:p>
            <a:pPr marL="534670">
              <a:lnSpc>
                <a:spcPct val="100000"/>
              </a:lnSpc>
              <a:spcBef>
                <a:spcPts val="1825"/>
              </a:spcBef>
            </a:pPr>
            <a:r>
              <a:rPr dirty="0"/>
              <a:t>Basic</a:t>
            </a:r>
            <a:r>
              <a:rPr spc="-15" dirty="0"/>
              <a:t> </a:t>
            </a:r>
            <a:r>
              <a:rPr spc="-10" dirty="0"/>
              <a:t>characteristics</a:t>
            </a:r>
          </a:p>
          <a:p>
            <a:pPr marL="534670">
              <a:lnSpc>
                <a:spcPct val="100000"/>
              </a:lnSpc>
              <a:spcBef>
                <a:spcPts val="190"/>
              </a:spcBef>
            </a:pPr>
            <a:r>
              <a:rPr dirty="0"/>
              <a:t>Visuals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realistic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&amp;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detailed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</a:t>
            </a:r>
          </a:p>
          <a:p>
            <a:pPr marL="534670">
              <a:lnSpc>
                <a:spcPct val="100000"/>
              </a:lnSpc>
              <a:spcBef>
                <a:spcPts val="530"/>
              </a:spcBef>
            </a:pPr>
            <a:r>
              <a:rPr dirty="0"/>
              <a:t>Content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most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content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that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will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appear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final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design.</a:t>
            </a:r>
          </a:p>
          <a:p>
            <a:pPr marL="534670">
              <a:lnSpc>
                <a:spcPct val="100000"/>
              </a:lnSpc>
              <a:spcBef>
                <a:spcPts val="525"/>
              </a:spcBef>
            </a:pPr>
            <a:r>
              <a:rPr dirty="0"/>
              <a:t>Interactivity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highly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realistic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their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interactions.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DB5D1341-4677-CACA-9B8F-049493235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Fidelity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171315" cy="424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High-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fidelity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(hi-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fi)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prototyping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spc="-20" dirty="0">
                <a:solidFill>
                  <a:srgbClr val="2F3442"/>
                </a:solidFill>
                <a:latin typeface="Calibri"/>
                <a:cs typeface="Calibri"/>
              </a:rPr>
              <a:t>Pros</a:t>
            </a:r>
            <a:endParaRPr sz="2400" dirty="0">
              <a:latin typeface="Calibri"/>
              <a:cs typeface="Calibri"/>
            </a:endParaRPr>
          </a:p>
          <a:p>
            <a:pPr marL="680720" marR="5080" indent="-342900">
              <a:lnSpc>
                <a:spcPct val="100800"/>
              </a:lnSpc>
              <a:spcBef>
                <a:spcPts val="550"/>
              </a:spcBef>
              <a:buFont typeface="Arial"/>
              <a:buChar char="•"/>
              <a:tabLst>
                <a:tab pos="68072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Meaningful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feedback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during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usability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680720" marR="466725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680720" algn="l"/>
              </a:tabLst>
            </a:pP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Testability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specific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UI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elements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interactions</a:t>
            </a:r>
            <a:endParaRPr sz="2400" dirty="0">
              <a:latin typeface="Calibri"/>
              <a:cs typeface="Calibri"/>
            </a:endParaRPr>
          </a:p>
          <a:p>
            <a:pPr marL="680720" marR="26670" indent="-342900">
              <a:lnSpc>
                <a:spcPts val="2810"/>
              </a:lnSpc>
              <a:spcBef>
                <a:spcPts val="80"/>
              </a:spcBef>
              <a:buFont typeface="Arial"/>
              <a:buChar char="•"/>
              <a:tabLst>
                <a:tab pos="68072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Easy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buy-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clients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stakeholders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b="1" spc="-20" dirty="0">
                <a:solidFill>
                  <a:srgbClr val="2F3442"/>
                </a:solidFill>
                <a:latin typeface="Calibri"/>
                <a:cs typeface="Calibri"/>
              </a:rPr>
              <a:t>Cons</a:t>
            </a:r>
            <a:endParaRPr sz="2400" dirty="0">
              <a:latin typeface="Calibri"/>
              <a:cs typeface="Calibri"/>
            </a:endParaRPr>
          </a:p>
          <a:p>
            <a:pPr marL="68072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80720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Higher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costs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124" y="1778916"/>
            <a:ext cx="6697051" cy="49281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5C110C96-99BF-7024-1970-D5401B2FC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Fidelity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67" y="2971291"/>
            <a:ext cx="1348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solidFill>
                  <a:srgbClr val="FFFFFF"/>
                </a:solidFill>
                <a:latin typeface="Calibri Light"/>
                <a:cs typeface="Calibri Light"/>
              </a:rPr>
              <a:t>Steps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20" y="4057396"/>
            <a:ext cx="11925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86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6173" y="4057396"/>
            <a:ext cx="16706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0" marR="5080" indent="-27368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7847" y="4057396"/>
            <a:ext cx="146240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19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4310" y="4057396"/>
            <a:ext cx="15157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1920" marR="5080" indent="-1098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1387" y="4057396"/>
            <a:ext cx="165036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8740" marR="5080" indent="-6667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165" y="4057396"/>
            <a:ext cx="17468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17804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819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3470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2953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6603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6086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9738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221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42873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2355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16006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35490" y="270608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345"/>
                </a:moveTo>
                <a:lnTo>
                  <a:pt x="2601" y="395038"/>
                </a:lnTo>
                <a:lnTo>
                  <a:pt x="10225" y="348237"/>
                </a:lnTo>
                <a:lnTo>
                  <a:pt x="22602" y="303214"/>
                </a:lnTo>
                <a:lnTo>
                  <a:pt x="39460" y="260238"/>
                </a:lnTo>
                <a:lnTo>
                  <a:pt x="60529" y="219580"/>
                </a:lnTo>
                <a:lnTo>
                  <a:pt x="85539" y="181511"/>
                </a:lnTo>
                <a:lnTo>
                  <a:pt x="114220" y="146301"/>
                </a:lnTo>
                <a:lnTo>
                  <a:pt x="146301" y="114220"/>
                </a:lnTo>
                <a:lnTo>
                  <a:pt x="181511" y="85539"/>
                </a:lnTo>
                <a:lnTo>
                  <a:pt x="219580" y="60529"/>
                </a:lnTo>
                <a:lnTo>
                  <a:pt x="260238" y="39460"/>
                </a:lnTo>
                <a:lnTo>
                  <a:pt x="303214" y="22602"/>
                </a:lnTo>
                <a:lnTo>
                  <a:pt x="348237" y="10225"/>
                </a:lnTo>
                <a:lnTo>
                  <a:pt x="395038" y="2601"/>
                </a:lnTo>
                <a:lnTo>
                  <a:pt x="443345" y="0"/>
                </a:lnTo>
                <a:lnTo>
                  <a:pt x="491652" y="2601"/>
                </a:lnTo>
                <a:lnTo>
                  <a:pt x="538453" y="10225"/>
                </a:lnTo>
                <a:lnTo>
                  <a:pt x="583476" y="22602"/>
                </a:lnTo>
                <a:lnTo>
                  <a:pt x="626452" y="39460"/>
                </a:lnTo>
                <a:lnTo>
                  <a:pt x="667110" y="60529"/>
                </a:lnTo>
                <a:lnTo>
                  <a:pt x="705179" y="85539"/>
                </a:lnTo>
                <a:lnTo>
                  <a:pt x="740389" y="114220"/>
                </a:lnTo>
                <a:lnTo>
                  <a:pt x="772470" y="146301"/>
                </a:lnTo>
                <a:lnTo>
                  <a:pt x="801151" y="181511"/>
                </a:lnTo>
                <a:lnTo>
                  <a:pt x="826161" y="219580"/>
                </a:lnTo>
                <a:lnTo>
                  <a:pt x="847230" y="260238"/>
                </a:lnTo>
                <a:lnTo>
                  <a:pt x="864088" y="303214"/>
                </a:lnTo>
                <a:lnTo>
                  <a:pt x="876465" y="348237"/>
                </a:lnTo>
                <a:lnTo>
                  <a:pt x="884089" y="395038"/>
                </a:lnTo>
                <a:lnTo>
                  <a:pt x="886691" y="443345"/>
                </a:lnTo>
                <a:lnTo>
                  <a:pt x="884089" y="491652"/>
                </a:lnTo>
                <a:lnTo>
                  <a:pt x="876465" y="538453"/>
                </a:lnTo>
                <a:lnTo>
                  <a:pt x="864088" y="583476"/>
                </a:lnTo>
                <a:lnTo>
                  <a:pt x="847230" y="626452"/>
                </a:lnTo>
                <a:lnTo>
                  <a:pt x="826161" y="667110"/>
                </a:lnTo>
                <a:lnTo>
                  <a:pt x="801151" y="705179"/>
                </a:lnTo>
                <a:lnTo>
                  <a:pt x="772470" y="740389"/>
                </a:lnTo>
                <a:lnTo>
                  <a:pt x="740389" y="772470"/>
                </a:lnTo>
                <a:lnTo>
                  <a:pt x="705179" y="801151"/>
                </a:lnTo>
                <a:lnTo>
                  <a:pt x="667110" y="826161"/>
                </a:lnTo>
                <a:lnTo>
                  <a:pt x="626452" y="847230"/>
                </a:lnTo>
                <a:lnTo>
                  <a:pt x="583476" y="864088"/>
                </a:lnTo>
                <a:lnTo>
                  <a:pt x="538453" y="876465"/>
                </a:lnTo>
                <a:lnTo>
                  <a:pt x="491652" y="884089"/>
                </a:lnTo>
                <a:lnTo>
                  <a:pt x="443345" y="886691"/>
                </a:lnTo>
                <a:lnTo>
                  <a:pt x="395038" y="884089"/>
                </a:lnTo>
                <a:lnTo>
                  <a:pt x="348237" y="876465"/>
                </a:lnTo>
                <a:lnTo>
                  <a:pt x="303214" y="864088"/>
                </a:lnTo>
                <a:lnTo>
                  <a:pt x="260238" y="847230"/>
                </a:lnTo>
                <a:lnTo>
                  <a:pt x="219580" y="826161"/>
                </a:lnTo>
                <a:lnTo>
                  <a:pt x="181511" y="801151"/>
                </a:lnTo>
                <a:lnTo>
                  <a:pt x="146301" y="772470"/>
                </a:lnTo>
                <a:lnTo>
                  <a:pt x="114220" y="740389"/>
                </a:lnTo>
                <a:lnTo>
                  <a:pt x="85539" y="705179"/>
                </a:lnTo>
                <a:lnTo>
                  <a:pt x="60529" y="667110"/>
                </a:lnTo>
                <a:lnTo>
                  <a:pt x="39460" y="626452"/>
                </a:lnTo>
                <a:lnTo>
                  <a:pt x="22602" y="583476"/>
                </a:lnTo>
                <a:lnTo>
                  <a:pt x="10225" y="538453"/>
                </a:lnTo>
                <a:lnTo>
                  <a:pt x="2601" y="491652"/>
                </a:lnTo>
                <a:lnTo>
                  <a:pt x="0" y="443345"/>
                </a:lnTo>
                <a:close/>
              </a:path>
            </a:pathLst>
          </a:custGeom>
          <a:ln w="1270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89140" y="292862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56510" y="3143077"/>
            <a:ext cx="8479155" cy="12700"/>
            <a:chOff x="1856510" y="3143077"/>
            <a:chExt cx="8479155" cy="12700"/>
          </a:xfrm>
        </p:grpSpPr>
        <p:sp>
          <p:nvSpPr>
            <p:cNvPr id="23" name="object 23"/>
            <p:cNvSpPr/>
            <p:nvPr/>
          </p:nvSpPr>
          <p:spPr>
            <a:xfrm>
              <a:off x="1856510" y="314942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443" y="1"/>
                  </a:lnTo>
                </a:path>
              </a:pathLst>
            </a:custGeom>
            <a:ln w="12700">
              <a:solidFill>
                <a:srgbClr val="2F3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9643" y="314942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443" y="1"/>
                  </a:lnTo>
                </a:path>
              </a:pathLst>
            </a:custGeom>
            <a:ln w="12700">
              <a:solidFill>
                <a:srgbClr val="2F3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2777" y="314942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90">
                  <a:moveTo>
                    <a:pt x="0" y="0"/>
                  </a:moveTo>
                  <a:lnTo>
                    <a:pt x="986443" y="1"/>
                  </a:lnTo>
                </a:path>
              </a:pathLst>
            </a:custGeom>
            <a:ln w="12700">
              <a:solidFill>
                <a:srgbClr val="2F3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75912" y="314942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90">
                  <a:moveTo>
                    <a:pt x="0" y="0"/>
                  </a:moveTo>
                  <a:lnTo>
                    <a:pt x="986443" y="1"/>
                  </a:lnTo>
                </a:path>
              </a:pathLst>
            </a:custGeom>
            <a:ln w="12700">
              <a:solidFill>
                <a:srgbClr val="2F3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49045" y="314942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90">
                  <a:moveTo>
                    <a:pt x="0" y="0"/>
                  </a:moveTo>
                  <a:lnTo>
                    <a:pt x="986444" y="1"/>
                  </a:lnTo>
                </a:path>
              </a:pathLst>
            </a:custGeom>
            <a:ln w="12700">
              <a:solidFill>
                <a:srgbClr val="2F3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523" y="1293607"/>
            <a:ext cx="5090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How</a:t>
            </a:r>
            <a:r>
              <a:rPr sz="24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get</a:t>
            </a:r>
            <a:r>
              <a:rPr sz="24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started</a:t>
            </a:r>
            <a:r>
              <a:rPr sz="24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with</a:t>
            </a:r>
            <a:r>
              <a:rPr sz="24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prototyping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574" y="3111500"/>
            <a:ext cx="13684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14325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800" b="1" spc="-8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8370" y="3109467"/>
            <a:ext cx="167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794" y="3109467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0966" y="3109467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166" y="3109467"/>
            <a:ext cx="1650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2236" y="3109467"/>
            <a:ext cx="1746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3" name="object 23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8837" y="3870452"/>
            <a:ext cx="10914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problem,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need,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discovery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am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looking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address?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end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goal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prototype?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values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functions?</a:t>
            </a:r>
            <a:endParaRPr sz="2400">
              <a:latin typeface="Calibri"/>
              <a:cs typeface="Calibri"/>
            </a:endParaRPr>
          </a:p>
          <a:p>
            <a:pPr marL="469265" marR="5080" indent="-4572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target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audience?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trying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solve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problems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certain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users?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Who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these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users,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their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specific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problems?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ts val="2770"/>
              </a:lnSpc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desired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deliverables?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ts val="2845"/>
              </a:lnSpc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much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allocate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69EA23CC-ABB7-BC4F-50A9-6BB7F16DF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19" y="415754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1</a:t>
            </a:r>
            <a:r>
              <a:rPr lang="en-GB" sz="3600" b="1" spc="-10" baseline="30000" dirty="0">
                <a:solidFill>
                  <a:srgbClr val="7030A0"/>
                </a:solidFill>
              </a:rPr>
              <a:t>st</a:t>
            </a:r>
            <a:r>
              <a:rPr lang="en-GB" sz="3600" b="1" spc="-10" dirty="0">
                <a:solidFill>
                  <a:srgbClr val="7030A0"/>
                </a:solidFill>
              </a:rPr>
              <a:t> 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76" y="3109467"/>
            <a:ext cx="119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96" y="3111500"/>
            <a:ext cx="192976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33375" marR="5080" indent="-321310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800" b="1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800" b="1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800" b="1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things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794" y="3109467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0966" y="3109467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166" y="3109467"/>
            <a:ext cx="1650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2236" y="3109467"/>
            <a:ext cx="1746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3" name="object 23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8837" y="3870452"/>
            <a:ext cx="11006455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flow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achieve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their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goals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interacting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Info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entities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input/output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flow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relate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behaviour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expectations.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sketch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out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flow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(focus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functionality).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Rudimentary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structure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layout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content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(text,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photos,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video,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etc.)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basic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boxes.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AFB8595E-72ED-3B25-1ABD-89B4F868D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2nd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76" y="3109467"/>
            <a:ext cx="119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241" y="3109467"/>
            <a:ext cx="167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5923" y="3111500"/>
            <a:ext cx="168211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48895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800" b="1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 right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800" b="1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0966" y="3109467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166" y="3109467"/>
            <a:ext cx="1650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2236" y="3109467"/>
            <a:ext cx="1746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3" name="object 23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8837" y="3870452"/>
            <a:ext cx="1070229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Before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creating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prototype,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consider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key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goals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resources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marL="469265" marR="303530" indent="-4572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69265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make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sense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early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stages,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but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will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want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closer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product.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BE0229D6-5444-C7D0-86FC-D08E2F138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3rd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76" y="3109467"/>
            <a:ext cx="119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241" y="3109467"/>
            <a:ext cx="167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794" y="3109467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0794" y="3111500"/>
            <a:ext cx="173799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6525" marR="5080" indent="-124460">
              <a:lnSpc>
                <a:spcPts val="2090"/>
              </a:lnSpc>
              <a:spcBef>
                <a:spcPts val="225"/>
              </a:spcBef>
            </a:pP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800" b="1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800" b="1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800" b="1" spc="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166" y="3109467"/>
            <a:ext cx="1650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2236" y="3109467"/>
            <a:ext cx="1746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3" name="object 23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23745" y="4247569"/>
            <a:ext cx="10474963" cy="111742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ct val="100600"/>
              </a:lnSpc>
              <a:spcBef>
                <a:spcPts val="80"/>
              </a:spcBef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focus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should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longer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creatively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adding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all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necessary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instead,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should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effectively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organising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structure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designs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assets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they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include.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34" name="object 2">
            <a:extLst>
              <a:ext uri="{FF2B5EF4-FFF2-40B4-BE49-F238E27FC236}">
                <a16:creationId xmlns:a16="http://schemas.microsoft.com/office/drawing/2014/main" id="{E18ACDA8-9A09-619B-537F-AB58F972A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4th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76" y="3109467"/>
            <a:ext cx="119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241" y="3109467"/>
            <a:ext cx="167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794" y="3109467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0966" y="3109467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4607" y="3111500"/>
            <a:ext cx="190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800" b="1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800" b="1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800" b="1" spc="-25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0613" y="3109467"/>
            <a:ext cx="1310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597" y="3327908"/>
            <a:ext cx="364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84680" algn="l"/>
              </a:tabLst>
            </a:pPr>
            <a:r>
              <a:rPr sz="2700" b="1" baseline="-12345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700" b="1" spc="-7" baseline="-123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700" b="1" spc="-15" baseline="-12345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2700" b="1" baseline="-12345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2700" b="1" spc="-7" baseline="-123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700" b="1" spc="-15" baseline="-12345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2700" b="1" baseline="-12345" dirty="0">
                <a:solidFill>
                  <a:srgbClr val="2F3442"/>
                </a:solidFill>
                <a:latin typeface="Calibri"/>
                <a:cs typeface="Calibri"/>
              </a:rPr>
              <a:t>	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6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4" name="object 24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9792" y="4231351"/>
            <a:ext cx="10472416" cy="3802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marR="5080" indent="-4572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469265" algn="l"/>
              </a:tabLst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provide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detailed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feedback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–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especially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regarding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usability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&amp;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interactivity.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383" y="6068567"/>
            <a:ext cx="377952" cy="32308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6CB14207-4D13-6C71-1B93-4904C34DE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5th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435100"/>
            <a:ext cx="446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started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76" y="3109467"/>
            <a:ext cx="119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Ask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key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questions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first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241" y="3109467"/>
            <a:ext cx="167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Start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visual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side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 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794" y="3109467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Choose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right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kind</a:t>
            </a:r>
            <a:r>
              <a:rPr sz="16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0966" y="3109467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Turn</a:t>
            </a:r>
            <a:r>
              <a:rPr sz="16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sketches</a:t>
            </a:r>
            <a:r>
              <a:rPr sz="16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F3442"/>
                </a:solidFill>
                <a:latin typeface="Calibri"/>
                <a:cs typeface="Calibri"/>
              </a:rPr>
              <a:t>into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458" y="3109467"/>
            <a:ext cx="1650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Transition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6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F3442"/>
                </a:solidFill>
                <a:latin typeface="Calibri"/>
                <a:cs typeface="Calibri"/>
              </a:rPr>
              <a:t>lo-</a:t>
            </a:r>
            <a:r>
              <a:rPr sz="1600" spc="-25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5915" y="3111500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Move</a:t>
            </a:r>
            <a:r>
              <a:rPr sz="1800" b="1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from</a:t>
            </a:r>
            <a:r>
              <a:rPr sz="1800" b="1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1800" b="1" spc="-25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8669" y="3376676"/>
            <a:ext cx="367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64970" algn="l"/>
              </a:tabLst>
            </a:pPr>
            <a:r>
              <a:rPr sz="2400" baseline="13888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15" baseline="13888" dirty="0">
                <a:solidFill>
                  <a:srgbClr val="2F3442"/>
                </a:solidFill>
                <a:latin typeface="Calibri"/>
                <a:cs typeface="Calibri"/>
              </a:rPr>
              <a:t> hi-</a:t>
            </a:r>
            <a:r>
              <a:rPr sz="2400" baseline="13888" dirty="0">
                <a:solidFill>
                  <a:srgbClr val="2F3442"/>
                </a:solidFill>
                <a:latin typeface="Calibri"/>
                <a:cs typeface="Calibri"/>
              </a:rPr>
              <a:t>fi</a:t>
            </a:r>
            <a:r>
              <a:rPr sz="2400" spc="-15" baseline="13888" dirty="0">
                <a:solidFill>
                  <a:srgbClr val="2F3442"/>
                </a:solidFill>
                <a:latin typeface="Calibri"/>
                <a:cs typeface="Calibri"/>
              </a:rPr>
              <a:t> prototypes</a:t>
            </a:r>
            <a:r>
              <a:rPr sz="2400" baseline="13888" dirty="0">
                <a:solidFill>
                  <a:srgbClr val="2F344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1800" b="1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1800" b="1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F3442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7819" y="215003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00"/>
                </a:moveTo>
                <a:lnTo>
                  <a:pt x="2534" y="384928"/>
                </a:lnTo>
                <a:lnTo>
                  <a:pt x="9963" y="339325"/>
                </a:lnTo>
                <a:lnTo>
                  <a:pt x="22023" y="295454"/>
                </a:lnTo>
                <a:lnTo>
                  <a:pt x="38450" y="253578"/>
                </a:lnTo>
                <a:lnTo>
                  <a:pt x="58980" y="213961"/>
                </a:lnTo>
                <a:lnTo>
                  <a:pt x="83350" y="176866"/>
                </a:lnTo>
                <a:lnTo>
                  <a:pt x="111297" y="142557"/>
                </a:lnTo>
                <a:lnTo>
                  <a:pt x="142557" y="111297"/>
                </a:lnTo>
                <a:lnTo>
                  <a:pt x="176866" y="83350"/>
                </a:lnTo>
                <a:lnTo>
                  <a:pt x="213961" y="58980"/>
                </a:lnTo>
                <a:lnTo>
                  <a:pt x="253578" y="38450"/>
                </a:lnTo>
                <a:lnTo>
                  <a:pt x="295454" y="22023"/>
                </a:lnTo>
                <a:lnTo>
                  <a:pt x="339325" y="9963"/>
                </a:lnTo>
                <a:lnTo>
                  <a:pt x="384928" y="2534"/>
                </a:lnTo>
                <a:lnTo>
                  <a:pt x="432000" y="0"/>
                </a:lnTo>
                <a:lnTo>
                  <a:pt x="479071" y="2534"/>
                </a:lnTo>
                <a:lnTo>
                  <a:pt x="524674" y="9963"/>
                </a:lnTo>
                <a:lnTo>
                  <a:pt x="568545" y="22023"/>
                </a:lnTo>
                <a:lnTo>
                  <a:pt x="610421" y="38450"/>
                </a:lnTo>
                <a:lnTo>
                  <a:pt x="650038" y="58980"/>
                </a:lnTo>
                <a:lnTo>
                  <a:pt x="687133" y="83350"/>
                </a:lnTo>
                <a:lnTo>
                  <a:pt x="721442" y="111297"/>
                </a:lnTo>
                <a:lnTo>
                  <a:pt x="752702" y="142557"/>
                </a:lnTo>
                <a:lnTo>
                  <a:pt x="780649" y="176866"/>
                </a:lnTo>
                <a:lnTo>
                  <a:pt x="805019" y="213961"/>
                </a:lnTo>
                <a:lnTo>
                  <a:pt x="825549" y="253578"/>
                </a:lnTo>
                <a:lnTo>
                  <a:pt x="841976" y="295454"/>
                </a:lnTo>
                <a:lnTo>
                  <a:pt x="854036" y="339325"/>
                </a:lnTo>
                <a:lnTo>
                  <a:pt x="861465" y="384928"/>
                </a:lnTo>
                <a:lnTo>
                  <a:pt x="864000" y="432000"/>
                </a:lnTo>
                <a:lnTo>
                  <a:pt x="861465" y="479071"/>
                </a:lnTo>
                <a:lnTo>
                  <a:pt x="854036" y="524674"/>
                </a:lnTo>
                <a:lnTo>
                  <a:pt x="841976" y="568545"/>
                </a:lnTo>
                <a:lnTo>
                  <a:pt x="825549" y="610421"/>
                </a:lnTo>
                <a:lnTo>
                  <a:pt x="805019" y="650038"/>
                </a:lnTo>
                <a:lnTo>
                  <a:pt x="780649" y="687133"/>
                </a:lnTo>
                <a:lnTo>
                  <a:pt x="752702" y="721442"/>
                </a:lnTo>
                <a:lnTo>
                  <a:pt x="721442" y="752702"/>
                </a:lnTo>
                <a:lnTo>
                  <a:pt x="687133" y="780649"/>
                </a:lnTo>
                <a:lnTo>
                  <a:pt x="650038" y="805019"/>
                </a:lnTo>
                <a:lnTo>
                  <a:pt x="610421" y="825549"/>
                </a:lnTo>
                <a:lnTo>
                  <a:pt x="568545" y="841976"/>
                </a:lnTo>
                <a:lnTo>
                  <a:pt x="524674" y="854036"/>
                </a:lnTo>
                <a:lnTo>
                  <a:pt x="479071" y="861465"/>
                </a:lnTo>
                <a:lnTo>
                  <a:pt x="432000" y="864000"/>
                </a:lnTo>
                <a:lnTo>
                  <a:pt x="384928" y="861465"/>
                </a:lnTo>
                <a:lnTo>
                  <a:pt x="339325" y="854036"/>
                </a:lnTo>
                <a:lnTo>
                  <a:pt x="295454" y="841976"/>
                </a:lnTo>
                <a:lnTo>
                  <a:pt x="253578" y="825549"/>
                </a:lnTo>
                <a:lnTo>
                  <a:pt x="213961" y="805019"/>
                </a:lnTo>
                <a:lnTo>
                  <a:pt x="176866" y="780649"/>
                </a:lnTo>
                <a:lnTo>
                  <a:pt x="142557" y="752702"/>
                </a:lnTo>
                <a:lnTo>
                  <a:pt x="111297" y="721442"/>
                </a:lnTo>
                <a:lnTo>
                  <a:pt x="83350" y="687133"/>
                </a:lnTo>
                <a:lnTo>
                  <a:pt x="58980" y="650038"/>
                </a:lnTo>
                <a:lnTo>
                  <a:pt x="38450" y="610421"/>
                </a:lnTo>
                <a:lnTo>
                  <a:pt x="22023" y="568545"/>
                </a:lnTo>
                <a:lnTo>
                  <a:pt x="9963" y="524674"/>
                </a:lnTo>
                <a:lnTo>
                  <a:pt x="2534" y="479071"/>
                </a:lnTo>
                <a:lnTo>
                  <a:pt x="0" y="432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2824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2953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5959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6086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9093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9221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7222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62355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270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45360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35490" y="2222030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360000"/>
                </a:moveTo>
                <a:lnTo>
                  <a:pt x="3286" y="311150"/>
                </a:lnTo>
                <a:lnTo>
                  <a:pt x="12859" y="264297"/>
                </a:lnTo>
                <a:lnTo>
                  <a:pt x="28290" y="219871"/>
                </a:lnTo>
                <a:lnTo>
                  <a:pt x="49150" y="178301"/>
                </a:lnTo>
                <a:lnTo>
                  <a:pt x="75010" y="140014"/>
                </a:lnTo>
                <a:lnTo>
                  <a:pt x="105441" y="105441"/>
                </a:lnTo>
                <a:lnTo>
                  <a:pt x="140014" y="75010"/>
                </a:lnTo>
                <a:lnTo>
                  <a:pt x="178301" y="49150"/>
                </a:lnTo>
                <a:lnTo>
                  <a:pt x="219871" y="28290"/>
                </a:lnTo>
                <a:lnTo>
                  <a:pt x="264297" y="12859"/>
                </a:lnTo>
                <a:lnTo>
                  <a:pt x="311150" y="3286"/>
                </a:lnTo>
                <a:lnTo>
                  <a:pt x="360000" y="0"/>
                </a:lnTo>
                <a:lnTo>
                  <a:pt x="408849" y="3286"/>
                </a:lnTo>
                <a:lnTo>
                  <a:pt x="455702" y="12859"/>
                </a:lnTo>
                <a:lnTo>
                  <a:pt x="500128" y="28290"/>
                </a:lnTo>
                <a:lnTo>
                  <a:pt x="541698" y="49150"/>
                </a:lnTo>
                <a:lnTo>
                  <a:pt x="579985" y="75010"/>
                </a:lnTo>
                <a:lnTo>
                  <a:pt x="614558" y="105441"/>
                </a:lnTo>
                <a:lnTo>
                  <a:pt x="644989" y="140014"/>
                </a:lnTo>
                <a:lnTo>
                  <a:pt x="670849" y="178301"/>
                </a:lnTo>
                <a:lnTo>
                  <a:pt x="691709" y="219871"/>
                </a:lnTo>
                <a:lnTo>
                  <a:pt x="707140" y="264297"/>
                </a:lnTo>
                <a:lnTo>
                  <a:pt x="716713" y="311150"/>
                </a:lnTo>
                <a:lnTo>
                  <a:pt x="720000" y="360000"/>
                </a:lnTo>
                <a:lnTo>
                  <a:pt x="716713" y="408849"/>
                </a:lnTo>
                <a:lnTo>
                  <a:pt x="707140" y="455702"/>
                </a:lnTo>
                <a:lnTo>
                  <a:pt x="691709" y="500128"/>
                </a:lnTo>
                <a:lnTo>
                  <a:pt x="670849" y="541698"/>
                </a:lnTo>
                <a:lnTo>
                  <a:pt x="644989" y="579985"/>
                </a:lnTo>
                <a:lnTo>
                  <a:pt x="614558" y="614558"/>
                </a:lnTo>
                <a:lnTo>
                  <a:pt x="579985" y="644989"/>
                </a:lnTo>
                <a:lnTo>
                  <a:pt x="541698" y="670849"/>
                </a:lnTo>
                <a:lnTo>
                  <a:pt x="500128" y="691709"/>
                </a:lnTo>
                <a:lnTo>
                  <a:pt x="455702" y="707140"/>
                </a:lnTo>
                <a:lnTo>
                  <a:pt x="408849" y="716713"/>
                </a:lnTo>
                <a:lnTo>
                  <a:pt x="360000" y="720000"/>
                </a:lnTo>
                <a:lnTo>
                  <a:pt x="311150" y="716713"/>
                </a:lnTo>
                <a:lnTo>
                  <a:pt x="264297" y="707140"/>
                </a:lnTo>
                <a:lnTo>
                  <a:pt x="219871" y="691709"/>
                </a:lnTo>
                <a:lnTo>
                  <a:pt x="178301" y="670849"/>
                </a:lnTo>
                <a:lnTo>
                  <a:pt x="140014" y="644989"/>
                </a:lnTo>
                <a:lnTo>
                  <a:pt x="105441" y="614558"/>
                </a:lnTo>
                <a:lnTo>
                  <a:pt x="75010" y="579985"/>
                </a:lnTo>
                <a:lnTo>
                  <a:pt x="49150" y="541698"/>
                </a:lnTo>
                <a:lnTo>
                  <a:pt x="28290" y="500128"/>
                </a:lnTo>
                <a:lnTo>
                  <a:pt x="12859" y="455702"/>
                </a:lnTo>
                <a:lnTo>
                  <a:pt x="3286" y="408849"/>
                </a:lnTo>
                <a:lnTo>
                  <a:pt x="0" y="360000"/>
                </a:lnTo>
                <a:close/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18496" y="24033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3442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61819" y="2575679"/>
            <a:ext cx="8573770" cy="12700"/>
            <a:chOff x="1761819" y="2575679"/>
            <a:chExt cx="8573770" cy="12700"/>
          </a:xfrm>
        </p:grpSpPr>
        <p:sp>
          <p:nvSpPr>
            <p:cNvPr id="24" name="object 24"/>
            <p:cNvSpPr/>
            <p:nvPr/>
          </p:nvSpPr>
          <p:spPr>
            <a:xfrm>
              <a:off x="1761819" y="2582029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5">
                  <a:moveTo>
                    <a:pt x="0" y="0"/>
                  </a:moveTo>
                  <a:lnTo>
                    <a:pt x="1081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2953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36086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9221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4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82355" y="2582029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59">
                  <a:moveTo>
                    <a:pt x="0" y="0"/>
                  </a:moveTo>
                  <a:lnTo>
                    <a:pt x="1153135" y="1"/>
                  </a:lnTo>
                </a:path>
              </a:pathLst>
            </a:custGeom>
            <a:ln w="12700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78837" y="3870452"/>
            <a:ext cx="1054671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Effective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prototyping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makes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life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swift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seamless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possible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coders.</a:t>
            </a:r>
            <a:endParaRPr sz="2400">
              <a:latin typeface="Calibri"/>
              <a:cs typeface="Calibri"/>
            </a:endParaRPr>
          </a:p>
          <a:p>
            <a:pPr marL="469265" marR="2477770" indent="-4572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69265" algn="l"/>
              </a:tabLst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provide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clear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idea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what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designer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want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produce: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should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look,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feel,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perform.</a:t>
            </a:r>
            <a:endParaRPr sz="2400">
              <a:latin typeface="Calibri"/>
              <a:cs typeface="Calibri"/>
            </a:endParaRPr>
          </a:p>
          <a:p>
            <a:pPr marL="469265" marR="5080" indent="-457200">
              <a:lnSpc>
                <a:spcPct val="100800"/>
              </a:lnSpc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It’s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coder’s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job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translate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fully-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fledged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system,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using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hi-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fi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point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reference.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34" name="object 2">
            <a:extLst>
              <a:ext uri="{FF2B5EF4-FFF2-40B4-BE49-F238E27FC236}">
                <a16:creationId xmlns:a16="http://schemas.microsoft.com/office/drawing/2014/main" id="{CDDE4AC6-B0D7-8531-1440-F7803C478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7030A0"/>
                </a:solidFill>
              </a:rPr>
              <a:t>Steps: 6th</a:t>
            </a:r>
            <a:endParaRPr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913" y="1436115"/>
            <a:ext cx="2783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3442"/>
                </a:solidFill>
              </a:rPr>
              <a:t>What</a:t>
            </a:r>
            <a:r>
              <a:rPr sz="2800" spc="-55" dirty="0">
                <a:solidFill>
                  <a:srgbClr val="2F3442"/>
                </a:solidFill>
              </a:rPr>
              <a:t> </a:t>
            </a:r>
            <a:r>
              <a:rPr sz="2800" dirty="0">
                <a:solidFill>
                  <a:srgbClr val="2F3442"/>
                </a:solidFill>
              </a:rPr>
              <a:t>went</a:t>
            </a:r>
            <a:r>
              <a:rPr sz="2800" spc="-50" dirty="0">
                <a:solidFill>
                  <a:srgbClr val="2F3442"/>
                </a:solidFill>
              </a:rPr>
              <a:t> </a:t>
            </a:r>
            <a:r>
              <a:rPr sz="2800" spc="-10" dirty="0">
                <a:solidFill>
                  <a:srgbClr val="2F3442"/>
                </a:solidFill>
              </a:rPr>
              <a:t>wrong?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16913" y="2120900"/>
            <a:ext cx="10806430" cy="28422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604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Ideas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executed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obsession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making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dent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market,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making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big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changes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society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just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completely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inventing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wheel,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realise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right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at</a:t>
            </a:r>
            <a:r>
              <a:rPr sz="2400" u="heavy" spc="-45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5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end</a:t>
            </a:r>
            <a:r>
              <a:rPr sz="2400" u="heavy" spc="-25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of</a:t>
            </a:r>
            <a:r>
              <a:rPr sz="2400" u="heavy" spc="-2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their</a:t>
            </a:r>
            <a:r>
              <a:rPr sz="2400" u="heavy" spc="-25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journey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they’ve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been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wasting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time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focussing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wrong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thing</a:t>
            </a:r>
            <a:r>
              <a:rPr lang="en-GB" sz="2400" spc="-25" dirty="0">
                <a:solidFill>
                  <a:srgbClr val="2F3442"/>
                </a:solidFill>
                <a:latin typeface="Calibri"/>
                <a:cs typeface="Calibri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Here</a:t>
            </a:r>
            <a:r>
              <a:rPr sz="2400" b="1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3442"/>
                </a:solidFill>
                <a:latin typeface="Calibri"/>
                <a:cs typeface="Calibri"/>
              </a:rPr>
              <a:t>comes</a:t>
            </a:r>
            <a:r>
              <a:rPr sz="2400" b="1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3442"/>
                </a:solidFill>
                <a:latin typeface="Calibri"/>
                <a:cs typeface="Calibri"/>
              </a:rPr>
              <a:t>prototyping.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720"/>
              </a:spcBef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provide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tools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approaches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properly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exploring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ideas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before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too</a:t>
            </a:r>
            <a:r>
              <a:rPr sz="2400" spc="-7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many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recourses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get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used.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E9EEE75-5C63-7781-2F90-9212E792B6C2}"/>
              </a:ext>
            </a:extLst>
          </p:cNvPr>
          <p:cNvSpPr txBox="1">
            <a:spLocks/>
          </p:cNvSpPr>
          <p:nvPr/>
        </p:nvSpPr>
        <p:spPr>
          <a:xfrm>
            <a:off x="716914" y="653795"/>
            <a:ext cx="5912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rgbClr val="565F6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3600" b="1">
                <a:solidFill>
                  <a:srgbClr val="7030A0"/>
                </a:solidFill>
              </a:rPr>
              <a:t>An</a:t>
            </a:r>
            <a:r>
              <a:rPr lang="en-GB" sz="3600" b="1" spc="-35">
                <a:solidFill>
                  <a:srgbClr val="7030A0"/>
                </a:solidFill>
              </a:rPr>
              <a:t> </a:t>
            </a:r>
            <a:r>
              <a:rPr lang="en-GB" sz="3600" b="1">
                <a:solidFill>
                  <a:srgbClr val="7030A0"/>
                </a:solidFill>
              </a:rPr>
              <a:t>exciting</a:t>
            </a:r>
            <a:r>
              <a:rPr lang="en-GB" sz="3600" b="1" spc="-35">
                <a:solidFill>
                  <a:srgbClr val="7030A0"/>
                </a:solidFill>
              </a:rPr>
              <a:t> </a:t>
            </a:r>
            <a:r>
              <a:rPr lang="en-GB" sz="3600" b="1">
                <a:solidFill>
                  <a:srgbClr val="7030A0"/>
                </a:solidFill>
              </a:rPr>
              <a:t>new</a:t>
            </a:r>
            <a:r>
              <a:rPr lang="en-GB" sz="3600" b="1" spc="-35">
                <a:solidFill>
                  <a:srgbClr val="7030A0"/>
                </a:solidFill>
              </a:rPr>
              <a:t> </a:t>
            </a:r>
            <a:r>
              <a:rPr lang="en-GB" sz="3600" b="1" spc="-10">
                <a:solidFill>
                  <a:srgbClr val="7030A0"/>
                </a:solidFill>
              </a:rPr>
              <a:t>project</a:t>
            </a:r>
            <a:endParaRPr lang="en-GB" sz="3600" b="1" spc="-1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14" y="653795"/>
            <a:ext cx="2331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Reference</a:t>
            </a:r>
            <a:r>
              <a:rPr lang="en-GB" sz="3600" b="1" spc="-10" dirty="0">
                <a:solidFill>
                  <a:srgbClr val="7030A0"/>
                </a:solidFill>
              </a:rPr>
              <a:t>s</a:t>
            </a:r>
            <a:endParaRPr sz="3600" b="1" spc="-1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837" y="1261363"/>
            <a:ext cx="10314305" cy="3262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https://en.wikipedia.org/wiki/Prototype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6499"/>
              </a:lnSpc>
              <a:spcBef>
                <a:spcPts val="5"/>
              </a:spcBef>
            </a:pP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  <a:hlinkClick r:id="rId2"/>
              </a:rPr>
              <a:t>www.usability.gov/how-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  <a:hlinkClick r:id="rId2"/>
              </a:rPr>
              <a:t>to-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2"/>
              </a:rPr>
              <a:t>and-tools/methods/prototyping.html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www.uxpin.com/studio/blog/what-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is-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a-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prototype-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a-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guide-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to-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functional-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  <a:hlinkClick r:id="rId3"/>
              </a:rPr>
              <a:t>ux/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  <a:hlinkClick r:id="rId4"/>
              </a:rPr>
              <a:t>www.nngroup.com/articles/ux-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4"/>
              </a:rPr>
              <a:t>prototype-hi-lo-fidelity/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https://uxplanet.org/the-magic-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of-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paper-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prototyping-51693eac6bc3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  <a:hlinkClick r:id="rId5"/>
              </a:rPr>
              <a:t>www.protopie.io/blog/intro-to-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5"/>
              </a:rPr>
              <a:t>digital-prototyping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https://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  <a:hlinkClick r:id="rId6"/>
              </a:rPr>
              <a:t>www.figma.com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822" y="3048507"/>
            <a:ext cx="2308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2F3442"/>
                </a:solidFill>
                <a:latin typeface="Calibri Light"/>
                <a:cs typeface="Calibri Light"/>
              </a:rPr>
              <a:t>Questions?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67" y="2971291"/>
            <a:ext cx="244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Prototype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173" y="4404122"/>
            <a:ext cx="3197860" cy="2050414"/>
            <a:chOff x="638173" y="4404122"/>
            <a:chExt cx="3197860" cy="20504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384" y="6068567"/>
              <a:ext cx="377952" cy="323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3" y="4404122"/>
              <a:ext cx="3197524" cy="2050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6913" y="1279651"/>
            <a:ext cx="10586720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5595">
              <a:lnSpc>
                <a:spcPct val="142500"/>
              </a:lnSpc>
              <a:spcBef>
                <a:spcPts val="100"/>
              </a:spcBef>
            </a:pP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“An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early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sample,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model,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release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product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built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concept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process.”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expression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intent.</a:t>
            </a:r>
            <a:endParaRPr sz="2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12165" algn="l"/>
              </a:tabLst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present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designers’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designs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see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them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in</a:t>
            </a:r>
            <a:r>
              <a:rPr sz="2400" u="heavy" spc="-2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action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</a:tabLst>
            </a:pPr>
            <a:r>
              <a:rPr sz="2400" spc="-9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show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intention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behind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feature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overall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concept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simulation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interaction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between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interface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(digital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product).</a:t>
            </a:r>
            <a:endParaRPr sz="2400">
              <a:latin typeface="Calibri"/>
              <a:cs typeface="Calibri"/>
            </a:endParaRPr>
          </a:p>
          <a:p>
            <a:pPr marL="812165" indent="-342265">
              <a:lnSpc>
                <a:spcPts val="2845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Simulations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entire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app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just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single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interaction.</a:t>
            </a:r>
            <a:endParaRPr sz="2400">
              <a:latin typeface="Calibri"/>
              <a:cs typeface="Calibri"/>
            </a:endParaRPr>
          </a:p>
          <a:p>
            <a:pPr marL="812165" indent="-342265">
              <a:lnSpc>
                <a:spcPts val="2845"/>
              </a:lnSpc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paper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drawings,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wireframes,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mock-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ups,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web-based.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7236" y="4404121"/>
            <a:ext cx="3197524" cy="20502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300" y="4404121"/>
            <a:ext cx="3197524" cy="2050256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9E133C30-24E1-A7A8-EF55-E11AA7AB9F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173" y="485228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2" y="1435100"/>
            <a:ext cx="27120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Main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qualities: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73" y="2232263"/>
            <a:ext cx="5200650" cy="145542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73" y="4174855"/>
            <a:ext cx="5200650" cy="145542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Precision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3187" y="4174855"/>
            <a:ext cx="5200650" cy="145542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3188" y="2232263"/>
            <a:ext cx="5200650" cy="1455420"/>
          </a:xfrm>
          <a:prstGeom prst="rect">
            <a:avLst/>
          </a:prstGeom>
          <a:ln w="12700">
            <a:solidFill>
              <a:srgbClr val="2F344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Evolution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6428FE90-8467-A3D2-9978-8BA15C7BD2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2" y="1224788"/>
            <a:ext cx="10665460" cy="4252896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655"/>
              </a:spcBef>
            </a:pPr>
            <a:r>
              <a:rPr sz="2400" b="1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Representation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itself,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i.e.,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paper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mobile,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HTML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desktop.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840"/>
              </a:spcBef>
            </a:pPr>
            <a:r>
              <a:rPr sz="2400" b="1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Precision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fidelity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prototype,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i.e.,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level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details: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low-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high-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fidelity.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1370"/>
              </a:spcBef>
            </a:pPr>
            <a:r>
              <a:rPr sz="2400" b="1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Interactivity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functionality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open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user,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e.g.,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fully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partially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functional,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view-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only.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980"/>
              </a:spcBef>
            </a:pPr>
            <a:r>
              <a:rPr sz="2400" b="1" u="heavy" spc="-10" dirty="0">
                <a:solidFill>
                  <a:srgbClr val="2F3442"/>
                </a:solidFill>
                <a:uFill>
                  <a:solidFill>
                    <a:srgbClr val="2F3442"/>
                  </a:solidFill>
                </a:uFill>
                <a:latin typeface="Calibri"/>
                <a:cs typeface="Calibri"/>
              </a:rPr>
              <a:t>Evolution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900"/>
              </a:lnSpc>
              <a:spcBef>
                <a:spcPts val="4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lifecycle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prototype.</a:t>
            </a:r>
            <a:r>
              <a:rPr sz="2400" spc="-6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Some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built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quickly,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tested,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thrown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away,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then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replaced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improved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version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(a.k.a.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“rapid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prototyping”).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Others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may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created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improved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upon,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ultimately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evolving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product.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5C51095E-5C7D-9AEE-1805-A6B2EEFF7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9974" y="2089641"/>
            <a:ext cx="10440035" cy="0"/>
          </a:xfrm>
          <a:custGeom>
            <a:avLst/>
            <a:gdLst/>
            <a:ahLst/>
            <a:cxnLst/>
            <a:rect l="l" t="t" r="r" b="b"/>
            <a:pathLst>
              <a:path w="10440035">
                <a:moveTo>
                  <a:pt x="0" y="0"/>
                </a:moveTo>
                <a:lnTo>
                  <a:pt x="10440000" y="1"/>
                </a:lnTo>
              </a:path>
            </a:pathLst>
          </a:custGeom>
          <a:ln w="19050">
            <a:solidFill>
              <a:srgbClr val="2F3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913" y="1438147"/>
            <a:ext cx="1056322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4005" algn="l"/>
              </a:tabLst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only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needs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done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once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twice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at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end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 process.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	NOT</a:t>
            </a:r>
            <a:r>
              <a:rPr sz="2400" spc="-8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TRUE!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You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should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every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possible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iteration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your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–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even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early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basic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ideas.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207" y="3855720"/>
            <a:ext cx="1155192" cy="1155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7967" y="5157215"/>
            <a:ext cx="1155191" cy="11551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2671" y="3136392"/>
            <a:ext cx="1155191" cy="11551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7640" y="4913376"/>
            <a:ext cx="917448" cy="9174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6144" y="5358383"/>
            <a:ext cx="917448" cy="9174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49240" y="2996183"/>
            <a:ext cx="1292352" cy="1292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02146" y="4224020"/>
            <a:ext cx="125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7477" y="5016500"/>
            <a:ext cx="272224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refine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>
                <a16:creationId xmlns:a16="http://schemas.microsoft.com/office/drawing/2014/main" id="{2E8AAE11-8FC4-DE5B-2A80-196CC4E10D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3" y="1438147"/>
            <a:ext cx="970788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Testable</a:t>
            </a:r>
            <a:r>
              <a:rPr sz="2400" b="1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Prototype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hypothesis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/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candidate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solution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specific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design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How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hypothesis?</a:t>
            </a:r>
            <a:endParaRPr sz="2400" dirty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most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straightforward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way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watch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users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work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Different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types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prototypes,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ranging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between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any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these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pairs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extremes: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345" y="3763771"/>
            <a:ext cx="2332990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6465">
              <a:lnSpc>
                <a:spcPct val="113300"/>
              </a:lnSpc>
              <a:spcBef>
                <a:spcPts val="100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single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page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realistic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detailed</a:t>
            </a:r>
            <a:endParaRPr sz="2400">
              <a:latin typeface="Calibri"/>
              <a:cs typeface="Calibri"/>
            </a:endParaRPr>
          </a:p>
          <a:p>
            <a:pPr marL="1008380">
              <a:lnSpc>
                <a:spcPct val="100000"/>
              </a:lnSpc>
              <a:spcBef>
                <a:spcPts val="360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interactive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6554" y="3763771"/>
            <a:ext cx="4293235" cy="1266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multipage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2500"/>
              </a:lnSpc>
              <a:spcBef>
                <a:spcPts val="2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hand-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sketched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piece</a:t>
            </a:r>
            <a:r>
              <a:rPr sz="2400" spc="-2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paper static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913" y="5205476"/>
            <a:ext cx="103257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Choice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vary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depending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goals</a:t>
            </a:r>
            <a:r>
              <a:rPr sz="2400" spc="-4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testing,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completeness</a:t>
            </a:r>
            <a:r>
              <a:rPr sz="2400" spc="-3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design,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tools</a:t>
            </a:r>
            <a:r>
              <a:rPr sz="2400" spc="-6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used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create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prototype,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resources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available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help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before</a:t>
            </a:r>
            <a:r>
              <a:rPr sz="2400" spc="-45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3442"/>
                </a:solidFill>
                <a:latin typeface="Calibri"/>
                <a:cs typeface="Calibri"/>
              </a:rPr>
              <a:t>during</a:t>
            </a:r>
            <a:r>
              <a:rPr sz="2400" spc="-50" dirty="0">
                <a:solidFill>
                  <a:srgbClr val="2F34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3442"/>
                </a:solidFill>
                <a:latin typeface="Calibri"/>
                <a:cs typeface="Calibri"/>
              </a:rPr>
              <a:t>test.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050279"/>
            <a:ext cx="844296" cy="371856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0EB42BA8-4987-20A7-E4FB-EF75294C5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15" y="653795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7030A0"/>
                </a:solidFill>
              </a:rPr>
              <a:t>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3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1665</Words>
  <Application>Microsoft Office PowerPoint</Application>
  <PresentationFormat>Widescreen</PresentationFormat>
  <Paragraphs>252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Times New Roman</vt:lpstr>
      <vt:lpstr>Office Theme</vt:lpstr>
      <vt:lpstr>COMP 3647 Human-AI Interaction Design     Topic 12: Prototyping   Prof. Effie L-C Law      </vt:lpstr>
      <vt:lpstr>An exciting new project</vt:lpstr>
      <vt:lpstr>What went wrong?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PowerPoint Presentation</vt:lpstr>
      <vt:lpstr>PowerPoint Presentation</vt:lpstr>
      <vt:lpstr>Prototype</vt:lpstr>
      <vt:lpstr>Prototype</vt:lpstr>
      <vt:lpstr>Fidelity</vt:lpstr>
      <vt:lpstr>Fidelity</vt:lpstr>
      <vt:lpstr>Fidelity</vt:lpstr>
      <vt:lpstr>Fidelity</vt:lpstr>
      <vt:lpstr>Fidelity</vt:lpstr>
      <vt:lpstr>Fidelity</vt:lpstr>
      <vt:lpstr>Steps</vt:lpstr>
      <vt:lpstr>Steps</vt:lpstr>
      <vt:lpstr>Steps: 1st </vt:lpstr>
      <vt:lpstr>Steps: 2nd</vt:lpstr>
      <vt:lpstr>Steps: 3rd</vt:lpstr>
      <vt:lpstr>Steps: 4th</vt:lpstr>
      <vt:lpstr>Steps: 5th</vt:lpstr>
      <vt:lpstr>Steps: 6th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3647 Human-AI Interaction Design     Topic 12: Prototyping   Prof. Effie L-C Law      </dc:title>
  <cp:lastModifiedBy>LAW, EFFIE L.</cp:lastModifiedBy>
  <cp:revision>3</cp:revision>
  <dcterms:created xsi:type="dcterms:W3CDTF">2023-11-12T17:25:49Z</dcterms:created>
  <dcterms:modified xsi:type="dcterms:W3CDTF">2023-11-19T12:46:23Z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macOS Version 12.5 (Build 21G72) Quartz PDFContext</vt:lpwstr>
  </property>
</Properties>
</file>