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2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0F28B-45E3-4585-87E3-73838692A7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668049"/>
            <a:ext cx="7626795" cy="2841914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F755B0-E17A-4B52-A99D-C35BB18BB2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3602038"/>
            <a:ext cx="7626795" cy="2501728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90C28-805B-4DA6-A10E-651C0FD01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5EBBA9-C52F-4628-AE0D-DCD1772F9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BAC57-F8E1-4B54-A111-CB53B3203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032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A5B40-C529-41A6-8D06-07AF9430A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B5A354-E2A8-4A91-9D7A-36D9E0915C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5D3944-2E3D-42BC-B83D-7630699D4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FC57FA-204E-4A7A-BAE2-DF17BB0FF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BDA36D-49FF-495A-8E25-4CCC98E39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404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44ECD05-4E94-4A60-8FDA-700BF100B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Color Fill">
            <a:extLst>
              <a:ext uri="{FF2B5EF4-FFF2-40B4-BE49-F238E27FC236}">
                <a16:creationId xmlns:a16="http://schemas.microsoft.com/office/drawing/2014/main" id="{8BCB0EB2-4067-418C-9465-9D4C71240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4E37999-41E7-446D-8C53-B904C3CE87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38A90E8-87F8-4150-B5EB-E19C8A01AFB9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0" name="Graphic 9">
              <a:extLst>
                <a:ext uri="{FF2B5EF4-FFF2-40B4-BE49-F238E27FC236}">
                  <a16:creationId xmlns:a16="http://schemas.microsoft.com/office/drawing/2014/main" id="{724DCA1C-A8E8-4F90-8FAE-85B1426C108A}"/>
                </a:ext>
              </a:extLst>
            </p:cNvPr>
            <p:cNvSpPr/>
            <p:nvPr/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58D6291-6756-44E3-9FCE-0B2ECA5EE664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37CA96E-9DD9-4172-B63B-50DF43B576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3" name="Graphic 9">
              <a:extLst>
                <a:ext uri="{FF2B5EF4-FFF2-40B4-BE49-F238E27FC236}">
                  <a16:creationId xmlns:a16="http://schemas.microsoft.com/office/drawing/2014/main" id="{B335AFFE-BF3D-491C-8255-692B9DAC6775}"/>
                </a:ext>
              </a:extLst>
            </p:cNvPr>
            <p:cNvSpPr/>
            <p:nvPr/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4" name="Graphic 9">
              <a:extLst>
                <a:ext uri="{FF2B5EF4-FFF2-40B4-BE49-F238E27FC236}">
                  <a16:creationId xmlns:a16="http://schemas.microsoft.com/office/drawing/2014/main" id="{AA052AAF-7A7C-4EDB-AE2C-FCA3A756C4E5}"/>
                </a:ext>
              </a:extLst>
            </p:cNvPr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20" name="Texture">
            <a:extLst>
              <a:ext uri="{FF2B5EF4-FFF2-40B4-BE49-F238E27FC236}">
                <a16:creationId xmlns:a16="http://schemas.microsoft.com/office/drawing/2014/main" id="{31F99E9D-6528-47AC-B178-7032D0E17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4DD302-622D-4E42-BD6F-FAAA98B372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6311" y="668049"/>
            <a:ext cx="2628900" cy="55089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70D9F5-C907-405F-BE11-571C61745E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668049"/>
            <a:ext cx="6689098" cy="55089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CFD860-3FBD-4FE7-A9FD-1D4A4D10A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A367B-81B3-4BD3-9C95-18EC0710A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7D8E54-346D-4D66-BF99-96DA43F80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144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A2C84-1247-4534-81D1-136C3E1EB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8D490-CEA6-4844-A537-F749658D3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AEFC9-887F-4E73-9938-6032D5286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FCF0CF-134A-404E-A177-9FAAA039F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A1B0DC-2D2C-408B-A577-904A2385C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090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55431-EF88-4771-9699-27EF70A55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50"/>
            <a:ext cx="7673389" cy="3816588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AF57C3-A928-4093-B3FC-ECC2194AE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589463"/>
            <a:ext cx="7673389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BFD625-A893-46D3-A518-9E969CB4F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CAD37A-B380-4B65-9FB9-3FB914120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E773B6-CD13-4451-9BF3-C4102BA5E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5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1FBD0A-9F7B-4EBB-9982-B55F5F9806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88CFF0B8-0BA9-4DD9-B7B2-0655DC8419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77B910E-9B87-4291-987B-6883212CBA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151383" y="2767655"/>
            <a:ext cx="1040617" cy="2833045"/>
            <a:chOff x="11151383" y="2767655"/>
            <a:chExt cx="1040617" cy="2833045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5596CF7-55B3-409D-A36C-F5BE9D625628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2245D23-45D8-474C-8A38-633E99962676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8A8D14-28CA-4095-B2FA-E48B3150A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</p:grpSp>
      <p:sp>
        <p:nvSpPr>
          <p:cNvPr id="13" name="Texture">
            <a:extLst>
              <a:ext uri="{FF2B5EF4-FFF2-40B4-BE49-F238E27FC236}">
                <a16:creationId xmlns:a16="http://schemas.microsoft.com/office/drawing/2014/main" id="{1D1F176A-19F1-4537-800D-210F29EC1A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A04C26-6125-4D95-9FC0-50DEB9419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10451534" cy="159174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5401A-13E5-4CED-864F-06D6EECCBC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2341329"/>
            <a:ext cx="5562600" cy="38356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513523-8F78-4766-91D7-03E329B683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341329"/>
            <a:ext cx="4736534" cy="38356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5B757F-BAD2-4343-BD57-FC02D0BE1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30EF3C-A61E-4F43-9C8F-BC9A6455C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19D947-1DC8-4CE9-A031-6EEB776BD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797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5BFA9BB-A51E-4D09-8602-5AD9010463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Color Fill">
            <a:extLst>
              <a:ext uri="{FF2B5EF4-FFF2-40B4-BE49-F238E27FC236}">
                <a16:creationId xmlns:a16="http://schemas.microsoft.com/office/drawing/2014/main" id="{A60257A1-779B-4048-BC0D-1EA579B5B1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8F4B5D0-AA24-4702-9C01-FC1A03E7B6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151383" y="2767655"/>
            <a:ext cx="1040617" cy="2833045"/>
            <a:chOff x="11151383" y="2767655"/>
            <a:chExt cx="1040617" cy="2833045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9CBF9BD-1EB2-4122-98FE-F2B5DF8771C9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C41FF89-01DF-4236-AA4D-243CB8A464B3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D03BB88-350D-4DE0-BB34-870F643568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</p:grpSp>
      <p:sp>
        <p:nvSpPr>
          <p:cNvPr id="15" name="Texture">
            <a:extLst>
              <a:ext uri="{FF2B5EF4-FFF2-40B4-BE49-F238E27FC236}">
                <a16:creationId xmlns:a16="http://schemas.microsoft.com/office/drawing/2014/main" id="{4A8025C0-8995-4863-A847-7ED1F8CCE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162335-6445-435C-A1C6-9F090B965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10450629" cy="13255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074B3D-418F-464D-91E7-993D0B4801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086" y="2182814"/>
            <a:ext cx="5021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904709-9362-4AB5-9AA2-32F51BF06A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086" y="3115949"/>
            <a:ext cx="5021512" cy="3073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083836-1CF5-406F-B0CB-643F37066C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90597" y="2182814"/>
            <a:ext cx="501723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4A8670-0F33-4222-AAC9-96A21C47C3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90597" y="3115949"/>
            <a:ext cx="5017232" cy="3073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1E6970-4A96-4519-9C0E-11E245D56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FEE249-70F5-4359-B699-23D68A503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2AE510-A38C-45EE-B061-CB02E4E3D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095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A9D1A-F943-4838-BA2F-6DF4F2EC9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7685037" cy="13638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FEE401-3424-4696-A6FC-BBEE79379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E9D767-A30A-4508-B510-99AB91737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0979DC-F3D5-43AB-8A0F-9C8A14E0C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575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DCDA0B-9BEE-4B57-8F97-96D5645D0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282AF2-09A1-4A1C-AEB6-577962B71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4D99D9-82B1-496C-ABBC-4FF0C375D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787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7D9AFA4-EB8E-4091-A5E2-1B9D163A0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F25018FE-FB44-4E2E-A181-B3476F3E85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6C7CD4B-70DE-49E2-A336-B6F43F58F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4B8BFC9-6F67-47CB-BAE4-45260FBAF397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" name="Graphic 9">
              <a:extLst>
                <a:ext uri="{FF2B5EF4-FFF2-40B4-BE49-F238E27FC236}">
                  <a16:creationId xmlns:a16="http://schemas.microsoft.com/office/drawing/2014/main" id="{40F836E5-3C5B-4DE7-B09A-AE00DEE730A9}"/>
                </a:ext>
              </a:extLst>
            </p:cNvPr>
            <p:cNvSpPr/>
            <p:nvPr/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8E1B8E4-080E-4F43-B33F-59DD21B6B658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07639D4-740A-4B71-8393-99CA375EB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9" name="Graphic 9">
              <a:extLst>
                <a:ext uri="{FF2B5EF4-FFF2-40B4-BE49-F238E27FC236}">
                  <a16:creationId xmlns:a16="http://schemas.microsoft.com/office/drawing/2014/main" id="{AE7E56E5-1F6A-442B-B5E0-ED19F815D2E2}"/>
                </a:ext>
              </a:extLst>
            </p:cNvPr>
            <p:cNvSpPr/>
            <p:nvPr/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20" name="Graphic 9">
              <a:extLst>
                <a:ext uri="{FF2B5EF4-FFF2-40B4-BE49-F238E27FC236}">
                  <a16:creationId xmlns:a16="http://schemas.microsoft.com/office/drawing/2014/main" id="{3774E986-8FE2-4670-A4C0-96E213269BD7}"/>
                </a:ext>
              </a:extLst>
            </p:cNvPr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13" name="Texture">
            <a:extLst>
              <a:ext uri="{FF2B5EF4-FFF2-40B4-BE49-F238E27FC236}">
                <a16:creationId xmlns:a16="http://schemas.microsoft.com/office/drawing/2014/main" id="{3A5846DF-A106-4887-BE2C-DCD89DAA65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67E81C-AA51-44A0-B21C-757B2F3B9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4314825" cy="1957828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0438A-298D-4466-B55D-F466C345C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68049"/>
            <a:ext cx="4875212" cy="523125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143104-0579-4974-88D2-61DF1A30D3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2749024"/>
            <a:ext cx="4314825" cy="311996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A32755-0632-47CB-AA69-7EFB212FA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ED0B4F-5B59-4064-A88B-E9938A40F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512E7F-93B8-4E93-BCB3-ADE74FC15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452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F3C1870-4E69-4DE7-BF2F-DE8A7881C6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7439AB1C-A8A1-4745-9625-B18FE9160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1ADDC4D-D9AA-48F8-BD10-2D20F14607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1136312-3085-4615-A743-4EE531585B11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" name="Graphic 9">
              <a:extLst>
                <a:ext uri="{FF2B5EF4-FFF2-40B4-BE49-F238E27FC236}">
                  <a16:creationId xmlns:a16="http://schemas.microsoft.com/office/drawing/2014/main" id="{29539FE4-376B-4187-A80A-C98EBA23DA30}"/>
                </a:ext>
              </a:extLst>
            </p:cNvPr>
            <p:cNvSpPr/>
            <p:nvPr/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11DC5D7-2276-4A57-8783-A0EFB00416E9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7D5B578-4971-4ADC-97D8-B9CEF52AA7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9" name="Graphic 9">
              <a:extLst>
                <a:ext uri="{FF2B5EF4-FFF2-40B4-BE49-F238E27FC236}">
                  <a16:creationId xmlns:a16="http://schemas.microsoft.com/office/drawing/2014/main" id="{2D968E77-E43D-4870-93BC-CBF1947336B3}"/>
                </a:ext>
              </a:extLst>
            </p:cNvPr>
            <p:cNvSpPr/>
            <p:nvPr/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20" name="Graphic 9">
              <a:extLst>
                <a:ext uri="{FF2B5EF4-FFF2-40B4-BE49-F238E27FC236}">
                  <a16:creationId xmlns:a16="http://schemas.microsoft.com/office/drawing/2014/main" id="{1221D41A-E71E-4587-A876-F8778E7C03E1}"/>
                </a:ext>
              </a:extLst>
            </p:cNvPr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13" name="Texture">
            <a:extLst>
              <a:ext uri="{FF2B5EF4-FFF2-40B4-BE49-F238E27FC236}">
                <a16:creationId xmlns:a16="http://schemas.microsoft.com/office/drawing/2014/main" id="{50457195-385D-490A-91AB-30B969C619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06FF6D-24FA-4E04-90ED-7DBE228B2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4314825" cy="2235711"/>
          </a:xfr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32D78B-0E21-420F-9DFF-6131CB0F7E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68049"/>
            <a:ext cx="4958436" cy="52312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AC2A57-1064-4391-B96B-4D04305E0B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2941222"/>
            <a:ext cx="4314825" cy="292776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D04EB0-850A-4256-8D12-E01A201A4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9CF4AF-C757-4552-AB8A-3B89C3746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62A368-F12B-4B5E-82F0-A6AEE6AF2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123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F358BAA-9C8A-4E17-BAD8-32FD6FFEA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olor Fill">
            <a:extLst>
              <a:ext uri="{FF2B5EF4-FFF2-40B4-BE49-F238E27FC236}">
                <a16:creationId xmlns:a16="http://schemas.microsoft.com/office/drawing/2014/main" id="{4D6F41A4-BEE3-4935-9371-4ADEA67A2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726F010-956A-40BC-8A1F-8002DC729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351566" y="0"/>
            <a:ext cx="3840434" cy="6858000"/>
            <a:chOff x="8351565" y="0"/>
            <a:chExt cx="3840434" cy="685800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386E468-0048-46C4-ADDD-FBE7A6AE9F31}"/>
                </a:ext>
              </a:extLst>
            </p:cNvPr>
            <p:cNvSpPr/>
            <p:nvPr/>
          </p:nvSpPr>
          <p:spPr>
            <a:xfrm>
              <a:off x="11260165" y="519204"/>
              <a:ext cx="474635" cy="4746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5B35ED4-0C31-4C8C-A45E-6A3EDEAB2867}"/>
                </a:ext>
              </a:extLst>
            </p:cNvPr>
            <p:cNvSpPr/>
            <p:nvPr/>
          </p:nvSpPr>
          <p:spPr>
            <a:xfrm>
              <a:off x="8385871" y="0"/>
              <a:ext cx="2955657" cy="679194"/>
            </a:xfrm>
            <a:custGeom>
              <a:avLst/>
              <a:gdLst>
                <a:gd name="connsiteX0" fmla="*/ 0 w 2955657"/>
                <a:gd name="connsiteY0" fmla="*/ 0 h 679194"/>
                <a:gd name="connsiteX1" fmla="*/ 2955657 w 2955657"/>
                <a:gd name="connsiteY1" fmla="*/ 0 h 679194"/>
                <a:gd name="connsiteX2" fmla="*/ 2892839 w 2955657"/>
                <a:gd name="connsiteY2" fmla="*/ 84007 h 679194"/>
                <a:gd name="connsiteX3" fmla="*/ 1630760 w 2955657"/>
                <a:gd name="connsiteY3" fmla="*/ 679194 h 679194"/>
                <a:gd name="connsiteX4" fmla="*/ 0 w 2955657"/>
                <a:gd name="connsiteY4" fmla="*/ 679194 h 679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5657" h="679194">
                  <a:moveTo>
                    <a:pt x="0" y="0"/>
                  </a:moveTo>
                  <a:lnTo>
                    <a:pt x="2955657" y="0"/>
                  </a:lnTo>
                  <a:lnTo>
                    <a:pt x="2892839" y="84007"/>
                  </a:lnTo>
                  <a:cubicBezTo>
                    <a:pt x="2592855" y="447504"/>
                    <a:pt x="2138868" y="679194"/>
                    <a:pt x="1630760" y="679194"/>
                  </a:cubicBezTo>
                  <a:lnTo>
                    <a:pt x="0" y="67919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0A1EF3-FA93-48F4-9F82-BC0C79635750}"/>
                </a:ext>
              </a:extLst>
            </p:cNvPr>
            <p:cNvSpPr/>
            <p:nvPr/>
          </p:nvSpPr>
          <p:spPr>
            <a:xfrm>
              <a:off x="8351565" y="4121414"/>
              <a:ext cx="3266317" cy="2736586"/>
            </a:xfrm>
            <a:custGeom>
              <a:avLst/>
              <a:gdLst>
                <a:gd name="connsiteX0" fmla="*/ 1635557 w 3266317"/>
                <a:gd name="connsiteY0" fmla="*/ 0 h 2736586"/>
                <a:gd name="connsiteX1" fmla="*/ 3266317 w 3266317"/>
                <a:gd name="connsiteY1" fmla="*/ 0 h 2736586"/>
                <a:gd name="connsiteX2" fmla="*/ 3266317 w 3266317"/>
                <a:gd name="connsiteY2" fmla="*/ 1630760 h 2736586"/>
                <a:gd name="connsiteX3" fmla="*/ 2892838 w 3266317"/>
                <a:gd name="connsiteY3" fmla="*/ 2671131 h 2736586"/>
                <a:gd name="connsiteX4" fmla="*/ 2833348 w 3266317"/>
                <a:gd name="connsiteY4" fmla="*/ 2736586 h 2736586"/>
                <a:gd name="connsiteX5" fmla="*/ 0 w 3266317"/>
                <a:gd name="connsiteY5" fmla="*/ 2736586 h 2736586"/>
                <a:gd name="connsiteX6" fmla="*/ 0 w 3266317"/>
                <a:gd name="connsiteY6" fmla="*/ 1635558 h 2736586"/>
                <a:gd name="connsiteX7" fmla="*/ 1635557 w 3266317"/>
                <a:gd name="connsiteY7" fmla="*/ 0 h 2736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66317" h="2736586">
                  <a:moveTo>
                    <a:pt x="1635557" y="0"/>
                  </a:moveTo>
                  <a:lnTo>
                    <a:pt x="3266317" y="0"/>
                  </a:lnTo>
                  <a:lnTo>
                    <a:pt x="3266317" y="1630760"/>
                  </a:lnTo>
                  <a:cubicBezTo>
                    <a:pt x="3266317" y="2025955"/>
                    <a:pt x="3126159" y="2388411"/>
                    <a:pt x="2892838" y="2671131"/>
                  </a:cubicBezTo>
                  <a:lnTo>
                    <a:pt x="2833348" y="2736586"/>
                  </a:lnTo>
                  <a:lnTo>
                    <a:pt x="0" y="2736586"/>
                  </a:lnTo>
                  <a:lnTo>
                    <a:pt x="0" y="1635558"/>
                  </a:lnTo>
                  <a:cubicBezTo>
                    <a:pt x="0" y="732255"/>
                    <a:pt x="732254" y="0"/>
                    <a:pt x="1635557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985F09D-6969-44D0-B04F-4EDE0FEDAF63}"/>
                </a:ext>
              </a:extLst>
            </p:cNvPr>
            <p:cNvSpPr/>
            <p:nvPr/>
          </p:nvSpPr>
          <p:spPr>
            <a:xfrm>
              <a:off x="11755674" y="3386384"/>
              <a:ext cx="436325" cy="1309674"/>
            </a:xfrm>
            <a:custGeom>
              <a:avLst/>
              <a:gdLst>
                <a:gd name="connsiteX0" fmla="*/ 470325 w 477612"/>
                <a:gd name="connsiteY0" fmla="*/ 0 h 1433600"/>
                <a:gd name="connsiteX1" fmla="*/ 475607 w 477612"/>
                <a:gd name="connsiteY1" fmla="*/ 3701 h 1433600"/>
                <a:gd name="connsiteX2" fmla="*/ 477612 w 477612"/>
                <a:gd name="connsiteY2" fmla="*/ 5160 h 1433600"/>
                <a:gd name="connsiteX3" fmla="*/ 477612 w 477612"/>
                <a:gd name="connsiteY3" fmla="*/ 1428441 h 1433600"/>
                <a:gd name="connsiteX4" fmla="*/ 475607 w 477612"/>
                <a:gd name="connsiteY4" fmla="*/ 1429900 h 1433600"/>
                <a:gd name="connsiteX5" fmla="*/ 470325 w 477612"/>
                <a:gd name="connsiteY5" fmla="*/ 1433600 h 1433600"/>
                <a:gd name="connsiteX6" fmla="*/ 0 w 477612"/>
                <a:gd name="connsiteY6" fmla="*/ 716800 h 1433600"/>
                <a:gd name="connsiteX7" fmla="*/ 470325 w 477612"/>
                <a:gd name="connsiteY7" fmla="*/ 0 h 143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7612" h="1433600">
                  <a:moveTo>
                    <a:pt x="470325" y="0"/>
                  </a:moveTo>
                  <a:cubicBezTo>
                    <a:pt x="470325" y="0"/>
                    <a:pt x="472162" y="1254"/>
                    <a:pt x="475607" y="3701"/>
                  </a:cubicBezTo>
                  <a:lnTo>
                    <a:pt x="477612" y="5160"/>
                  </a:lnTo>
                  <a:lnTo>
                    <a:pt x="477612" y="1428441"/>
                  </a:lnTo>
                  <a:lnTo>
                    <a:pt x="475607" y="1429900"/>
                  </a:lnTo>
                  <a:cubicBezTo>
                    <a:pt x="472162" y="1432347"/>
                    <a:pt x="470325" y="1433600"/>
                    <a:pt x="470325" y="1433600"/>
                  </a:cubicBezTo>
                  <a:cubicBezTo>
                    <a:pt x="470325" y="1433600"/>
                    <a:pt x="0" y="1112672"/>
                    <a:pt x="0" y="716800"/>
                  </a:cubicBezTo>
                  <a:cubicBezTo>
                    <a:pt x="0" y="320929"/>
                    <a:pt x="470325" y="0"/>
                    <a:pt x="470325" y="0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20000"/>
                  <a:lumOff val="80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18" name="Graphic 9">
              <a:extLst>
                <a:ext uri="{FF2B5EF4-FFF2-40B4-BE49-F238E27FC236}">
                  <a16:creationId xmlns:a16="http://schemas.microsoft.com/office/drawing/2014/main" id="{003913A0-A3C0-4ED8-8920-318068FBC46F}"/>
                </a:ext>
              </a:extLst>
            </p:cNvPr>
            <p:cNvSpPr/>
            <p:nvPr/>
          </p:nvSpPr>
          <p:spPr>
            <a:xfrm>
              <a:off x="8385870" y="791588"/>
              <a:ext cx="3232012" cy="3232012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</p:grpSp>
      <p:sp>
        <p:nvSpPr>
          <p:cNvPr id="12" name="Texture">
            <a:extLst>
              <a:ext uri="{FF2B5EF4-FFF2-40B4-BE49-F238E27FC236}">
                <a16:creationId xmlns:a16="http://schemas.microsoft.com/office/drawing/2014/main" id="{7FE1D329-7CB2-4DF5-B0C0-36DD19EBC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13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3083B5-1505-44FE-894D-AA1AB6D60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768503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3F3930-F8C8-43B1-BC1A-6264F4ACB2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2096713"/>
            <a:ext cx="7685037" cy="4080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F4F2F7-3ECA-43D7-BFF3-FBB407AEAB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8048B-57AF-4F53-BC84-8E0A1033FBEC}" type="datetimeFigureOut">
              <a:rPr lang="en-US" smtClean="0"/>
              <a:pPr/>
              <a:t>1/22/2023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A193F-0B61-43DD-8E45-EFEAC43E38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15544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25961-D3A8-4945-AEE4-EE1952DBDC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54512" y="6355080"/>
            <a:ext cx="795528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A8A1B-4E1E-43EF-8A39-7D4A3879B94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322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Background Fill">
            <a:extLst>
              <a:ext uri="{FF2B5EF4-FFF2-40B4-BE49-F238E27FC236}">
                <a16:creationId xmlns:a16="http://schemas.microsoft.com/office/drawing/2014/main" id="{A7971386-B2B0-4A38-8D3B-8CF23AAA6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96AE4BD0-E2D6-4FE1-9295-59E338A453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Texture">
            <a:extLst>
              <a:ext uri="{FF2B5EF4-FFF2-40B4-BE49-F238E27FC236}">
                <a16:creationId xmlns:a16="http://schemas.microsoft.com/office/drawing/2014/main" id="{0D29D77D-2D4E-4868-960B-BEDA724F5C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7" y="-1"/>
            <a:ext cx="12195048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067790-7232-54E8-5149-8628B37B72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676656"/>
            <a:ext cx="3277432" cy="3063240"/>
          </a:xfrm>
        </p:spPr>
        <p:txBody>
          <a:bodyPr>
            <a:normAutofit/>
          </a:bodyPr>
          <a:lstStyle/>
          <a:p>
            <a:r>
              <a:rPr lang="en-US" sz="5000"/>
              <a:t>Charting Assignment 3.2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3FE33D-A49E-0711-3534-E59334CCBF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3840481"/>
            <a:ext cx="3277432" cy="2347272"/>
          </a:xfrm>
        </p:spPr>
        <p:txBody>
          <a:bodyPr>
            <a:normAutofit/>
          </a:bodyPr>
          <a:lstStyle/>
          <a:p>
            <a:r>
              <a:rPr lang="en-US" dirty="0"/>
              <a:t>Shaquiel Pashtunyar</a:t>
            </a:r>
          </a:p>
          <a:p>
            <a:r>
              <a:rPr lang="en-US" dirty="0"/>
              <a:t>DSC640</a:t>
            </a:r>
          </a:p>
        </p:txBody>
      </p:sp>
      <p:pic>
        <p:nvPicPr>
          <p:cNvPr id="4" name="Picture 3" descr="Angled shot of pen on a graph">
            <a:extLst>
              <a:ext uri="{FF2B5EF4-FFF2-40B4-BE49-F238E27FC236}">
                <a16:creationId xmlns:a16="http://schemas.microsoft.com/office/drawing/2014/main" id="{A0AB10B9-BD54-3E75-B94F-B68038015BC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9848" b="-1"/>
          <a:stretch/>
        </p:blipFill>
        <p:spPr>
          <a:xfrm>
            <a:off x="3957208" y="10"/>
            <a:ext cx="8234792" cy="6857990"/>
          </a:xfrm>
          <a:custGeom>
            <a:avLst/>
            <a:gdLst/>
            <a:ahLst/>
            <a:cxnLst/>
            <a:rect l="l" t="t" r="r" b="b"/>
            <a:pathLst>
              <a:path w="8234792" h="6821666">
                <a:moveTo>
                  <a:pt x="2322410" y="0"/>
                </a:moveTo>
                <a:lnTo>
                  <a:pt x="8234792" y="0"/>
                </a:lnTo>
                <a:lnTo>
                  <a:pt x="8234792" y="4503719"/>
                </a:lnTo>
                <a:lnTo>
                  <a:pt x="8215888" y="4629599"/>
                </a:lnTo>
                <a:cubicBezTo>
                  <a:pt x="8049795" y="5454493"/>
                  <a:pt x="7647096" y="6191792"/>
                  <a:pt x="7082996" y="6765066"/>
                </a:cubicBezTo>
                <a:lnTo>
                  <a:pt x="7021717" y="6821666"/>
                </a:lnTo>
                <a:lnTo>
                  <a:pt x="0" y="6821666"/>
                </a:lnTo>
                <a:lnTo>
                  <a:pt x="0" y="3790727"/>
                </a:lnTo>
                <a:cubicBezTo>
                  <a:pt x="0" y="2186928"/>
                  <a:pt x="879517" y="791919"/>
                  <a:pt x="2175128" y="76659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2898307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7BDE3-10D7-1319-45F2-548430137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Stacked Area Chart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2D319-64B8-D843-F0E1-ABA48A4FD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ggplot</a:t>
            </a:r>
            <a:r>
              <a:rPr lang="en-US" dirty="0"/>
              <a:t>(</a:t>
            </a:r>
            <a:r>
              <a:rPr lang="en-US" dirty="0" err="1"/>
              <a:t>unemploy_DF</a:t>
            </a:r>
            <a:r>
              <a:rPr lang="en-US" dirty="0"/>
              <a:t>, </a:t>
            </a:r>
            <a:r>
              <a:rPr lang="en-US" dirty="0" err="1"/>
              <a:t>aes</a:t>
            </a:r>
            <a:r>
              <a:rPr lang="en-US" dirty="0"/>
              <a:t>(x=Year, y=Value, fill = Period)) +</a:t>
            </a:r>
            <a:r>
              <a:rPr lang="en-US" dirty="0" err="1"/>
              <a:t>stat_summary</a:t>
            </a:r>
            <a:r>
              <a:rPr lang="en-US" dirty="0"/>
              <a:t>(fun = "mean", </a:t>
            </a:r>
            <a:r>
              <a:rPr lang="en-US" dirty="0" err="1"/>
              <a:t>geom</a:t>
            </a:r>
            <a:r>
              <a:rPr lang="en-US" dirty="0"/>
              <a:t> = "area") + </a:t>
            </a:r>
            <a:r>
              <a:rPr lang="en-US" dirty="0" err="1"/>
              <a:t>ggtitle</a:t>
            </a:r>
            <a:r>
              <a:rPr lang="en-US" dirty="0"/>
              <a:t>("</a:t>
            </a:r>
            <a:r>
              <a:rPr lang="en-US" dirty="0" err="1"/>
              <a:t>Unemployemnt</a:t>
            </a:r>
            <a:r>
              <a:rPr lang="en-US" dirty="0"/>
              <a:t> per year")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4A59A4-A7F3-552F-A9DF-5754628772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252" y="3188954"/>
            <a:ext cx="6603075" cy="3419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533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338E4-04C7-3C72-F337-A93B6EDEF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PowerBI</a:t>
            </a:r>
            <a:r>
              <a:rPr lang="en-US" dirty="0"/>
              <a:t> Tree Map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D0321FB-9C31-252A-0A02-BAAFBBD591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993612"/>
            <a:ext cx="8515415" cy="4767406"/>
          </a:xfrm>
        </p:spPr>
      </p:pic>
    </p:spTree>
    <p:extLst>
      <p:ext uri="{BB962C8B-B14F-4D97-AF65-F5344CB8AC3E}">
        <p14:creationId xmlns:p14="http://schemas.microsoft.com/office/powerpoint/2010/main" val="3588037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34C60-2283-4128-07DE-2978F3311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PowerBI</a:t>
            </a:r>
            <a:r>
              <a:rPr lang="en-US" dirty="0"/>
              <a:t> Area Chart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84AF0C5-864B-189B-0A86-0EF182AC5E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6882" y="2097088"/>
            <a:ext cx="7285724" cy="4079875"/>
          </a:xfrm>
        </p:spPr>
      </p:pic>
    </p:spTree>
    <p:extLst>
      <p:ext uri="{BB962C8B-B14F-4D97-AF65-F5344CB8AC3E}">
        <p14:creationId xmlns:p14="http://schemas.microsoft.com/office/powerpoint/2010/main" val="804501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F7CB8-5132-9516-B078-C02073C03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PowerBI</a:t>
            </a:r>
            <a:r>
              <a:rPr lang="en-US" dirty="0"/>
              <a:t> Stacked Area Chart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635993A-B56D-FC18-B441-6B0129BFC2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4975" y="1993612"/>
            <a:ext cx="8579643" cy="4713413"/>
          </a:xfrm>
        </p:spPr>
      </p:pic>
    </p:spTree>
    <p:extLst>
      <p:ext uri="{BB962C8B-B14F-4D97-AF65-F5344CB8AC3E}">
        <p14:creationId xmlns:p14="http://schemas.microsoft.com/office/powerpoint/2010/main" val="1803219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04E47-4866-F065-4C11-749DE3F93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Tree 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83BC0-E4FA-3DF5-21E6-E144E29D35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(Code In </a:t>
            </a:r>
            <a:r>
              <a:rPr lang="en-US" dirty="0" err="1"/>
              <a:t>ipynb</a:t>
            </a:r>
            <a:r>
              <a:rPr lang="en-US" dirty="0"/>
              <a:t> file)</a:t>
            </a:r>
            <a:endParaRPr lang="en-US" b="1" dirty="0"/>
          </a:p>
          <a:p>
            <a:r>
              <a:rPr lang="en-US" dirty="0" err="1"/>
              <a:t>squarify.plot</a:t>
            </a:r>
            <a:r>
              <a:rPr lang="en-US" dirty="0"/>
              <a:t>(sizes=d, label=a, alpha=.8)</a:t>
            </a:r>
          </a:p>
          <a:p>
            <a:r>
              <a:rPr lang="en-US" dirty="0" err="1"/>
              <a:t>plt.title</a:t>
            </a:r>
            <a:r>
              <a:rPr lang="en-US" dirty="0"/>
              <a:t>('Unemployment over Year')</a:t>
            </a:r>
          </a:p>
          <a:p>
            <a:r>
              <a:rPr lang="en-US" dirty="0" err="1"/>
              <a:t>plt.axis</a:t>
            </a:r>
            <a:r>
              <a:rPr lang="en-US" dirty="0"/>
              <a:t>('off')</a:t>
            </a:r>
          </a:p>
          <a:p>
            <a:r>
              <a:rPr lang="en-US" dirty="0" err="1"/>
              <a:t>plt.show</a:t>
            </a:r>
            <a:r>
              <a:rPr lang="en-US" dirty="0"/>
              <a:t>()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946DD2-53A7-B390-6319-E1B1E86EC6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2455" y="3239264"/>
            <a:ext cx="5058453" cy="3474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046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F87D5-0B9F-8D4E-A107-AE8F743BD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Area Chart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5D860A-2944-C639-8394-1875E326F1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# Area plot</a:t>
            </a:r>
          </a:p>
          <a:p>
            <a:r>
              <a:rPr lang="en-US" dirty="0" err="1"/>
              <a:t>plt.fill_between</a:t>
            </a:r>
            <a:r>
              <a:rPr lang="en-US" dirty="0"/>
              <a:t>(a, d)</a:t>
            </a:r>
          </a:p>
          <a:p>
            <a:r>
              <a:rPr lang="en-US" dirty="0" err="1"/>
              <a:t>plt.title</a:t>
            </a:r>
            <a:r>
              <a:rPr lang="en-US" dirty="0"/>
              <a:t>('Unemployment over Year')</a:t>
            </a:r>
          </a:p>
          <a:p>
            <a:r>
              <a:rPr lang="en-US" dirty="0" err="1"/>
              <a:t>plt.xlabel</a:t>
            </a:r>
            <a:r>
              <a:rPr lang="en-US" dirty="0"/>
              <a:t>('Year')</a:t>
            </a:r>
          </a:p>
          <a:p>
            <a:r>
              <a:rPr lang="en-US" dirty="0" err="1"/>
              <a:t>plt.ylabel</a:t>
            </a:r>
            <a:r>
              <a:rPr lang="en-US" dirty="0"/>
              <a:t>('Unemployment %')</a:t>
            </a:r>
          </a:p>
          <a:p>
            <a:r>
              <a:rPr lang="en-US" dirty="0" err="1"/>
              <a:t>plt.show</a:t>
            </a:r>
            <a:r>
              <a:rPr lang="en-US" dirty="0"/>
              <a:t>()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0810E4-0BA5-8BBC-FB11-AFE4F94110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0635" y="3352799"/>
            <a:ext cx="4661217" cy="3233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3814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7E428-820C-312A-F824-C4C65F40A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stacked area chart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3BF7D-E0BD-4256-DBBC-CA1ABA7831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colors = </a:t>
            </a:r>
            <a:r>
              <a:rPr lang="en-US" dirty="0" err="1"/>
              <a:t>sns.color_palette</a:t>
            </a:r>
            <a:r>
              <a:rPr lang="en-US" dirty="0"/>
              <a:t>("</a:t>
            </a:r>
            <a:r>
              <a:rPr lang="en-US" dirty="0" err="1"/>
              <a:t>hls</a:t>
            </a:r>
            <a:r>
              <a:rPr lang="en-US" dirty="0"/>
              <a:t>", 8)</a:t>
            </a:r>
          </a:p>
          <a:p>
            <a:r>
              <a:rPr lang="en-US" dirty="0"/>
              <a:t>labels=["Average", "Max", "Min"]</a:t>
            </a:r>
          </a:p>
          <a:p>
            <a:r>
              <a:rPr lang="en-US" dirty="0" err="1"/>
              <a:t>plt.stackplot</a:t>
            </a:r>
            <a:r>
              <a:rPr lang="en-US" dirty="0"/>
              <a:t>(a, d, m1, m2, labels=labels, colors=colors)</a:t>
            </a:r>
          </a:p>
          <a:p>
            <a:r>
              <a:rPr lang="en-US" dirty="0" err="1"/>
              <a:t>plt.legend</a:t>
            </a:r>
            <a:r>
              <a:rPr lang="en-US" dirty="0"/>
              <a:t>(loc = "upper center", </a:t>
            </a:r>
          </a:p>
          <a:p>
            <a:r>
              <a:rPr lang="en-US" dirty="0" err="1"/>
              <a:t>bbox_to_anchor</a:t>
            </a:r>
            <a:r>
              <a:rPr lang="en-US" dirty="0"/>
              <a:t>=(1.1, 0.8), </a:t>
            </a:r>
            <a:r>
              <a:rPr lang="en-US" dirty="0" err="1"/>
              <a:t>ncol</a:t>
            </a:r>
            <a:r>
              <a:rPr lang="en-US" dirty="0"/>
              <a:t>=1)</a:t>
            </a:r>
          </a:p>
          <a:p>
            <a:r>
              <a:rPr lang="en-US" dirty="0" err="1"/>
              <a:t>plt.title</a:t>
            </a:r>
            <a:r>
              <a:rPr lang="en-US" dirty="0"/>
              <a:t>('Unemployment by Year')</a:t>
            </a:r>
          </a:p>
          <a:p>
            <a:r>
              <a:rPr lang="en-US" dirty="0" err="1"/>
              <a:t>plt.ylabel</a:t>
            </a:r>
            <a:r>
              <a:rPr lang="en-US" dirty="0"/>
              <a:t>('% Unemployed')</a:t>
            </a:r>
          </a:p>
          <a:p>
            <a:r>
              <a:rPr lang="en-US" dirty="0" err="1"/>
              <a:t>plt.show</a:t>
            </a:r>
            <a:r>
              <a:rPr lang="en-US" dirty="0"/>
              <a:t>()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67ADF3-8568-6FFB-FDB0-AB617524AF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599" y="3429000"/>
            <a:ext cx="5151149" cy="3034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8467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4BF28-D993-15D6-FDC2-2C99E43EE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Tree 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5430C3-3834-2DD8-7C57-C74F54AFBD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new_df</a:t>
            </a:r>
            <a:r>
              <a:rPr lang="en-US" dirty="0"/>
              <a:t> &lt;-</a:t>
            </a:r>
            <a:r>
              <a:rPr lang="en-US" dirty="0" err="1"/>
              <a:t>unemploy_DF</a:t>
            </a:r>
            <a:r>
              <a:rPr lang="en-US" dirty="0"/>
              <a:t> %&gt;%  </a:t>
            </a:r>
            <a:r>
              <a:rPr lang="en-US" dirty="0" err="1"/>
              <a:t>group_by</a:t>
            </a:r>
            <a:r>
              <a:rPr lang="en-US" dirty="0"/>
              <a:t>(Year) %&gt;%  </a:t>
            </a:r>
            <a:r>
              <a:rPr lang="en-US" dirty="0" err="1"/>
              <a:t>summarise_at</a:t>
            </a:r>
            <a:r>
              <a:rPr lang="en-US" dirty="0"/>
              <a:t>(vars(Value), list(name = mean))</a:t>
            </a:r>
          </a:p>
          <a:p>
            <a:r>
              <a:rPr lang="en-US" dirty="0" err="1"/>
              <a:t>ggplot</a:t>
            </a:r>
            <a:r>
              <a:rPr lang="en-US" dirty="0"/>
              <a:t>(</a:t>
            </a:r>
            <a:r>
              <a:rPr lang="en-US" dirty="0" err="1"/>
              <a:t>new_df</a:t>
            </a:r>
            <a:r>
              <a:rPr lang="en-US" dirty="0"/>
              <a:t>, </a:t>
            </a:r>
            <a:r>
              <a:rPr lang="en-US" dirty="0" err="1"/>
              <a:t>aes</a:t>
            </a:r>
            <a:r>
              <a:rPr lang="en-US" dirty="0"/>
              <a:t>(area = Year, fill = name)) +  </a:t>
            </a:r>
            <a:r>
              <a:rPr lang="en-US" dirty="0" err="1"/>
              <a:t>geom_treemap</a:t>
            </a:r>
            <a:r>
              <a:rPr lang="en-US" dirty="0"/>
              <a:t>()+ </a:t>
            </a:r>
            <a:r>
              <a:rPr lang="en-US" dirty="0" err="1"/>
              <a:t>ggtitle</a:t>
            </a:r>
            <a:r>
              <a:rPr lang="en-US" dirty="0"/>
              <a:t>("</a:t>
            </a:r>
            <a:r>
              <a:rPr lang="en-US" dirty="0" err="1"/>
              <a:t>Unemployemnt</a:t>
            </a:r>
            <a:r>
              <a:rPr lang="en-US" dirty="0"/>
              <a:t> per year")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068680-95D6-8389-464F-48CBAD41A3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363" y="3429000"/>
            <a:ext cx="6096000" cy="3294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1241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AA370-D5CC-B566-5C0E-3D24A79C8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Area Chart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A4AAD8-4853-3816-DA1C-50E58B3C6C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ggplot</a:t>
            </a:r>
            <a:r>
              <a:rPr lang="en-US" dirty="0"/>
              <a:t>(</a:t>
            </a:r>
            <a:r>
              <a:rPr lang="en-US" dirty="0" err="1"/>
              <a:t>unemploy_DF</a:t>
            </a:r>
            <a:r>
              <a:rPr lang="en-US" dirty="0"/>
              <a:t>, </a:t>
            </a:r>
            <a:r>
              <a:rPr lang="en-US" dirty="0" err="1"/>
              <a:t>aes</a:t>
            </a:r>
            <a:r>
              <a:rPr lang="en-US" dirty="0"/>
              <a:t>(x=Year, y=Value)) +</a:t>
            </a:r>
            <a:r>
              <a:rPr lang="en-US" dirty="0" err="1"/>
              <a:t>stat_summary</a:t>
            </a:r>
            <a:r>
              <a:rPr lang="en-US" dirty="0"/>
              <a:t>(fun = "mean", </a:t>
            </a:r>
            <a:r>
              <a:rPr lang="en-US" dirty="0" err="1"/>
              <a:t>geom</a:t>
            </a:r>
            <a:r>
              <a:rPr lang="en-US" dirty="0"/>
              <a:t> = "area") + </a:t>
            </a:r>
            <a:r>
              <a:rPr lang="en-US" dirty="0" err="1"/>
              <a:t>ggtitle</a:t>
            </a:r>
            <a:r>
              <a:rPr lang="en-US" dirty="0"/>
              <a:t>("</a:t>
            </a:r>
            <a:r>
              <a:rPr lang="en-US" dirty="0" err="1"/>
              <a:t>Unemployemnt</a:t>
            </a:r>
            <a:r>
              <a:rPr lang="en-US" dirty="0"/>
              <a:t> per year")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AA2DFD-ECC9-F7E2-FCAB-6CDF2E6AA2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908" y="2746616"/>
            <a:ext cx="7249620" cy="3754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524634"/>
      </p:ext>
    </p:extLst>
  </p:cSld>
  <p:clrMapOvr>
    <a:masterClrMapping/>
  </p:clrMapOvr>
</p:sld>
</file>

<file path=ppt/theme/theme1.xml><?xml version="1.0" encoding="utf-8"?>
<a:theme xmlns:a="http://schemas.openxmlformats.org/drawingml/2006/main" name="TropicVTI">
  <a:themeElements>
    <a:clrScheme name="AnalogousFromLightSeedRightStep">
      <a:dk1>
        <a:srgbClr val="000000"/>
      </a:dk1>
      <a:lt1>
        <a:srgbClr val="FFFFFF"/>
      </a:lt1>
      <a:dk2>
        <a:srgbClr val="242A41"/>
      </a:dk2>
      <a:lt2>
        <a:srgbClr val="E8E2E5"/>
      </a:lt2>
      <a:accent1>
        <a:srgbClr val="32B67D"/>
      </a:accent1>
      <a:accent2>
        <a:srgbClr val="37B0AE"/>
      </a:accent2>
      <a:accent3>
        <a:srgbClr val="46A9EA"/>
      </a:accent3>
      <a:accent4>
        <a:srgbClr val="4E6BEB"/>
      </a:accent4>
      <a:accent5>
        <a:srgbClr val="8C6EEE"/>
      </a:accent5>
      <a:accent6>
        <a:srgbClr val="B44EEB"/>
      </a:accent6>
      <a:hlink>
        <a:srgbClr val="AE6987"/>
      </a:hlink>
      <a:folHlink>
        <a:srgbClr val="7F7F7F"/>
      </a:folHlink>
    </a:clrScheme>
    <a:fontScheme name="Tropic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opicVTI" id="{DE8751F2-0439-4D1D-A674-AFC241C9701D}" vid="{C41D9140-98E0-4A26-97C4-97FDCB8D6E04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333</Words>
  <Application>Microsoft Office PowerPoint</Application>
  <PresentationFormat>Widescreen</PresentationFormat>
  <Paragraphs>35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Gill Sans Nova</vt:lpstr>
      <vt:lpstr>TropicVTI</vt:lpstr>
      <vt:lpstr>Charting Assignment 3.2</vt:lpstr>
      <vt:lpstr>PowerBI Tree Map</vt:lpstr>
      <vt:lpstr>PowerBI Area Chart</vt:lpstr>
      <vt:lpstr>PowerBI Stacked Area Chart</vt:lpstr>
      <vt:lpstr>Python Tree Map</vt:lpstr>
      <vt:lpstr>Python Area Chart</vt:lpstr>
      <vt:lpstr>Python stacked area chart</vt:lpstr>
      <vt:lpstr>R Tree map</vt:lpstr>
      <vt:lpstr>R Area Chart</vt:lpstr>
      <vt:lpstr>R Stacked Area Chart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Charting Assignment 3.2</dc:title>
  <dc:creator>Shaquiel Pashtunyar</dc:creator>
  <cp:lastModifiedBy>Shaquiel Pashtunyar</cp:lastModifiedBy>
  <cp:revision>1</cp:revision>
  <dcterms:created xsi:type="dcterms:W3CDTF">2023-01-22T16:16:57Z</dcterms:created>
  <dcterms:modified xsi:type="dcterms:W3CDTF">2023-01-22T19:50:47Z</dcterms:modified>
</cp:coreProperties>
</file>