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January 22,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395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January 22,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5599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January 22,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54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January 22,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375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January 22,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052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January 22,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415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January 22,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3571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January 22,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1030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January 22,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8641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January 22,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8624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January 22,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528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January 22,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011453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7B6BF-32E8-399F-F10F-CF2DB05C5A96}"/>
              </a:ext>
            </a:extLst>
          </p:cNvPr>
          <p:cNvSpPr>
            <a:spLocks noGrp="1"/>
          </p:cNvSpPr>
          <p:nvPr>
            <p:ph type="ctrTitle"/>
          </p:nvPr>
        </p:nvSpPr>
        <p:spPr>
          <a:xfrm>
            <a:off x="550864" y="1051551"/>
            <a:ext cx="3565524" cy="2384898"/>
          </a:xfrm>
        </p:spPr>
        <p:txBody>
          <a:bodyPr anchor="b">
            <a:normAutofit/>
          </a:bodyPr>
          <a:lstStyle/>
          <a:p>
            <a:r>
              <a:rPr lang="en-US" sz="4400" dirty="0"/>
              <a:t>Lufthansa Airlines Safety promotion</a:t>
            </a:r>
          </a:p>
        </p:txBody>
      </p:sp>
      <p:sp>
        <p:nvSpPr>
          <p:cNvPr id="3" name="Subtitle 2">
            <a:extLst>
              <a:ext uri="{FF2B5EF4-FFF2-40B4-BE49-F238E27FC236}">
                <a16:creationId xmlns:a16="http://schemas.microsoft.com/office/drawing/2014/main" id="{37539872-8A08-9472-0732-3C53E70AB681}"/>
              </a:ext>
            </a:extLst>
          </p:cNvPr>
          <p:cNvSpPr>
            <a:spLocks noGrp="1"/>
          </p:cNvSpPr>
          <p:nvPr>
            <p:ph type="subTitle" idx="1"/>
          </p:nvPr>
        </p:nvSpPr>
        <p:spPr>
          <a:xfrm>
            <a:off x="550863" y="3569008"/>
            <a:ext cx="3565525" cy="1731656"/>
          </a:xfrm>
        </p:spPr>
        <p:txBody>
          <a:bodyPr>
            <a:normAutofit/>
          </a:bodyPr>
          <a:lstStyle/>
          <a:p>
            <a:r>
              <a:rPr lang="en-US" sz="2000">
                <a:solidFill>
                  <a:schemeClr val="tx1">
                    <a:alpha val="60000"/>
                  </a:schemeClr>
                </a:solidFill>
              </a:rPr>
              <a:t>Shaquiel Pashtunyar</a:t>
            </a:r>
          </a:p>
          <a:p>
            <a:r>
              <a:rPr lang="en-US" sz="2000">
                <a:solidFill>
                  <a:schemeClr val="tx1">
                    <a:alpha val="60000"/>
                  </a:schemeClr>
                </a:solidFill>
              </a:rPr>
              <a:t>DSC640</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eroplane taking off against dramatic sky">
            <a:extLst>
              <a:ext uri="{FF2B5EF4-FFF2-40B4-BE49-F238E27FC236}">
                <a16:creationId xmlns:a16="http://schemas.microsoft.com/office/drawing/2014/main" id="{4F4B75EE-86A7-5B6B-F0CB-5B040E95E0C8}"/>
              </a:ext>
            </a:extLst>
          </p:cNvPr>
          <p:cNvPicPr>
            <a:picLocks noChangeAspect="1"/>
          </p:cNvPicPr>
          <p:nvPr/>
        </p:nvPicPr>
        <p:blipFill rotWithShape="1">
          <a:blip r:embed="rId2"/>
          <a:srcRect l="2615" r="25158"/>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004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9C9D-555A-9666-4388-DA3BBBEFA0C6}"/>
              </a:ext>
            </a:extLst>
          </p:cNvPr>
          <p:cNvSpPr>
            <a:spLocks noGrp="1"/>
          </p:cNvSpPr>
          <p:nvPr>
            <p:ph type="title"/>
          </p:nvPr>
        </p:nvSpPr>
        <p:spPr/>
        <p:txBody>
          <a:bodyPr/>
          <a:lstStyle/>
          <a:p>
            <a:r>
              <a:rPr lang="en-US" dirty="0" err="1"/>
              <a:t>Luftansa’s</a:t>
            </a:r>
            <a:r>
              <a:rPr lang="en-US" dirty="0"/>
              <a:t> incident record is in decline</a:t>
            </a:r>
          </a:p>
        </p:txBody>
      </p:sp>
      <p:sp>
        <p:nvSpPr>
          <p:cNvPr id="3" name="Content Placeholder 2">
            <a:extLst>
              <a:ext uri="{FF2B5EF4-FFF2-40B4-BE49-F238E27FC236}">
                <a16:creationId xmlns:a16="http://schemas.microsoft.com/office/drawing/2014/main" id="{E7C41B80-E102-7B09-C44C-AE1F04BD98F6}"/>
              </a:ext>
            </a:extLst>
          </p:cNvPr>
          <p:cNvSpPr>
            <a:spLocks noGrp="1"/>
          </p:cNvSpPr>
          <p:nvPr>
            <p:ph idx="1"/>
          </p:nvPr>
        </p:nvSpPr>
        <p:spPr/>
        <p:txBody>
          <a:bodyPr/>
          <a:lstStyle/>
          <a:p>
            <a:r>
              <a:rPr lang="en-US" dirty="0"/>
              <a:t>Over the last 2 decades we have seen less incidents and have flown more miles without issue</a:t>
            </a:r>
          </a:p>
        </p:txBody>
      </p:sp>
      <p:pic>
        <p:nvPicPr>
          <p:cNvPr id="11" name="Picture 10">
            <a:extLst>
              <a:ext uri="{FF2B5EF4-FFF2-40B4-BE49-F238E27FC236}">
                <a16:creationId xmlns:a16="http://schemas.microsoft.com/office/drawing/2014/main" id="{F302BEEC-C9A1-D4AF-098C-C79D03697037}"/>
              </a:ext>
            </a:extLst>
          </p:cNvPr>
          <p:cNvPicPr>
            <a:picLocks noChangeAspect="1"/>
          </p:cNvPicPr>
          <p:nvPr/>
        </p:nvPicPr>
        <p:blipFill>
          <a:blip r:embed="rId2"/>
          <a:stretch>
            <a:fillRect/>
          </a:stretch>
        </p:blipFill>
        <p:spPr>
          <a:xfrm>
            <a:off x="744825" y="3036062"/>
            <a:ext cx="7887801" cy="2133898"/>
          </a:xfrm>
          <a:prstGeom prst="rect">
            <a:avLst/>
          </a:prstGeom>
        </p:spPr>
      </p:pic>
    </p:spTree>
    <p:extLst>
      <p:ext uri="{BB962C8B-B14F-4D97-AF65-F5344CB8AC3E}">
        <p14:creationId xmlns:p14="http://schemas.microsoft.com/office/powerpoint/2010/main" val="403183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3C83-DBC7-B2EE-3703-42B730177C3E}"/>
              </a:ext>
            </a:extLst>
          </p:cNvPr>
          <p:cNvSpPr>
            <a:spLocks noGrp="1"/>
          </p:cNvSpPr>
          <p:nvPr>
            <p:ph type="title"/>
          </p:nvPr>
        </p:nvSpPr>
        <p:spPr/>
        <p:txBody>
          <a:bodyPr/>
          <a:lstStyle/>
          <a:p>
            <a:r>
              <a:rPr lang="en-US" dirty="0"/>
              <a:t>Incidents are at a record low</a:t>
            </a:r>
          </a:p>
        </p:txBody>
      </p:sp>
      <p:sp>
        <p:nvSpPr>
          <p:cNvPr id="6" name="TextBox 5">
            <a:extLst>
              <a:ext uri="{FF2B5EF4-FFF2-40B4-BE49-F238E27FC236}">
                <a16:creationId xmlns:a16="http://schemas.microsoft.com/office/drawing/2014/main" id="{4541FD5D-7A9B-5D55-1CDA-3233825EF272}"/>
              </a:ext>
            </a:extLst>
          </p:cNvPr>
          <p:cNvSpPr txBox="1"/>
          <p:nvPr/>
        </p:nvSpPr>
        <p:spPr>
          <a:xfrm>
            <a:off x="7518400" y="2058336"/>
            <a:ext cx="3916218" cy="923330"/>
          </a:xfrm>
          <a:prstGeom prst="rect">
            <a:avLst/>
          </a:prstGeom>
          <a:noFill/>
        </p:spPr>
        <p:txBody>
          <a:bodyPr wrap="square" rtlCol="0">
            <a:spAutoFit/>
          </a:bodyPr>
          <a:lstStyle/>
          <a:p>
            <a:r>
              <a:rPr lang="en-US" dirty="0"/>
              <a:t>We went from 6 incidents down to 3 while upping the number of miles we travel</a:t>
            </a:r>
          </a:p>
        </p:txBody>
      </p:sp>
      <p:pic>
        <p:nvPicPr>
          <p:cNvPr id="12" name="Content Placeholder 11">
            <a:extLst>
              <a:ext uri="{FF2B5EF4-FFF2-40B4-BE49-F238E27FC236}">
                <a16:creationId xmlns:a16="http://schemas.microsoft.com/office/drawing/2014/main" id="{3C36AC3F-4EFA-DCDF-7BCC-0D1D2D135E24}"/>
              </a:ext>
            </a:extLst>
          </p:cNvPr>
          <p:cNvPicPr>
            <a:picLocks noGrp="1" noChangeAspect="1"/>
          </p:cNvPicPr>
          <p:nvPr>
            <p:ph idx="1"/>
          </p:nvPr>
        </p:nvPicPr>
        <p:blipFill>
          <a:blip r:embed="rId2"/>
          <a:stretch>
            <a:fillRect/>
          </a:stretch>
        </p:blipFill>
        <p:spPr>
          <a:xfrm>
            <a:off x="851625" y="2112963"/>
            <a:ext cx="5999877" cy="3979862"/>
          </a:xfrm>
        </p:spPr>
      </p:pic>
    </p:spTree>
    <p:extLst>
      <p:ext uri="{BB962C8B-B14F-4D97-AF65-F5344CB8AC3E}">
        <p14:creationId xmlns:p14="http://schemas.microsoft.com/office/powerpoint/2010/main" val="413693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A693-81B2-F3E9-7C4F-1756FED3D230}"/>
              </a:ext>
            </a:extLst>
          </p:cNvPr>
          <p:cNvSpPr>
            <a:spLocks noGrp="1"/>
          </p:cNvSpPr>
          <p:nvPr>
            <p:ph type="title"/>
          </p:nvPr>
        </p:nvSpPr>
        <p:spPr/>
        <p:txBody>
          <a:bodyPr/>
          <a:lstStyle/>
          <a:p>
            <a:r>
              <a:rPr lang="en-US" dirty="0"/>
              <a:t>We also are seeing a decline in fatalities</a:t>
            </a:r>
          </a:p>
        </p:txBody>
      </p:sp>
      <p:pic>
        <p:nvPicPr>
          <p:cNvPr id="5" name="Content Placeholder 4">
            <a:extLst>
              <a:ext uri="{FF2B5EF4-FFF2-40B4-BE49-F238E27FC236}">
                <a16:creationId xmlns:a16="http://schemas.microsoft.com/office/drawing/2014/main" id="{56D076FB-7734-8620-24D8-F291515370B6}"/>
              </a:ext>
            </a:extLst>
          </p:cNvPr>
          <p:cNvPicPr>
            <a:picLocks noGrp="1" noChangeAspect="1"/>
          </p:cNvPicPr>
          <p:nvPr>
            <p:ph idx="1"/>
          </p:nvPr>
        </p:nvPicPr>
        <p:blipFill>
          <a:blip r:embed="rId2"/>
          <a:stretch>
            <a:fillRect/>
          </a:stretch>
        </p:blipFill>
        <p:spPr>
          <a:xfrm>
            <a:off x="378758" y="2011375"/>
            <a:ext cx="8302371" cy="4211550"/>
          </a:xfrm>
        </p:spPr>
      </p:pic>
      <p:sp>
        <p:nvSpPr>
          <p:cNvPr id="6" name="TextBox 5">
            <a:extLst>
              <a:ext uri="{FF2B5EF4-FFF2-40B4-BE49-F238E27FC236}">
                <a16:creationId xmlns:a16="http://schemas.microsoft.com/office/drawing/2014/main" id="{E7DD1AF1-6D53-CCC5-BE52-693DAD934063}"/>
              </a:ext>
            </a:extLst>
          </p:cNvPr>
          <p:cNvSpPr txBox="1"/>
          <p:nvPr/>
        </p:nvSpPr>
        <p:spPr>
          <a:xfrm>
            <a:off x="8968509" y="2161309"/>
            <a:ext cx="2946400" cy="1200329"/>
          </a:xfrm>
          <a:prstGeom prst="rect">
            <a:avLst/>
          </a:prstGeom>
          <a:noFill/>
        </p:spPr>
        <p:txBody>
          <a:bodyPr wrap="square" rtlCol="0">
            <a:spAutoFit/>
          </a:bodyPr>
          <a:lstStyle/>
          <a:p>
            <a:r>
              <a:rPr lang="en-US" dirty="0"/>
              <a:t>In the recent years we have also seen no fatalities on our flights, which is a huge improvement on our part</a:t>
            </a:r>
          </a:p>
        </p:txBody>
      </p:sp>
    </p:spTree>
    <p:extLst>
      <p:ext uri="{BB962C8B-B14F-4D97-AF65-F5344CB8AC3E}">
        <p14:creationId xmlns:p14="http://schemas.microsoft.com/office/powerpoint/2010/main" val="22610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91F3-040B-8023-9A83-3482C6C89357}"/>
              </a:ext>
            </a:extLst>
          </p:cNvPr>
          <p:cNvSpPr>
            <a:spLocks noGrp="1"/>
          </p:cNvSpPr>
          <p:nvPr>
            <p:ph type="title"/>
          </p:nvPr>
        </p:nvSpPr>
        <p:spPr/>
        <p:txBody>
          <a:bodyPr/>
          <a:lstStyle/>
          <a:p>
            <a:r>
              <a:rPr lang="en-US" dirty="0"/>
              <a:t>Trends in the entirety of aviation</a:t>
            </a:r>
          </a:p>
        </p:txBody>
      </p:sp>
      <p:pic>
        <p:nvPicPr>
          <p:cNvPr id="5" name="Content Placeholder 4">
            <a:extLst>
              <a:ext uri="{FF2B5EF4-FFF2-40B4-BE49-F238E27FC236}">
                <a16:creationId xmlns:a16="http://schemas.microsoft.com/office/drawing/2014/main" id="{C000C94D-A738-0D80-447E-E40A507F67AA}"/>
              </a:ext>
            </a:extLst>
          </p:cNvPr>
          <p:cNvPicPr>
            <a:picLocks noGrp="1" noChangeAspect="1"/>
          </p:cNvPicPr>
          <p:nvPr>
            <p:ph idx="1"/>
          </p:nvPr>
        </p:nvPicPr>
        <p:blipFill>
          <a:blip r:embed="rId2"/>
          <a:stretch>
            <a:fillRect/>
          </a:stretch>
        </p:blipFill>
        <p:spPr>
          <a:xfrm>
            <a:off x="1911927" y="2998819"/>
            <a:ext cx="9181021" cy="3668442"/>
          </a:xfrm>
        </p:spPr>
      </p:pic>
      <p:sp>
        <p:nvSpPr>
          <p:cNvPr id="6" name="TextBox 5">
            <a:extLst>
              <a:ext uri="{FF2B5EF4-FFF2-40B4-BE49-F238E27FC236}">
                <a16:creationId xmlns:a16="http://schemas.microsoft.com/office/drawing/2014/main" id="{E4669AD8-22D6-1C42-5474-ACB8056E4F67}"/>
              </a:ext>
            </a:extLst>
          </p:cNvPr>
          <p:cNvSpPr txBox="1"/>
          <p:nvPr/>
        </p:nvSpPr>
        <p:spPr>
          <a:xfrm>
            <a:off x="387927" y="1431636"/>
            <a:ext cx="11091600" cy="646331"/>
          </a:xfrm>
          <a:prstGeom prst="rect">
            <a:avLst/>
          </a:prstGeom>
          <a:noFill/>
        </p:spPr>
        <p:txBody>
          <a:bodyPr wrap="square" rtlCol="0">
            <a:spAutoFit/>
          </a:bodyPr>
          <a:lstStyle/>
          <a:p>
            <a:r>
              <a:rPr lang="en-US" dirty="0"/>
              <a:t>Overall, we are seeing less and less airline incidents over the years. This is largely due to advancements in aeronautic safety and technology</a:t>
            </a:r>
          </a:p>
        </p:txBody>
      </p:sp>
    </p:spTree>
    <p:extLst>
      <p:ext uri="{BB962C8B-B14F-4D97-AF65-F5344CB8AC3E}">
        <p14:creationId xmlns:p14="http://schemas.microsoft.com/office/powerpoint/2010/main" val="42258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B5E8-FE51-30CB-3733-A21C5363934A}"/>
              </a:ext>
            </a:extLst>
          </p:cNvPr>
          <p:cNvSpPr>
            <a:spLocks noGrp="1"/>
          </p:cNvSpPr>
          <p:nvPr>
            <p:ph type="title"/>
          </p:nvPr>
        </p:nvSpPr>
        <p:spPr/>
        <p:txBody>
          <a:bodyPr/>
          <a:lstStyle/>
          <a:p>
            <a:r>
              <a:rPr lang="en-US" dirty="0"/>
              <a:t>Number of crashes</a:t>
            </a:r>
          </a:p>
        </p:txBody>
      </p:sp>
      <p:pic>
        <p:nvPicPr>
          <p:cNvPr id="5" name="Content Placeholder 4">
            <a:extLst>
              <a:ext uri="{FF2B5EF4-FFF2-40B4-BE49-F238E27FC236}">
                <a16:creationId xmlns:a16="http://schemas.microsoft.com/office/drawing/2014/main" id="{10757074-F562-5F5A-4591-F6F0410DA2C6}"/>
              </a:ext>
            </a:extLst>
          </p:cNvPr>
          <p:cNvPicPr>
            <a:picLocks noGrp="1" noChangeAspect="1"/>
          </p:cNvPicPr>
          <p:nvPr>
            <p:ph idx="1"/>
          </p:nvPr>
        </p:nvPicPr>
        <p:blipFill>
          <a:blip r:embed="rId2"/>
          <a:stretch>
            <a:fillRect/>
          </a:stretch>
        </p:blipFill>
        <p:spPr>
          <a:xfrm>
            <a:off x="265862" y="2905091"/>
            <a:ext cx="11376600" cy="3349727"/>
          </a:xfrm>
        </p:spPr>
      </p:pic>
      <p:sp>
        <p:nvSpPr>
          <p:cNvPr id="6" name="TextBox 5">
            <a:extLst>
              <a:ext uri="{FF2B5EF4-FFF2-40B4-BE49-F238E27FC236}">
                <a16:creationId xmlns:a16="http://schemas.microsoft.com/office/drawing/2014/main" id="{D3327A45-51C5-0C79-B2F8-107ACCC33529}"/>
              </a:ext>
            </a:extLst>
          </p:cNvPr>
          <p:cNvSpPr txBox="1"/>
          <p:nvPr/>
        </p:nvSpPr>
        <p:spPr>
          <a:xfrm>
            <a:off x="489527" y="2050473"/>
            <a:ext cx="10959945" cy="369332"/>
          </a:xfrm>
          <a:prstGeom prst="rect">
            <a:avLst/>
          </a:prstGeom>
          <a:noFill/>
        </p:spPr>
        <p:txBody>
          <a:bodyPr wrap="square" rtlCol="0">
            <a:spAutoFit/>
          </a:bodyPr>
          <a:lstStyle/>
          <a:p>
            <a:r>
              <a:rPr lang="en-US" dirty="0"/>
              <a:t>The entire airline market has seen less and less crashes and this is with the enormous increase in mileage</a:t>
            </a:r>
          </a:p>
        </p:txBody>
      </p:sp>
    </p:spTree>
    <p:extLst>
      <p:ext uri="{BB962C8B-B14F-4D97-AF65-F5344CB8AC3E}">
        <p14:creationId xmlns:p14="http://schemas.microsoft.com/office/powerpoint/2010/main" val="389438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345E-F864-4ED8-DD82-AD70EEDA533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29EA490-D47C-2936-82CF-AC03FFF53D1F}"/>
              </a:ext>
            </a:extLst>
          </p:cNvPr>
          <p:cNvSpPr>
            <a:spLocks noGrp="1"/>
          </p:cNvSpPr>
          <p:nvPr>
            <p:ph idx="1"/>
          </p:nvPr>
        </p:nvSpPr>
        <p:spPr/>
        <p:txBody>
          <a:bodyPr/>
          <a:lstStyle/>
          <a:p>
            <a:r>
              <a:rPr lang="en-US" dirty="0"/>
              <a:t>In conclusion, aviation isn’t getting worse with the recent crashes. We have seen trends showing the number of accidents and incidents going down year after year</a:t>
            </a:r>
          </a:p>
          <a:p>
            <a:r>
              <a:rPr lang="en-US" dirty="0"/>
              <a:t>We also see that Lufthansa as an airline has gone miles with less and less incidents and no fatalities in the recent decades. This is contrary to public notion.</a:t>
            </a:r>
          </a:p>
          <a:p>
            <a:r>
              <a:rPr lang="en-US" dirty="0"/>
              <a:t>A reimaging campaign will likely be needed to help get the word out on our safety initiatives to help encourage people to trust in Lufthansa, but the data shows we are trending in the right direction. </a:t>
            </a:r>
          </a:p>
        </p:txBody>
      </p:sp>
    </p:spTree>
    <p:extLst>
      <p:ext uri="{BB962C8B-B14F-4D97-AF65-F5344CB8AC3E}">
        <p14:creationId xmlns:p14="http://schemas.microsoft.com/office/powerpoint/2010/main" val="3295434631"/>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412D24"/>
      </a:dk2>
      <a:lt2>
        <a:srgbClr val="E8E4E2"/>
      </a:lt2>
      <a:accent1>
        <a:srgbClr val="7CA9B8"/>
      </a:accent1>
      <a:accent2>
        <a:srgbClr val="80A9A3"/>
      </a:accent2>
      <a:accent3>
        <a:srgbClr val="91A1C3"/>
      </a:accent3>
      <a:accent4>
        <a:srgbClr val="BA7F86"/>
      </a:accent4>
      <a:accent5>
        <a:srgbClr val="C0998A"/>
      </a:accent5>
      <a:accent6>
        <a:srgbClr val="B09F78"/>
      </a:accent6>
      <a:hlink>
        <a:srgbClr val="AA7562"/>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35</TotalTime>
  <Words>233</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Sitka Heading</vt:lpstr>
      <vt:lpstr>Source Sans Pro</vt:lpstr>
      <vt:lpstr>3DFloatVTI</vt:lpstr>
      <vt:lpstr>Lufthansa Airlines Safety promotion</vt:lpstr>
      <vt:lpstr>Luftansa’s incident record is in decline</vt:lpstr>
      <vt:lpstr>Incidents are at a record low</vt:lpstr>
      <vt:lpstr>We also are seeing a decline in fatalities</vt:lpstr>
      <vt:lpstr>Trends in the entirety of aviation</vt:lpstr>
      <vt:lpstr>Number of crashes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Lufthansa Airlines Safety promotion</dc:title>
  <dc:creator>Shaquiel Pashtunyar</dc:creator>
  <cp:lastModifiedBy>Shaquiel Pashtunyar</cp:lastModifiedBy>
  <cp:revision>1</cp:revision>
  <dcterms:created xsi:type="dcterms:W3CDTF">2023-01-22T19:55:48Z</dcterms:created>
  <dcterms:modified xsi:type="dcterms:W3CDTF">2023-01-22T20:31:08Z</dcterms:modified>
</cp:coreProperties>
</file>