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8" r:id="rId10"/>
    <p:sldId id="265" r:id="rId11"/>
    <p:sldId id="266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B836-646D-05D4-C602-60D56410B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41576-83FD-A03E-5584-D7070050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7C19-9D29-473E-C95C-88CB9B9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D135-0CA4-47D6-F5A1-224D503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FA1C-4A03-A368-15C4-AB304827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A46E-9603-BBA6-CACF-4AA07BCE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E9AF8-51F2-5E33-CB3E-28035991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0805-24B9-64AA-0472-D43EA17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2D9D-3952-EA6E-0979-E6F399DF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BF58-F9FE-3F01-C2A5-1C434BD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5931A-4AD6-CD7F-FC4F-9E409FDA4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64A1D-54A9-995C-0A1A-0F8DA09F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4350-CA92-3F54-A9B0-E7AF869B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8C3E-0DE3-29B4-D990-ABFF070D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175F-DDF9-C3CF-803F-B5F53B32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5855-6DF9-0D2B-D4CB-CD072F0E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3506-D3D5-EE90-487C-542B7135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1C8-E7A7-368A-7DD5-52F0B500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10E4-1D17-9736-7897-B540990B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FFE0-4914-4BD6-F6D8-4A89B36C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8B1-71E2-7EEF-FE7E-E334521A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9C87-906C-08C6-1DED-EFC8722B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26D6-50AD-8401-F916-4588FBC7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1C1B-4847-50F8-48AD-4D5C9920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4380-83E6-D8B3-5DDF-9ABFEC51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D5AB-FCD2-E9A8-3591-1AC76B48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3D4C-BE32-C59E-FE4C-92243C3FC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12E9-10D3-3965-D031-DA1F3C5D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58AF-77CA-CEE5-13B1-F0ED069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982A-7F9B-049A-97D4-BDD37905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2200-3A58-18D3-96D3-7FEDCD91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185C-6B40-C7B3-C797-B91C09AB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B890-EC10-528C-2371-3EA08715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B87A-B7CD-596C-A875-B13B4E75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A3A2-D41C-F02C-629D-292C59376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886B1-256F-06B5-240F-F3537077F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25396-3D2C-4F91-2A77-2B14FBC4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B3FB3-046A-AF7B-82ED-BE135C7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315F-0032-2783-8875-7E32BD49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7C1-3C47-0FDA-79B4-EA38C69E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49946-37FA-6F76-1113-22A484B3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A19F5-4745-7625-94D8-0F21502C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F5B52-7988-F7A0-F466-505E326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C0382-2A14-2ABA-25D5-C0AD35E6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27451-243A-B5AF-E961-DC6DA7AD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5EAED-4457-FC62-2A7D-6820D8C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A9B5-9231-DC94-1E06-FB41FBAF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E00E-BF7B-8B1C-5088-3156DAC4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857D-E6FD-0822-B15C-8D68E9092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0166-4137-D6DB-72E2-7E418AC8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109E-6F3C-9BA9-82C5-5DFEB917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FB0FD-BDF1-2EF3-1268-D92D389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50BB-F31F-A8A0-3944-FBCC184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48930-1C45-53F4-0FF5-DDC6B8D3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C6D5-2702-489B-AFEB-41736648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81AB-5E70-75F9-3874-06AEA4DE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08E7-F575-0F7C-3ADB-1C593284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C179-77B0-5E56-2B68-D6225A1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1F7C8-0C57-CBB0-6D37-3413A1D1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8373-FE2A-E417-D6F0-006F6745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AA45-5124-F828-E1A0-F0DB537E6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C8C2-4EC3-4EAA-A516-AD8B929DA91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D611-8FED-19CC-EE91-321FB615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24AD-0DE0-EAF0-7E55-7CFFDF18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A8CD-9CFB-407A-B005-70FCE95D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F5FB-6BE4-B597-ACBC-FC2F6A9E6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DSC640</a:t>
            </a:r>
          </a:p>
          <a:p>
            <a:r>
              <a:rPr lang="en-US" sz="2000">
                <a:solidFill>
                  <a:srgbClr val="080808"/>
                </a:solidFill>
              </a:rPr>
              <a:t>Shaquiel Pashtunyar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F2FDE-AD5A-F660-6203-42ABB958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Week 11/12 Charts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72DA-8C3A-3EAE-B73F-848D73D4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Histogram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C4E737-ED34-EB28-5589-465BF2B11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56" y="2047297"/>
            <a:ext cx="7673977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84CFB9-9203-6C1A-6F4D-776540BB623B}"/>
              </a:ext>
            </a:extLst>
          </p:cNvPr>
          <p:cNvSpPr txBox="1"/>
          <p:nvPr/>
        </p:nvSpPr>
        <p:spPr>
          <a:xfrm>
            <a:off x="8578734" y="3275648"/>
            <a:ext cx="323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&lt;- </a:t>
            </a:r>
            <a:r>
              <a:rPr lang="en-US" dirty="0" err="1"/>
              <a:t>rnorm</a:t>
            </a:r>
            <a:r>
              <a:rPr lang="en-US" dirty="0"/>
              <a:t>(10000)</a:t>
            </a:r>
          </a:p>
          <a:p>
            <a:endParaRPr lang="en-US" dirty="0"/>
          </a:p>
          <a:p>
            <a:r>
              <a:rPr lang="en-US" dirty="0"/>
              <a:t>hist(data, breaks = 30, col = "Green", border = "black",     </a:t>
            </a:r>
            <a:r>
              <a:rPr lang="en-US" dirty="0" err="1"/>
              <a:t>xlab</a:t>
            </a:r>
            <a:r>
              <a:rPr lang="en-US" dirty="0"/>
              <a:t> = "Values", </a:t>
            </a:r>
            <a:r>
              <a:rPr lang="en-US" dirty="0" err="1"/>
              <a:t>ylab</a:t>
            </a:r>
            <a:r>
              <a:rPr lang="en-US" dirty="0"/>
              <a:t> = "Frequency", main = "Histogram of 10000 Random Data Points from -3 to 3")</a:t>
            </a:r>
          </a:p>
        </p:txBody>
      </p:sp>
    </p:spTree>
    <p:extLst>
      <p:ext uri="{BB962C8B-B14F-4D97-AF65-F5344CB8AC3E}">
        <p14:creationId xmlns:p14="http://schemas.microsoft.com/office/powerpoint/2010/main" val="160881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687-9204-C9A9-5F51-2F8C8CE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A5AD-900C-E1DB-3819-A5E9B5A1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792" y="1939635"/>
            <a:ext cx="2171007" cy="423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set.seed</a:t>
            </a:r>
            <a:r>
              <a:rPr lang="en-US" sz="1600" dirty="0"/>
              <a:t>(123)data &lt;- </a:t>
            </a:r>
            <a:r>
              <a:rPr lang="en-US" sz="1600" dirty="0" err="1"/>
              <a:t>data.frame</a:t>
            </a:r>
            <a:r>
              <a:rPr lang="en-US" sz="1600" dirty="0"/>
              <a:t>(  Group = rep(c("A", "B", "C"), each = 50),  Value = c(</a:t>
            </a:r>
            <a:r>
              <a:rPr lang="en-US" sz="1600" dirty="0" err="1"/>
              <a:t>rnorm</a:t>
            </a:r>
            <a:r>
              <a:rPr lang="en-US" sz="1600" dirty="0"/>
              <a:t>(100), </a:t>
            </a:r>
            <a:r>
              <a:rPr lang="en-US" sz="1600" dirty="0" err="1"/>
              <a:t>rnorm</a:t>
            </a:r>
            <a:r>
              <a:rPr lang="en-US" sz="1600" dirty="0"/>
              <a:t>(100, mean = 1.5), </a:t>
            </a:r>
            <a:r>
              <a:rPr lang="en-US" sz="1600" dirty="0" err="1"/>
              <a:t>rnorm</a:t>
            </a:r>
            <a:r>
              <a:rPr lang="en-US" sz="1600" dirty="0"/>
              <a:t>(100, mean = 2.5)))</a:t>
            </a:r>
          </a:p>
          <a:p>
            <a:pPr marL="0" indent="0">
              <a:buNone/>
            </a:pPr>
            <a:r>
              <a:rPr lang="en-US" sz="1600" dirty="0"/>
              <a:t>boxplot(Value ~ Group, data = data,         main = "Box Plot of Value by Group",        </a:t>
            </a:r>
            <a:r>
              <a:rPr lang="en-US" sz="1600" dirty="0" err="1"/>
              <a:t>xlab</a:t>
            </a:r>
            <a:r>
              <a:rPr lang="en-US" sz="1600" dirty="0"/>
              <a:t> = "Group", </a:t>
            </a:r>
            <a:r>
              <a:rPr lang="en-US" sz="1600" dirty="0" err="1"/>
              <a:t>ylab</a:t>
            </a:r>
            <a:r>
              <a:rPr lang="en-US" sz="1600" dirty="0"/>
              <a:t> = "Value",        col = "Purple", border = "black",        notch = TRUE, </a:t>
            </a:r>
            <a:r>
              <a:rPr lang="en-US" sz="1600" dirty="0" err="1"/>
              <a:t>notch.frac</a:t>
            </a:r>
            <a:r>
              <a:rPr lang="en-US" sz="1600" dirty="0"/>
              <a:t> = 0.5)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B70E0-3ABD-BB06-0A0A-65FE3597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4" y="1889759"/>
            <a:ext cx="7994724" cy="45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B031-7258-C29A-D987-14F83072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Bullet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6C34-2FE5-4494-92E2-34D0992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12" y="1483057"/>
            <a:ext cx="2901287" cy="4693906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set.seed</a:t>
            </a:r>
            <a:r>
              <a:rPr lang="en-US" dirty="0"/>
              <a:t>(123)data &lt;- </a:t>
            </a:r>
            <a:r>
              <a:rPr lang="en-US" dirty="0" err="1"/>
              <a:t>data.frame</a:t>
            </a:r>
            <a:r>
              <a:rPr lang="en-US" dirty="0"/>
              <a:t>(  Category = c("Revenue", "Profit", "Expenses"),  Actual = c(550, 200, 350),  Target = c(900, 500, 350))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 = Category, y = Actual)) +  </a:t>
            </a:r>
            <a:r>
              <a:rPr lang="en-US" dirty="0" err="1"/>
              <a:t>geom_lollipop</a:t>
            </a:r>
            <a:r>
              <a:rPr lang="en-US" dirty="0"/>
              <a:t>(</a:t>
            </a:r>
            <a:r>
              <a:rPr lang="en-US" dirty="0" err="1"/>
              <a:t>point.colour</a:t>
            </a:r>
            <a:r>
              <a:rPr lang="en-US" dirty="0"/>
              <a:t> = "green", </a:t>
            </a:r>
            <a:r>
              <a:rPr lang="en-US" dirty="0" err="1"/>
              <a:t>point.size</a:t>
            </a:r>
            <a:r>
              <a:rPr lang="en-US" dirty="0"/>
              <a:t> = 6) +  </a:t>
            </a:r>
            <a:r>
              <a:rPr lang="en-US" dirty="0" err="1"/>
              <a:t>geom_segment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Category, </a:t>
            </a:r>
            <a:r>
              <a:rPr lang="en-US" dirty="0" err="1"/>
              <a:t>xend</a:t>
            </a:r>
            <a:r>
              <a:rPr lang="en-US" dirty="0"/>
              <a:t> = Category, y = Target, </a:t>
            </a:r>
            <a:r>
              <a:rPr lang="en-US" dirty="0" err="1"/>
              <a:t>yend</a:t>
            </a:r>
            <a:r>
              <a:rPr lang="en-US" dirty="0"/>
              <a:t> = Target),                color = "black", size = 1) +  </a:t>
            </a:r>
            <a:r>
              <a:rPr lang="en-US" dirty="0" err="1"/>
              <a:t>geom_segment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Category, </a:t>
            </a:r>
            <a:r>
              <a:rPr lang="en-US" dirty="0" err="1"/>
              <a:t>xend</a:t>
            </a:r>
            <a:r>
              <a:rPr lang="en-US" dirty="0"/>
              <a:t> = Category, y = Actual, </a:t>
            </a:r>
            <a:r>
              <a:rPr lang="en-US" dirty="0" err="1"/>
              <a:t>yend</a:t>
            </a:r>
            <a:r>
              <a:rPr lang="en-US" dirty="0"/>
              <a:t> = Target),                color = "red", size = 3, alpha = 0.8) +  </a:t>
            </a:r>
            <a:r>
              <a:rPr lang="en-US" dirty="0" err="1"/>
              <a:t>scale_y_continuous</a:t>
            </a:r>
            <a:r>
              <a:rPr lang="en-US" dirty="0"/>
              <a:t>(limits = c(0, max(</a:t>
            </a:r>
            <a:r>
              <a:rPr lang="en-US" dirty="0" err="1"/>
              <a:t>data$Target</a:t>
            </a:r>
            <a:r>
              <a:rPr lang="en-US" dirty="0"/>
              <a:t>)), expand = c(0, 0.2)) +  labs(title = "Bullet Chart", x = "Category", y = "Value") +  </a:t>
            </a:r>
            <a:r>
              <a:rPr lang="en-US" dirty="0" err="1"/>
              <a:t>theme_minimal</a:t>
            </a:r>
            <a:r>
              <a:rPr lang="en-US" dirty="0"/>
              <a:t>() +  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20, face = "bold"),        </a:t>
            </a:r>
            <a:r>
              <a:rPr lang="en-US" dirty="0" err="1"/>
              <a:t>axis.text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14),        </a:t>
            </a:r>
            <a:r>
              <a:rPr lang="en-US" dirty="0" err="1"/>
              <a:t>axis.title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16),        </a:t>
            </a:r>
            <a:r>
              <a:rPr lang="en-US" dirty="0" err="1"/>
              <a:t>panel.grid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F1C6B-D207-E2D0-352C-6934A98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0" y="1845424"/>
            <a:ext cx="7813341" cy="44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AA0-5BC8-53EE-81C6-791EF204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034A-F3E6-6B49-2BAB-36A83A3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018" y="404553"/>
            <a:ext cx="3068782" cy="5772410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 = Category, y = Actual)) + </a:t>
            </a:r>
            <a:r>
              <a:rPr lang="en-US" dirty="0" err="1"/>
              <a:t>geom_bar</a:t>
            </a:r>
            <a:r>
              <a:rPr lang="en-US" dirty="0"/>
              <a:t>(stat="identity", width=1, color="purple")+  labs(title = "R Bar Chart", x = "Category", y = "Value")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CF73B-E994-8E41-8737-C83F8908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1" y="1773380"/>
            <a:ext cx="7442519" cy="42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B031-7258-C29A-D987-14F83072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E94F8-50B2-6EC9-C655-EDF77C639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06" y="1925378"/>
            <a:ext cx="97739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EAF40-89E5-8FFC-29E7-0ADAB03DECDE}"/>
              </a:ext>
            </a:extLst>
          </p:cNvPr>
          <p:cNvSpPr txBox="1"/>
          <p:nvPr/>
        </p:nvSpPr>
        <p:spPr>
          <a:xfrm>
            <a:off x="520931" y="1451956"/>
            <a:ext cx="93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scrollable to see the spread of every country</a:t>
            </a:r>
          </a:p>
        </p:txBody>
      </p:sp>
    </p:spTree>
    <p:extLst>
      <p:ext uri="{BB962C8B-B14F-4D97-AF65-F5344CB8AC3E}">
        <p14:creationId xmlns:p14="http://schemas.microsoft.com/office/powerpoint/2010/main" val="28576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72DA-8C3A-3EAE-B73F-848D73D4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1CFB5-FA9F-166A-25A9-479261CA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38" y="1842251"/>
            <a:ext cx="8532511" cy="4351338"/>
          </a:xfrm>
        </p:spPr>
      </p:pic>
    </p:spTree>
    <p:extLst>
      <p:ext uri="{BB962C8B-B14F-4D97-AF65-F5344CB8AC3E}">
        <p14:creationId xmlns:p14="http://schemas.microsoft.com/office/powerpoint/2010/main" val="14235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687-9204-C9A9-5F51-2F8C8CE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Bullet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41425-0D91-988A-AABF-F065A5000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792"/>
            <a:ext cx="8678022" cy="4351338"/>
          </a:xfrm>
        </p:spPr>
      </p:pic>
    </p:spTree>
    <p:extLst>
      <p:ext uri="{BB962C8B-B14F-4D97-AF65-F5344CB8AC3E}">
        <p14:creationId xmlns:p14="http://schemas.microsoft.com/office/powerpoint/2010/main" val="28332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1EBB-3572-52A2-BD2D-767930DD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Group Column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E4DB8-7F48-78D5-87E2-F617BDF6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460" y="1825625"/>
            <a:ext cx="9819080" cy="4351338"/>
          </a:xfrm>
        </p:spPr>
      </p:pic>
    </p:spTree>
    <p:extLst>
      <p:ext uri="{BB962C8B-B14F-4D97-AF65-F5344CB8AC3E}">
        <p14:creationId xmlns:p14="http://schemas.microsoft.com/office/powerpoint/2010/main" val="18919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B031-7258-C29A-D987-14F83072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Box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154082-DD50-3FA9-836B-E98C4EEF0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765" y="1825625"/>
            <a:ext cx="5725324" cy="42773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765F6-EA6D-0EBF-7075-8929453CCCA1}"/>
              </a:ext>
            </a:extLst>
          </p:cNvPr>
          <p:cNvSpPr txBox="1"/>
          <p:nvPr/>
        </p:nvSpPr>
        <p:spPr>
          <a:xfrm>
            <a:off x="8193454" y="2124883"/>
            <a:ext cx="2847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= [</a:t>
            </a:r>
            <a:r>
              <a:rPr lang="en-US" dirty="0" err="1"/>
              <a:t>np.random.normal</a:t>
            </a:r>
            <a:r>
              <a:rPr lang="en-US" dirty="0"/>
              <a:t>(0, std, 1000) for std in range(1, 6)]</a:t>
            </a:r>
          </a:p>
          <a:p>
            <a:endParaRPr lang="en-US" dirty="0"/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 err="1"/>
              <a:t>ax.boxplot</a:t>
            </a:r>
            <a:r>
              <a:rPr lang="en-US" dirty="0"/>
              <a:t>(data)</a:t>
            </a:r>
          </a:p>
          <a:p>
            <a:r>
              <a:rPr lang="en-US" dirty="0" err="1"/>
              <a:t>ax.set_xlabel</a:t>
            </a:r>
            <a:r>
              <a:rPr lang="en-US" dirty="0"/>
              <a:t>('Data')</a:t>
            </a:r>
          </a:p>
          <a:p>
            <a:r>
              <a:rPr lang="en-US" dirty="0" err="1"/>
              <a:t>ax.set_ylabel</a:t>
            </a:r>
            <a:r>
              <a:rPr lang="en-US" dirty="0"/>
              <a:t>('Values')</a:t>
            </a:r>
          </a:p>
          <a:p>
            <a:r>
              <a:rPr lang="en-US" dirty="0" err="1"/>
              <a:t>ax.set_title</a:t>
            </a:r>
            <a:r>
              <a:rPr lang="en-US" dirty="0"/>
              <a:t>('Box Plot Example of 1000 data points from 1 to 5')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42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72DA-8C3A-3EAE-B73F-848D73D4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2757-599D-A576-0E30-68CB25BD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892" y="2106304"/>
            <a:ext cx="2701119" cy="3056175"/>
          </a:xfrm>
        </p:spPr>
        <p:txBody>
          <a:bodyPr>
            <a:normAutofit/>
          </a:bodyPr>
          <a:lstStyle/>
          <a:p>
            <a:r>
              <a:rPr lang="en-US" sz="1400" dirty="0" err="1"/>
              <a:t>np.random.seed</a:t>
            </a:r>
            <a:r>
              <a:rPr lang="en-US" sz="1400" dirty="0"/>
              <a:t>(123)</a:t>
            </a:r>
          </a:p>
          <a:p>
            <a:r>
              <a:rPr lang="en-US" sz="1400" dirty="0"/>
              <a:t>data = </a:t>
            </a:r>
            <a:r>
              <a:rPr lang="en-US" sz="1400" dirty="0" err="1"/>
              <a:t>np.random.normal</a:t>
            </a:r>
            <a:r>
              <a:rPr lang="en-US" sz="1400" dirty="0"/>
              <a:t>(0, 1, 10000)</a:t>
            </a:r>
          </a:p>
          <a:p>
            <a:r>
              <a:rPr lang="en-US" sz="1400" dirty="0" err="1"/>
              <a:t>plt.hist</a:t>
            </a:r>
            <a:r>
              <a:rPr lang="en-US" sz="1400" dirty="0"/>
              <a:t>(data, bins=40, color='Green', </a:t>
            </a:r>
            <a:r>
              <a:rPr lang="en-US" sz="1400" dirty="0" err="1"/>
              <a:t>edgecolor</a:t>
            </a:r>
            <a:r>
              <a:rPr lang="en-US" sz="1400" dirty="0"/>
              <a:t>='black')</a:t>
            </a:r>
          </a:p>
          <a:p>
            <a:r>
              <a:rPr lang="en-US" sz="1400" dirty="0" err="1"/>
              <a:t>plt.xlabel</a:t>
            </a:r>
            <a:r>
              <a:rPr lang="en-US" sz="1400" dirty="0"/>
              <a:t>('Value')</a:t>
            </a:r>
          </a:p>
          <a:p>
            <a:r>
              <a:rPr lang="en-US" sz="1400" dirty="0" err="1"/>
              <a:t>plt.ylabel</a:t>
            </a:r>
            <a:r>
              <a:rPr lang="en-US" sz="1400" dirty="0"/>
              <a:t>('Frequency')</a:t>
            </a:r>
          </a:p>
          <a:p>
            <a:r>
              <a:rPr lang="en-US" sz="1400" dirty="0" err="1"/>
              <a:t>plt.title</a:t>
            </a:r>
            <a:r>
              <a:rPr lang="en-US" sz="1400" dirty="0"/>
              <a:t>('Histogram of 10000 dummy data points')</a:t>
            </a:r>
          </a:p>
          <a:p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6F08B-2D10-960C-CED9-C9306FC9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39" y="1630463"/>
            <a:ext cx="591585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687-9204-C9A9-5F51-2F8C8CE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Bullet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194D1-881A-FAD5-87CC-44AFEFB26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95" y="2128139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8B4F9-E932-1AC4-5E16-C20150204AB5}"/>
              </a:ext>
            </a:extLst>
          </p:cNvPr>
          <p:cNvSpPr txBox="1"/>
          <p:nvPr/>
        </p:nvSpPr>
        <p:spPr>
          <a:xfrm>
            <a:off x="7765576" y="586854"/>
            <a:ext cx="4162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actual = [550, 200, 350]</a:t>
            </a:r>
          </a:p>
          <a:p>
            <a:r>
              <a:rPr lang="en-US" sz="1600" dirty="0"/>
              <a:t>target = [900, 500, 350]</a:t>
            </a:r>
          </a:p>
          <a:p>
            <a:r>
              <a:rPr lang="en-US" sz="1600" dirty="0"/>
              <a:t>categories = ['Revenue', 'Profit', 'Expenses']</a:t>
            </a:r>
          </a:p>
          <a:p>
            <a:r>
              <a:rPr lang="en-US" sz="1600" dirty="0"/>
              <a:t>fig = </a:t>
            </a:r>
            <a:r>
              <a:rPr lang="en-US" sz="1600" dirty="0" err="1"/>
              <a:t>go.Figure</a:t>
            </a:r>
            <a:r>
              <a:rPr lang="en-US" sz="1600" dirty="0"/>
              <a:t>()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len</a:t>
            </a:r>
            <a:r>
              <a:rPr lang="en-US" sz="1600" dirty="0"/>
              <a:t>(categories)):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fig.add_trace</a:t>
            </a:r>
            <a:r>
              <a:rPr lang="en-US" sz="1600" dirty="0"/>
              <a:t>(</a:t>
            </a:r>
            <a:r>
              <a:rPr lang="en-US" sz="1600" dirty="0" err="1"/>
              <a:t>go.Indicator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mode = "</a:t>
            </a:r>
            <a:r>
              <a:rPr lang="en-US" sz="1600" dirty="0" err="1"/>
              <a:t>number+gauge+delta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gauge = {'shape': "bullet",</a:t>
            </a:r>
          </a:p>
          <a:p>
            <a:r>
              <a:rPr lang="en-US" sz="1600" dirty="0"/>
              <a:t>                 'axis': {'range': [None, max(target)]},</a:t>
            </a:r>
          </a:p>
          <a:p>
            <a:r>
              <a:rPr lang="en-US" sz="1600" dirty="0"/>
              <a:t>                 'threshold': {'line': {'color': "red", 'width': 2}, 'thickness': 0.75, 'value': target[</a:t>
            </a:r>
            <a:r>
              <a:rPr lang="en-US" sz="1600" dirty="0" err="1"/>
              <a:t>i</a:t>
            </a:r>
            <a:r>
              <a:rPr lang="en-US" sz="1600" dirty="0"/>
              <a:t>]}},</a:t>
            </a:r>
          </a:p>
          <a:p>
            <a:r>
              <a:rPr lang="en-US" sz="1600" dirty="0"/>
              <a:t>        value = actual[</a:t>
            </a:r>
            <a:r>
              <a:rPr lang="en-US" sz="1600" dirty="0" err="1"/>
              <a:t>i</a:t>
            </a:r>
            <a:r>
              <a:rPr lang="en-US" sz="1600" dirty="0"/>
              <a:t>],</a:t>
            </a:r>
          </a:p>
          <a:p>
            <a:r>
              <a:rPr lang="en-US" sz="1600" dirty="0"/>
              <a:t>        delta = {'reference': target[</a:t>
            </a:r>
            <a:r>
              <a:rPr lang="en-US" sz="1600" dirty="0" err="1"/>
              <a:t>i</a:t>
            </a:r>
            <a:r>
              <a:rPr lang="en-US" sz="1600" dirty="0"/>
              <a:t>], 'increasing': {'color': "green"}, 'decreasing': {'color': "red"}},</a:t>
            </a:r>
          </a:p>
          <a:p>
            <a:r>
              <a:rPr lang="en-US" sz="1600" dirty="0"/>
              <a:t>        number = {'suffix': "K", 'font': {'size': 20}},</a:t>
            </a:r>
          </a:p>
          <a:p>
            <a:r>
              <a:rPr lang="en-US" sz="1600" dirty="0"/>
              <a:t>        title = {'text': categories[</a:t>
            </a:r>
            <a:r>
              <a:rPr lang="en-US" sz="1600" dirty="0" err="1"/>
              <a:t>i</a:t>
            </a:r>
            <a:r>
              <a:rPr lang="en-US" sz="1600" dirty="0"/>
              <a:t>]},</a:t>
            </a:r>
          </a:p>
          <a:p>
            <a:r>
              <a:rPr lang="en-US" sz="1600" dirty="0"/>
              <a:t>        domain = {'x': [0.1, 1], 'y': [</a:t>
            </a:r>
            <a:r>
              <a:rPr lang="en-US" sz="1600" dirty="0" err="1"/>
              <a:t>i</a:t>
            </a:r>
            <a:r>
              <a:rPr lang="en-US" sz="1600" dirty="0"/>
              <a:t>/3, (i+1)/3]}))</a:t>
            </a:r>
          </a:p>
          <a:p>
            <a:r>
              <a:rPr lang="en-US" sz="1600" dirty="0" err="1"/>
              <a:t>fig.update_layout</a:t>
            </a:r>
            <a:r>
              <a:rPr lang="en-US" sz="1600" dirty="0"/>
              <a:t>(</a:t>
            </a:r>
            <a:r>
              <a:rPr lang="en-US" sz="1600" dirty="0" err="1"/>
              <a:t>title_text</a:t>
            </a:r>
            <a:r>
              <a:rPr lang="en-US" sz="1600" dirty="0"/>
              <a:t>='Bullet Chart', </a:t>
            </a:r>
            <a:r>
              <a:rPr lang="en-US" sz="1600" dirty="0" err="1"/>
              <a:t>title_x</a:t>
            </a:r>
            <a:r>
              <a:rPr lang="en-US" sz="1600" dirty="0"/>
              <a:t>=0.5, </a:t>
            </a:r>
          </a:p>
          <a:p>
            <a:r>
              <a:rPr lang="en-US" sz="1600" dirty="0"/>
              <a:t>                  font=</a:t>
            </a:r>
            <a:r>
              <a:rPr lang="en-US" sz="1600" dirty="0" err="1"/>
              <a:t>dict</a:t>
            </a:r>
            <a:r>
              <a:rPr lang="en-US" sz="1600" dirty="0"/>
              <a:t>(size=18), height=400, width=800)</a:t>
            </a:r>
          </a:p>
          <a:p>
            <a:r>
              <a:rPr lang="en-US" sz="1600" dirty="0" err="1"/>
              <a:t>fig.show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67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9494-86D4-7FE0-C1F7-2F008103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Dual Bar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052006-F41F-424B-6BB9-CE196F79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2" y="1690688"/>
            <a:ext cx="6258798" cy="42773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A6336-E566-C23A-8983-4AC70077115F}"/>
              </a:ext>
            </a:extLst>
          </p:cNvPr>
          <p:cNvSpPr txBox="1"/>
          <p:nvPr/>
        </p:nvSpPr>
        <p:spPr>
          <a:xfrm>
            <a:off x="6828430" y="1760562"/>
            <a:ext cx="5536442" cy="370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(categories))</a:t>
            </a:r>
          </a:p>
          <a:p>
            <a:r>
              <a:rPr lang="en-US" dirty="0"/>
              <a:t>width = 0.35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/>
              <a:t>rects1 = </a:t>
            </a:r>
            <a:r>
              <a:rPr lang="en-US" dirty="0" err="1"/>
              <a:t>ax.bar</a:t>
            </a:r>
            <a:r>
              <a:rPr lang="en-US" dirty="0"/>
              <a:t>(x - width/2, actual, width, label='Actual', color='green')</a:t>
            </a:r>
          </a:p>
          <a:p>
            <a:r>
              <a:rPr lang="en-US" dirty="0"/>
              <a:t>rects2 = </a:t>
            </a:r>
            <a:r>
              <a:rPr lang="en-US" dirty="0" err="1"/>
              <a:t>ax.bar</a:t>
            </a:r>
            <a:r>
              <a:rPr lang="en-US" dirty="0"/>
              <a:t>(x + width/2, target, width, label='Target', color='red')</a:t>
            </a:r>
          </a:p>
          <a:p>
            <a:r>
              <a:rPr lang="en-US" dirty="0" err="1"/>
              <a:t>ax.set_xlabel</a:t>
            </a:r>
            <a:r>
              <a:rPr lang="en-US" dirty="0"/>
              <a:t>('Categories')</a:t>
            </a:r>
          </a:p>
          <a:p>
            <a:r>
              <a:rPr lang="en-US" dirty="0" err="1"/>
              <a:t>ax.set_ylabel</a:t>
            </a:r>
            <a:r>
              <a:rPr lang="en-US" dirty="0"/>
              <a:t>('Values')</a:t>
            </a:r>
          </a:p>
          <a:p>
            <a:r>
              <a:rPr lang="en-US" dirty="0" err="1"/>
              <a:t>ax.set_title</a:t>
            </a:r>
            <a:r>
              <a:rPr lang="en-US" dirty="0"/>
              <a:t>('Dual Bar Chart Sales')</a:t>
            </a:r>
          </a:p>
          <a:p>
            <a:r>
              <a:rPr lang="en-US" dirty="0" err="1"/>
              <a:t>ax.set_xticks</a:t>
            </a:r>
            <a:r>
              <a:rPr lang="en-US" dirty="0"/>
              <a:t>(x)</a:t>
            </a:r>
          </a:p>
          <a:p>
            <a:r>
              <a:rPr lang="en-US" dirty="0" err="1"/>
              <a:t>ax.set_xticklabels</a:t>
            </a:r>
            <a:r>
              <a:rPr lang="en-US" dirty="0"/>
              <a:t>(categories)</a:t>
            </a:r>
          </a:p>
          <a:p>
            <a:r>
              <a:rPr lang="en-US" dirty="0" err="1"/>
              <a:t>ax.legend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24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11/12 Charts</vt:lpstr>
      <vt:lpstr>Power BI Box Plot</vt:lpstr>
      <vt:lpstr>Power BI Histogram</vt:lpstr>
      <vt:lpstr>Power BI Bullet Chart</vt:lpstr>
      <vt:lpstr>Power BI Group Column Chart</vt:lpstr>
      <vt:lpstr>Python Box Plot</vt:lpstr>
      <vt:lpstr>Python Histogram</vt:lpstr>
      <vt:lpstr>Python Bullet Chart</vt:lpstr>
      <vt:lpstr>Python Dual Bar Chart</vt:lpstr>
      <vt:lpstr>R Histogram</vt:lpstr>
      <vt:lpstr>R Box Plot</vt:lpstr>
      <vt:lpstr>R Bullet Chart</vt:lpstr>
      <vt:lpstr>R bar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11/12 Charts</dc:title>
  <dc:creator>Shaquiel Pashtunyar</dc:creator>
  <cp:lastModifiedBy>Shaquiel Pashtunyar</cp:lastModifiedBy>
  <cp:revision>4</cp:revision>
  <dcterms:created xsi:type="dcterms:W3CDTF">2023-02-27T01:53:49Z</dcterms:created>
  <dcterms:modified xsi:type="dcterms:W3CDTF">2023-02-27T03:16:26Z</dcterms:modified>
</cp:coreProperties>
</file>