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1" r:id="rId6"/>
    <p:sldId id="262" r:id="rId7"/>
    <p:sldId id="264" r:id="rId8"/>
    <p:sldId id="265"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1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75FE7-41E2-4C21-A8AF-78172E91419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CE21C3E-4369-4EE2-8368-7084856E7A17}">
      <dgm:prSet/>
      <dgm:spPr>
        <a:xfrm>
          <a:off x="0" y="34328"/>
          <a:ext cx="6245265" cy="1007370"/>
        </a:xfrm>
        <a:prstGeom prst="round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Proposal</a:t>
          </a:r>
        </a:p>
      </dgm:t>
    </dgm:pt>
    <dgm:pt modelId="{CF0F6FE9-7BAC-481F-B59D-E6B45990E18B}" type="parTrans" cxnId="{B4215FAF-9557-4833-92B9-0C02232B589F}">
      <dgm:prSet/>
      <dgm:spPr/>
      <dgm:t>
        <a:bodyPr/>
        <a:lstStyle/>
        <a:p>
          <a:endParaRPr lang="en-US"/>
        </a:p>
      </dgm:t>
    </dgm:pt>
    <dgm:pt modelId="{9D658036-0D7D-47B1-9D1A-92697FE1B87E}" type="sibTrans" cxnId="{B4215FAF-9557-4833-92B9-0C02232B589F}">
      <dgm:prSet/>
      <dgm:spPr/>
      <dgm:t>
        <a:bodyPr/>
        <a:lstStyle/>
        <a:p>
          <a:endParaRPr lang="en-US"/>
        </a:p>
      </dgm:t>
    </dgm:pt>
    <dgm:pt modelId="{2E98B0AA-576F-4D0D-81CB-A2848A3E4E5F}">
      <dgm:prSet/>
      <dgm:spPr>
        <a:xfrm>
          <a:off x="0" y="1162658"/>
          <a:ext cx="6245265" cy="1007370"/>
        </a:xfrm>
        <a:prstGeom prst="roundRect">
          <a:avLst/>
        </a:prstGeom>
        <a:solidFill>
          <a:srgbClr val="ED7D31">
            <a:hueOff val="-363841"/>
            <a:satOff val="-20982"/>
            <a:lumOff val="2157"/>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What and Why</a:t>
          </a:r>
        </a:p>
      </dgm:t>
    </dgm:pt>
    <dgm:pt modelId="{AF371650-4B2C-4C60-9228-13FDB7C14452}" type="parTrans" cxnId="{46D7764F-AE76-4A7C-911B-1CCD0E9F7605}">
      <dgm:prSet/>
      <dgm:spPr/>
      <dgm:t>
        <a:bodyPr/>
        <a:lstStyle/>
        <a:p>
          <a:endParaRPr lang="en-US"/>
        </a:p>
      </dgm:t>
    </dgm:pt>
    <dgm:pt modelId="{4ADBC8D0-AF2B-4662-9492-6AA7EFDBA338}" type="sibTrans" cxnId="{46D7764F-AE76-4A7C-911B-1CCD0E9F7605}">
      <dgm:prSet/>
      <dgm:spPr/>
      <dgm:t>
        <a:bodyPr/>
        <a:lstStyle/>
        <a:p>
          <a:endParaRPr lang="en-US"/>
        </a:p>
      </dgm:t>
    </dgm:pt>
    <dgm:pt modelId="{E5FD15F7-33FC-4CAB-972E-9CC0A853BBF4}">
      <dgm:prSet/>
      <dgm:spPr>
        <a:xfrm>
          <a:off x="0" y="3419318"/>
          <a:ext cx="6245265" cy="1007370"/>
        </a:xfrm>
        <a:prstGeom prst="roundRect">
          <a:avLst/>
        </a:prstGeom>
        <a:solidFill>
          <a:srgbClr val="ED7D31">
            <a:hueOff val="-1091522"/>
            <a:satOff val="-62946"/>
            <a:lumOff val="647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Benefits</a:t>
          </a:r>
        </a:p>
      </dgm:t>
    </dgm:pt>
    <dgm:pt modelId="{A3C1F2EA-B168-4FD6-BCE0-CE133520F496}" type="parTrans" cxnId="{3A49EFB9-DC4E-4246-AD9D-4F1B577D25DC}">
      <dgm:prSet/>
      <dgm:spPr/>
      <dgm:t>
        <a:bodyPr/>
        <a:lstStyle/>
        <a:p>
          <a:endParaRPr lang="en-US"/>
        </a:p>
      </dgm:t>
    </dgm:pt>
    <dgm:pt modelId="{3A307460-2F26-4513-AFC4-B88277395D70}" type="sibTrans" cxnId="{3A49EFB9-DC4E-4246-AD9D-4F1B577D25DC}">
      <dgm:prSet/>
      <dgm:spPr/>
      <dgm:t>
        <a:bodyPr/>
        <a:lstStyle/>
        <a:p>
          <a:endParaRPr lang="en-US"/>
        </a:p>
      </dgm:t>
    </dgm:pt>
    <dgm:pt modelId="{62FCCAD8-2A0F-45DB-A126-15B7D4D0EE96}">
      <dgm:prSet/>
      <dgm:spPr>
        <a:xfrm>
          <a:off x="0" y="4547648"/>
          <a:ext cx="6245265" cy="1007370"/>
        </a:xfrm>
        <a:prstGeom prst="round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Summary</a:t>
          </a:r>
        </a:p>
      </dgm:t>
    </dgm:pt>
    <dgm:pt modelId="{B6C487D7-31C9-42D6-A560-0D8F5265643E}" type="parTrans" cxnId="{687E3476-6893-4192-8CC6-B76B751B0B48}">
      <dgm:prSet/>
      <dgm:spPr/>
      <dgm:t>
        <a:bodyPr/>
        <a:lstStyle/>
        <a:p>
          <a:endParaRPr lang="en-US"/>
        </a:p>
      </dgm:t>
    </dgm:pt>
    <dgm:pt modelId="{37A47230-7881-4BA5-9C26-51B32A6898E4}" type="sibTrans" cxnId="{687E3476-6893-4192-8CC6-B76B751B0B48}">
      <dgm:prSet/>
      <dgm:spPr/>
      <dgm:t>
        <a:bodyPr/>
        <a:lstStyle/>
        <a:p>
          <a:endParaRPr lang="en-US"/>
        </a:p>
      </dgm:t>
    </dgm:pt>
    <dgm:pt modelId="{8504676D-5434-4918-B6E5-D56E86EED91A}" type="pres">
      <dgm:prSet presAssocID="{7AB75FE7-41E2-4C21-A8AF-78172E91419F}" presName="linear" presStyleCnt="0">
        <dgm:presLayoutVars>
          <dgm:animLvl val="lvl"/>
          <dgm:resizeHandles val="exact"/>
        </dgm:presLayoutVars>
      </dgm:prSet>
      <dgm:spPr/>
    </dgm:pt>
    <dgm:pt modelId="{DE220BCE-F63E-4124-8748-190F1211677F}" type="pres">
      <dgm:prSet presAssocID="{FCE21C3E-4369-4EE2-8368-7084856E7A17}" presName="parentText" presStyleLbl="node1" presStyleIdx="0" presStyleCnt="4">
        <dgm:presLayoutVars>
          <dgm:chMax val="0"/>
          <dgm:bulletEnabled val="1"/>
        </dgm:presLayoutVars>
      </dgm:prSet>
      <dgm:spPr/>
    </dgm:pt>
    <dgm:pt modelId="{8046929F-2EE1-48CD-9F6A-0F5DB131CB3C}" type="pres">
      <dgm:prSet presAssocID="{9D658036-0D7D-47B1-9D1A-92697FE1B87E}" presName="spacer" presStyleCnt="0"/>
      <dgm:spPr/>
    </dgm:pt>
    <dgm:pt modelId="{E877E59F-610B-4031-94B4-527C1ECD1D84}" type="pres">
      <dgm:prSet presAssocID="{2E98B0AA-576F-4D0D-81CB-A2848A3E4E5F}" presName="parentText" presStyleLbl="node1" presStyleIdx="1" presStyleCnt="4">
        <dgm:presLayoutVars>
          <dgm:chMax val="0"/>
          <dgm:bulletEnabled val="1"/>
        </dgm:presLayoutVars>
      </dgm:prSet>
      <dgm:spPr/>
    </dgm:pt>
    <dgm:pt modelId="{78FC61E1-FE7D-47FF-8FCD-D43C26DB8A56}" type="pres">
      <dgm:prSet presAssocID="{4ADBC8D0-AF2B-4662-9492-6AA7EFDBA338}" presName="spacer" presStyleCnt="0"/>
      <dgm:spPr/>
    </dgm:pt>
    <dgm:pt modelId="{FA9B748B-2796-4714-9C4C-190935166CE6}" type="pres">
      <dgm:prSet presAssocID="{E5FD15F7-33FC-4CAB-972E-9CC0A853BBF4}" presName="parentText" presStyleLbl="node1" presStyleIdx="2" presStyleCnt="4">
        <dgm:presLayoutVars>
          <dgm:chMax val="0"/>
          <dgm:bulletEnabled val="1"/>
        </dgm:presLayoutVars>
      </dgm:prSet>
      <dgm:spPr/>
    </dgm:pt>
    <dgm:pt modelId="{E7910DEF-92F0-4371-B430-28704766F1E6}" type="pres">
      <dgm:prSet presAssocID="{3A307460-2F26-4513-AFC4-B88277395D70}" presName="spacer" presStyleCnt="0"/>
      <dgm:spPr/>
    </dgm:pt>
    <dgm:pt modelId="{7595BFF5-2C92-444E-8619-4DC96F8F85A1}" type="pres">
      <dgm:prSet presAssocID="{62FCCAD8-2A0F-45DB-A126-15B7D4D0EE96}" presName="parentText" presStyleLbl="node1" presStyleIdx="3" presStyleCnt="4">
        <dgm:presLayoutVars>
          <dgm:chMax val="0"/>
          <dgm:bulletEnabled val="1"/>
        </dgm:presLayoutVars>
      </dgm:prSet>
      <dgm:spPr/>
    </dgm:pt>
  </dgm:ptLst>
  <dgm:cxnLst>
    <dgm:cxn modelId="{C363ED0D-97A2-443D-B4F8-4AD7C80C8704}" type="presOf" srcId="{E5FD15F7-33FC-4CAB-972E-9CC0A853BBF4}" destId="{FA9B748B-2796-4714-9C4C-190935166CE6}" srcOrd="0" destOrd="0" presId="urn:microsoft.com/office/officeart/2005/8/layout/vList2"/>
    <dgm:cxn modelId="{46D7764F-AE76-4A7C-911B-1CCD0E9F7605}" srcId="{7AB75FE7-41E2-4C21-A8AF-78172E91419F}" destId="{2E98B0AA-576F-4D0D-81CB-A2848A3E4E5F}" srcOrd="1" destOrd="0" parTransId="{AF371650-4B2C-4C60-9228-13FDB7C14452}" sibTransId="{4ADBC8D0-AF2B-4662-9492-6AA7EFDBA338}"/>
    <dgm:cxn modelId="{724F2156-8AD0-4739-A9A2-37B7A2794FA1}" type="presOf" srcId="{7AB75FE7-41E2-4C21-A8AF-78172E91419F}" destId="{8504676D-5434-4918-B6E5-D56E86EED91A}" srcOrd="0" destOrd="0" presId="urn:microsoft.com/office/officeart/2005/8/layout/vList2"/>
    <dgm:cxn modelId="{687E3476-6893-4192-8CC6-B76B751B0B48}" srcId="{7AB75FE7-41E2-4C21-A8AF-78172E91419F}" destId="{62FCCAD8-2A0F-45DB-A126-15B7D4D0EE96}" srcOrd="3" destOrd="0" parTransId="{B6C487D7-31C9-42D6-A560-0D8F5265643E}" sibTransId="{37A47230-7881-4BA5-9C26-51B32A6898E4}"/>
    <dgm:cxn modelId="{6B633C97-B323-4D76-8A1B-86231555026B}" type="presOf" srcId="{FCE21C3E-4369-4EE2-8368-7084856E7A17}" destId="{DE220BCE-F63E-4124-8748-190F1211677F}" srcOrd="0" destOrd="0" presId="urn:microsoft.com/office/officeart/2005/8/layout/vList2"/>
    <dgm:cxn modelId="{B4215FAF-9557-4833-92B9-0C02232B589F}" srcId="{7AB75FE7-41E2-4C21-A8AF-78172E91419F}" destId="{FCE21C3E-4369-4EE2-8368-7084856E7A17}" srcOrd="0" destOrd="0" parTransId="{CF0F6FE9-7BAC-481F-B59D-E6B45990E18B}" sibTransId="{9D658036-0D7D-47B1-9D1A-92697FE1B87E}"/>
    <dgm:cxn modelId="{CF95A8B3-B862-4DFA-A43F-ED6395F2660F}" type="presOf" srcId="{62FCCAD8-2A0F-45DB-A126-15B7D4D0EE96}" destId="{7595BFF5-2C92-444E-8619-4DC96F8F85A1}" srcOrd="0" destOrd="0" presId="urn:microsoft.com/office/officeart/2005/8/layout/vList2"/>
    <dgm:cxn modelId="{3A49EFB9-DC4E-4246-AD9D-4F1B577D25DC}" srcId="{7AB75FE7-41E2-4C21-A8AF-78172E91419F}" destId="{E5FD15F7-33FC-4CAB-972E-9CC0A853BBF4}" srcOrd="2" destOrd="0" parTransId="{A3C1F2EA-B168-4FD6-BCE0-CE133520F496}" sibTransId="{3A307460-2F26-4513-AFC4-B88277395D70}"/>
    <dgm:cxn modelId="{022F2FD5-FE20-47FE-8F77-C4BB9B274864}" type="presOf" srcId="{2E98B0AA-576F-4D0D-81CB-A2848A3E4E5F}" destId="{E877E59F-610B-4031-94B4-527C1ECD1D84}" srcOrd="0" destOrd="0" presId="urn:microsoft.com/office/officeart/2005/8/layout/vList2"/>
    <dgm:cxn modelId="{6B09390B-36E4-44E0-893B-534D23BD0296}" type="presParOf" srcId="{8504676D-5434-4918-B6E5-D56E86EED91A}" destId="{DE220BCE-F63E-4124-8748-190F1211677F}" srcOrd="0" destOrd="0" presId="urn:microsoft.com/office/officeart/2005/8/layout/vList2"/>
    <dgm:cxn modelId="{6C044CE7-0022-43BA-889C-02A52ECE570A}" type="presParOf" srcId="{8504676D-5434-4918-B6E5-D56E86EED91A}" destId="{8046929F-2EE1-48CD-9F6A-0F5DB131CB3C}" srcOrd="1" destOrd="0" presId="urn:microsoft.com/office/officeart/2005/8/layout/vList2"/>
    <dgm:cxn modelId="{EA1B3B7D-00DF-40D8-852E-AEA8BFC6575B}" type="presParOf" srcId="{8504676D-5434-4918-B6E5-D56E86EED91A}" destId="{E877E59F-610B-4031-94B4-527C1ECD1D84}" srcOrd="2" destOrd="0" presId="urn:microsoft.com/office/officeart/2005/8/layout/vList2"/>
    <dgm:cxn modelId="{2A01D656-9593-47B9-8E26-1178C4F1A173}" type="presParOf" srcId="{8504676D-5434-4918-B6E5-D56E86EED91A}" destId="{78FC61E1-FE7D-47FF-8FCD-D43C26DB8A56}" srcOrd="3" destOrd="0" presId="urn:microsoft.com/office/officeart/2005/8/layout/vList2"/>
    <dgm:cxn modelId="{9BAAC086-C5BD-454C-9E83-B0F481E1293E}" type="presParOf" srcId="{8504676D-5434-4918-B6E5-D56E86EED91A}" destId="{FA9B748B-2796-4714-9C4C-190935166CE6}" srcOrd="4" destOrd="0" presId="urn:microsoft.com/office/officeart/2005/8/layout/vList2"/>
    <dgm:cxn modelId="{9B3C5594-5A37-4C13-87C8-B9508633391E}" type="presParOf" srcId="{8504676D-5434-4918-B6E5-D56E86EED91A}" destId="{E7910DEF-92F0-4371-B430-28704766F1E6}" srcOrd="5" destOrd="0" presId="urn:microsoft.com/office/officeart/2005/8/layout/vList2"/>
    <dgm:cxn modelId="{7C769381-9940-4FC5-8826-E0DEC0192C8E}" type="presParOf" srcId="{8504676D-5434-4918-B6E5-D56E86EED91A}" destId="{7595BFF5-2C92-444E-8619-4DC96F8F85A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20BCE-F63E-4124-8748-190F1211677F}">
      <dsp:nvSpPr>
        <dsp:cNvPr id="0" name=""/>
        <dsp:cNvSpPr/>
      </dsp:nvSpPr>
      <dsp:spPr>
        <a:xfrm>
          <a:off x="0" y="14533"/>
          <a:ext cx="10404566" cy="1199250"/>
        </a:xfrm>
        <a:prstGeom prst="round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solidFill>
                <a:sysClr val="window" lastClr="FFFFFF"/>
              </a:solidFill>
              <a:latin typeface="Calibri" panose="020F0502020204030204"/>
              <a:ea typeface="+mn-ea"/>
              <a:cs typeface="+mn-cs"/>
            </a:rPr>
            <a:t>Proposal</a:t>
          </a:r>
        </a:p>
      </dsp:txBody>
      <dsp:txXfrm>
        <a:off x="58543" y="73076"/>
        <a:ext cx="10287480" cy="1082164"/>
      </dsp:txXfrm>
    </dsp:sp>
    <dsp:sp modelId="{E877E59F-610B-4031-94B4-527C1ECD1D84}">
      <dsp:nvSpPr>
        <dsp:cNvPr id="0" name=""/>
        <dsp:cNvSpPr/>
      </dsp:nvSpPr>
      <dsp:spPr>
        <a:xfrm>
          <a:off x="0" y="1357783"/>
          <a:ext cx="10404566" cy="1199250"/>
        </a:xfrm>
        <a:prstGeom prst="roundRect">
          <a:avLst/>
        </a:prstGeom>
        <a:solidFill>
          <a:srgbClr val="ED7D31">
            <a:hueOff val="-363841"/>
            <a:satOff val="-20982"/>
            <a:lumOff val="215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solidFill>
                <a:sysClr val="window" lastClr="FFFFFF"/>
              </a:solidFill>
              <a:latin typeface="Calibri" panose="020F0502020204030204"/>
              <a:ea typeface="+mn-ea"/>
              <a:cs typeface="+mn-cs"/>
            </a:rPr>
            <a:t>What and Why</a:t>
          </a:r>
        </a:p>
      </dsp:txBody>
      <dsp:txXfrm>
        <a:off x="58543" y="1416326"/>
        <a:ext cx="10287480" cy="1082164"/>
      </dsp:txXfrm>
    </dsp:sp>
    <dsp:sp modelId="{FA9B748B-2796-4714-9C4C-190935166CE6}">
      <dsp:nvSpPr>
        <dsp:cNvPr id="0" name=""/>
        <dsp:cNvSpPr/>
      </dsp:nvSpPr>
      <dsp:spPr>
        <a:xfrm>
          <a:off x="0" y="2701033"/>
          <a:ext cx="10404566" cy="1199250"/>
        </a:xfrm>
        <a:prstGeom prst="roundRect">
          <a:avLst/>
        </a:prstGeom>
        <a:solidFill>
          <a:srgbClr val="ED7D31">
            <a:hueOff val="-1091522"/>
            <a:satOff val="-62946"/>
            <a:lumOff val="647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solidFill>
                <a:sysClr val="window" lastClr="FFFFFF"/>
              </a:solidFill>
              <a:latin typeface="Calibri" panose="020F0502020204030204"/>
              <a:ea typeface="+mn-ea"/>
              <a:cs typeface="+mn-cs"/>
            </a:rPr>
            <a:t>Benefits</a:t>
          </a:r>
        </a:p>
      </dsp:txBody>
      <dsp:txXfrm>
        <a:off x="58543" y="2759576"/>
        <a:ext cx="10287480" cy="1082164"/>
      </dsp:txXfrm>
    </dsp:sp>
    <dsp:sp modelId="{7595BFF5-2C92-444E-8619-4DC96F8F85A1}">
      <dsp:nvSpPr>
        <dsp:cNvPr id="0" name=""/>
        <dsp:cNvSpPr/>
      </dsp:nvSpPr>
      <dsp:spPr>
        <a:xfrm>
          <a:off x="0" y="4044283"/>
          <a:ext cx="10404566" cy="1199250"/>
        </a:xfrm>
        <a:prstGeom prst="round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solidFill>
                <a:sysClr val="window" lastClr="FFFFFF"/>
              </a:solidFill>
              <a:latin typeface="Calibri" panose="020F0502020204030204"/>
              <a:ea typeface="+mn-ea"/>
              <a:cs typeface="+mn-cs"/>
            </a:rPr>
            <a:t>Summary</a:t>
          </a:r>
        </a:p>
      </dsp:txBody>
      <dsp:txXfrm>
        <a:off x="58543" y="4102826"/>
        <a:ext cx="10287480" cy="10821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3/20/2022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4790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3/20/2022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8316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3/20/2022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2837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3/20/2022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363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3/20/2022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1791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3/20/2022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353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3/20/2022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1511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3/20/2022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2530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3/20/2022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493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3/20/2022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10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3/20/2022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7753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3/20/2022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02826281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1" r:id="rId6"/>
    <p:sldLayoutId id="2147483787" r:id="rId7"/>
    <p:sldLayoutId id="2147483788" r:id="rId8"/>
    <p:sldLayoutId id="2147483789" r:id="rId9"/>
    <p:sldLayoutId id="2147483790" r:id="rId10"/>
    <p:sldLayoutId id="214748379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quora.com/What-is-data-sci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p:grpSpPr>
        <p:grpSp>
          <p:nvGrpSpPr>
            <p:cNvPr id="19" name="Group 18">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solidFill>
              <a:srgbClr val="FFFFFF"/>
            </a:solidFill>
          </p:grpSpPr>
          <p:sp>
            <p:nvSpPr>
              <p:cNvPr id="29" name="Freeform: Shape 2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1" name="Freeform: Shape 2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0" name="Group 19">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solidFill>
              <a:schemeClr val="tx1"/>
            </a:solidFill>
          </p:grpSpPr>
          <p:sp>
            <p:nvSpPr>
              <p:cNvPr id="21" name="Freeform: Shape 20">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3" name="Freeform: Shape 21">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grpSp>
        <p:nvGrpSpPr>
          <p:cNvPr id="26" name="Group 25">
            <a:extLst>
              <a:ext uri="{FF2B5EF4-FFF2-40B4-BE49-F238E27FC236}">
                <a16:creationId xmlns:a16="http://schemas.microsoft.com/office/drawing/2014/main" id="{BB7A900B-006E-46F4-831E-5AABAEE45E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492" y="1103896"/>
            <a:ext cx="4965868" cy="4598497"/>
            <a:chOff x="1674895" y="1345036"/>
            <a:chExt cx="5428610" cy="4210939"/>
          </a:xfrm>
        </p:grpSpPr>
        <p:sp>
          <p:nvSpPr>
            <p:cNvPr id="27" name="Rectangle 26">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0" name="Rectangle 29">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1BFB6B-7985-46DB-9010-F763EA61E7B4}"/>
              </a:ext>
            </a:extLst>
          </p:cNvPr>
          <p:cNvSpPr>
            <a:spLocks noGrp="1"/>
          </p:cNvSpPr>
          <p:nvPr>
            <p:ph type="ctrTitle"/>
          </p:nvPr>
        </p:nvSpPr>
        <p:spPr>
          <a:xfrm>
            <a:off x="838200" y="1254952"/>
            <a:ext cx="4324642" cy="2939655"/>
          </a:xfrm>
        </p:spPr>
        <p:txBody>
          <a:bodyPr>
            <a:normAutofit/>
          </a:bodyPr>
          <a:lstStyle/>
          <a:p>
            <a:r>
              <a:rPr lang="en-US" sz="3300" dirty="0"/>
              <a:t>Data Science Initiative</a:t>
            </a:r>
          </a:p>
        </p:txBody>
      </p:sp>
      <p:sp>
        <p:nvSpPr>
          <p:cNvPr id="3" name="Subtitle 2">
            <a:extLst>
              <a:ext uri="{FF2B5EF4-FFF2-40B4-BE49-F238E27FC236}">
                <a16:creationId xmlns:a16="http://schemas.microsoft.com/office/drawing/2014/main" id="{A181B4BA-5DA4-4CA2-B646-859173E7CB5A}"/>
              </a:ext>
            </a:extLst>
          </p:cNvPr>
          <p:cNvSpPr>
            <a:spLocks noGrp="1"/>
          </p:cNvSpPr>
          <p:nvPr>
            <p:ph type="subTitle" idx="1"/>
          </p:nvPr>
        </p:nvSpPr>
        <p:spPr>
          <a:xfrm>
            <a:off x="838200" y="4286683"/>
            <a:ext cx="4324642" cy="1199392"/>
          </a:xfrm>
        </p:spPr>
        <p:txBody>
          <a:bodyPr>
            <a:normAutofit/>
          </a:bodyPr>
          <a:lstStyle/>
          <a:p>
            <a:r>
              <a:rPr lang="en-US" dirty="0"/>
              <a:t>Shaquiel Pashtunyar</a:t>
            </a:r>
            <a:br>
              <a:rPr lang="en-US" dirty="0"/>
            </a:br>
            <a:r>
              <a:rPr lang="en-US" dirty="0"/>
              <a:t>DSC0500 301</a:t>
            </a:r>
          </a:p>
        </p:txBody>
      </p:sp>
      <p:sp>
        <p:nvSpPr>
          <p:cNvPr id="32" name="Freeform: Shape 3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Freeform: Shape 33">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187C545E-92D3-379F-E69F-A6E7C47208B7}"/>
              </a:ext>
            </a:extLst>
          </p:cNvPr>
          <p:cNvPicPr>
            <a:picLocks noChangeAspect="1"/>
          </p:cNvPicPr>
          <p:nvPr/>
        </p:nvPicPr>
        <p:blipFill rotWithShape="1">
          <a:blip r:embed="rId2"/>
          <a:srcRect t="11335" r="3" b="2479"/>
          <a:stretch/>
        </p:blipFill>
        <p:spPr>
          <a:xfrm>
            <a:off x="6094114" y="1321031"/>
            <a:ext cx="5428611" cy="4210940"/>
          </a:xfrm>
          <a:prstGeom prst="rect">
            <a:avLst/>
          </a:prstGeom>
          <a:ln w="28575">
            <a:noFill/>
          </a:ln>
        </p:spPr>
      </p:pic>
      <p:grpSp>
        <p:nvGrpSpPr>
          <p:cNvPr id="4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41" name="Freeform: Shape 4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7"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tx1"/>
          </a:solidFill>
        </p:grpSpPr>
        <p:sp>
          <p:nvSpPr>
            <p:cNvPr id="48" name="Freeform: Shape 47">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48783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8363-08BF-46A0-8079-B84AD42114EA}"/>
              </a:ext>
            </a:extLst>
          </p:cNvPr>
          <p:cNvSpPr>
            <a:spLocks noGrp="1"/>
          </p:cNvSpPr>
          <p:nvPr>
            <p:ph type="title"/>
          </p:nvPr>
        </p:nvSpPr>
        <p:spPr>
          <a:xfrm>
            <a:off x="838200" y="365125"/>
            <a:ext cx="3333206" cy="1325563"/>
          </a:xfrm>
        </p:spPr>
        <p:txBody>
          <a:bodyPr/>
          <a:lstStyle/>
          <a:p>
            <a:r>
              <a:rPr lang="en-US" dirty="0"/>
              <a:t>Slide Deck </a:t>
            </a:r>
          </a:p>
        </p:txBody>
      </p:sp>
      <p:graphicFrame>
        <p:nvGraphicFramePr>
          <p:cNvPr id="4" name="Content Placeholder 2">
            <a:extLst>
              <a:ext uri="{FF2B5EF4-FFF2-40B4-BE49-F238E27FC236}">
                <a16:creationId xmlns:a16="http://schemas.microsoft.com/office/drawing/2014/main" id="{BACDBCA8-8015-41DE-ACB7-B136FA8D3851}"/>
              </a:ext>
            </a:extLst>
          </p:cNvPr>
          <p:cNvGraphicFramePr>
            <a:graphicFrameLocks/>
          </p:cNvGraphicFramePr>
          <p:nvPr>
            <p:extLst>
              <p:ext uri="{D42A27DB-BD31-4B8C-83A1-F6EECF244321}">
                <p14:modId xmlns:p14="http://schemas.microsoft.com/office/powerpoint/2010/main" val="3752903869"/>
              </p:ext>
            </p:extLst>
          </p:nvPr>
        </p:nvGraphicFramePr>
        <p:xfrm>
          <a:off x="949235" y="1402080"/>
          <a:ext cx="10404566" cy="5258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543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2C86-C057-43B7-9D14-36E4F937D005}"/>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70BA1C76-DD50-4339-B7FA-256A8104056B}"/>
              </a:ext>
            </a:extLst>
          </p:cNvPr>
          <p:cNvSpPr>
            <a:spLocks noGrp="1"/>
          </p:cNvSpPr>
          <p:nvPr>
            <p:ph idx="1"/>
          </p:nvPr>
        </p:nvSpPr>
        <p:spPr/>
        <p:txBody>
          <a:bodyPr/>
          <a:lstStyle/>
          <a:p>
            <a:r>
              <a:rPr lang="en-US" dirty="0"/>
              <a:t>Our team is looking to increase the data science department within our organization. This would involve the hiring of 2-3 individuals to gather data with the department to lead data driven analysis/decision making.</a:t>
            </a:r>
          </a:p>
          <a:p>
            <a:endParaRPr lang="en-US" dirty="0"/>
          </a:p>
          <a:p>
            <a:r>
              <a:rPr lang="en-US" dirty="0"/>
              <a:t>Asks</a:t>
            </a:r>
          </a:p>
          <a:p>
            <a:pPr lvl="1"/>
            <a:r>
              <a:rPr lang="en-US" dirty="0"/>
              <a:t>Additional employee head count</a:t>
            </a:r>
          </a:p>
          <a:p>
            <a:pPr lvl="1"/>
            <a:r>
              <a:rPr lang="en-US" dirty="0"/>
              <a:t>Funding for and data server and analytics tools</a:t>
            </a:r>
          </a:p>
          <a:p>
            <a:pPr lvl="1"/>
            <a:r>
              <a:rPr lang="en-US" dirty="0"/>
              <a:t>Support from management in driving this project</a:t>
            </a:r>
          </a:p>
        </p:txBody>
      </p:sp>
    </p:spTree>
    <p:extLst>
      <p:ext uri="{BB962C8B-B14F-4D97-AF65-F5344CB8AC3E}">
        <p14:creationId xmlns:p14="http://schemas.microsoft.com/office/powerpoint/2010/main" val="22989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6A09-94E3-4B27-A8CA-AF6B9B6C9935}"/>
              </a:ext>
            </a:extLst>
          </p:cNvPr>
          <p:cNvSpPr>
            <a:spLocks noGrp="1"/>
          </p:cNvSpPr>
          <p:nvPr>
            <p:ph type="title"/>
          </p:nvPr>
        </p:nvSpPr>
        <p:spPr/>
        <p:txBody>
          <a:bodyPr/>
          <a:lstStyle/>
          <a:p>
            <a:r>
              <a:rPr lang="en-US" dirty="0"/>
              <a:t>What is data science?</a:t>
            </a:r>
          </a:p>
        </p:txBody>
      </p:sp>
      <p:sp>
        <p:nvSpPr>
          <p:cNvPr id="3" name="Content Placeholder 2">
            <a:extLst>
              <a:ext uri="{FF2B5EF4-FFF2-40B4-BE49-F238E27FC236}">
                <a16:creationId xmlns:a16="http://schemas.microsoft.com/office/drawing/2014/main" id="{B4C517F4-7837-4397-98A5-81E3009C2E47}"/>
              </a:ext>
            </a:extLst>
          </p:cNvPr>
          <p:cNvSpPr>
            <a:spLocks noGrp="1"/>
          </p:cNvSpPr>
          <p:nvPr>
            <p:ph idx="1"/>
          </p:nvPr>
        </p:nvSpPr>
        <p:spPr/>
        <p:txBody>
          <a:bodyPr/>
          <a:lstStyle/>
          <a:p>
            <a:r>
              <a:rPr lang="en-US" dirty="0"/>
              <a:t>Data science is the study of data and analytics in order to drive decision making. It is a discipline used every day in some facet and can be used by trained data scientist to find trends within the data. </a:t>
            </a:r>
          </a:p>
          <a:p>
            <a:pPr lvl="1"/>
            <a:r>
              <a:rPr lang="en-US" dirty="0"/>
              <a:t>“</a:t>
            </a:r>
            <a:r>
              <a:rPr lang="en-US" b="0" i="1" dirty="0">
                <a:solidFill>
                  <a:srgbClr val="282829"/>
                </a:solidFill>
                <a:effectLst/>
                <a:latin typeface="-apple-system"/>
              </a:rPr>
              <a:t>Data Science is an interdisciplinary domain that deals with the procedure of analyzing large sets of Big Data to remove actionable discernment from large collections of Big Data. In other words, Data Science can be deciphered as the study information which is developed from a combination of data sources (structured and unstructured), and how these details can be shifted into a valuable resource that can fuel the Company and IT approaches.”-</a:t>
            </a:r>
            <a:r>
              <a:rPr lang="en-US" b="0" i="1" dirty="0" err="1">
                <a:solidFill>
                  <a:srgbClr val="282829"/>
                </a:solidFill>
                <a:effectLst/>
                <a:latin typeface="-apple-system"/>
              </a:rPr>
              <a:t>Pranjal</a:t>
            </a:r>
            <a:r>
              <a:rPr lang="en-US" b="0" i="1" dirty="0">
                <a:solidFill>
                  <a:srgbClr val="282829"/>
                </a:solidFill>
                <a:effectLst/>
                <a:latin typeface="-apple-system"/>
              </a:rPr>
              <a:t> Kumar, </a:t>
            </a:r>
            <a:r>
              <a:rPr lang="en-US" b="0" i="1" dirty="0">
                <a:solidFill>
                  <a:srgbClr val="282829"/>
                </a:solidFill>
                <a:effectLst/>
                <a:latin typeface="-apple-system"/>
                <a:hlinkClick r:id="rId2"/>
              </a:rPr>
              <a:t>Quora</a:t>
            </a:r>
            <a:endParaRPr lang="en-US" b="0" i="1" dirty="0">
              <a:solidFill>
                <a:srgbClr val="282829"/>
              </a:solidFill>
              <a:effectLst/>
              <a:latin typeface="-apple-system"/>
            </a:endParaRPr>
          </a:p>
        </p:txBody>
      </p:sp>
    </p:spTree>
    <p:extLst>
      <p:ext uri="{BB962C8B-B14F-4D97-AF65-F5344CB8AC3E}">
        <p14:creationId xmlns:p14="http://schemas.microsoft.com/office/powerpoint/2010/main" val="89780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AFD4-7B7D-4BEF-A653-4686B19B4D49}"/>
              </a:ext>
            </a:extLst>
          </p:cNvPr>
          <p:cNvSpPr>
            <a:spLocks noGrp="1"/>
          </p:cNvSpPr>
          <p:nvPr>
            <p:ph type="title"/>
          </p:nvPr>
        </p:nvSpPr>
        <p:spPr/>
        <p:txBody>
          <a:bodyPr/>
          <a:lstStyle/>
          <a:p>
            <a:r>
              <a:rPr lang="en-US" dirty="0"/>
              <a:t>Why do we need it?</a:t>
            </a:r>
          </a:p>
        </p:txBody>
      </p:sp>
      <p:sp>
        <p:nvSpPr>
          <p:cNvPr id="3" name="Content Placeholder 2">
            <a:extLst>
              <a:ext uri="{FF2B5EF4-FFF2-40B4-BE49-F238E27FC236}">
                <a16:creationId xmlns:a16="http://schemas.microsoft.com/office/drawing/2014/main" id="{F8DD5520-CE4F-4DE7-A924-0ABEC2989B0A}"/>
              </a:ext>
            </a:extLst>
          </p:cNvPr>
          <p:cNvSpPr>
            <a:spLocks noGrp="1"/>
          </p:cNvSpPr>
          <p:nvPr>
            <p:ph idx="1"/>
          </p:nvPr>
        </p:nvSpPr>
        <p:spPr/>
        <p:txBody>
          <a:bodyPr/>
          <a:lstStyle/>
          <a:p>
            <a:r>
              <a:rPr lang="en-US" dirty="0"/>
              <a:t>Data drives decision making!</a:t>
            </a:r>
          </a:p>
          <a:p>
            <a:pPr lvl="1"/>
            <a:r>
              <a:rPr lang="en-US" dirty="0"/>
              <a:t>The growing competitive landscape shows many of the players within our landscape are turning to data.</a:t>
            </a:r>
          </a:p>
          <a:p>
            <a:pPr lvl="1"/>
            <a:r>
              <a:rPr lang="en-US" dirty="0"/>
              <a:t>Data can be found within our sales, revenue, projections and forecasts, and more. </a:t>
            </a:r>
          </a:p>
          <a:p>
            <a:pPr lvl="1"/>
            <a:r>
              <a:rPr lang="en-US" dirty="0"/>
              <a:t>Predictive modeling and AI can be used to make calculations faster than normal statisticians can predict.</a:t>
            </a:r>
          </a:p>
          <a:p>
            <a:pPr lvl="1"/>
            <a:r>
              <a:rPr lang="en-US" dirty="0"/>
              <a:t>Data science can be as simple as the sales prices of a unit to as detailed as the sales within each region, the trends, which products sell better or worse within different demographics, and so on!</a:t>
            </a:r>
          </a:p>
        </p:txBody>
      </p:sp>
    </p:spTree>
    <p:extLst>
      <p:ext uri="{BB962C8B-B14F-4D97-AF65-F5344CB8AC3E}">
        <p14:creationId xmlns:p14="http://schemas.microsoft.com/office/powerpoint/2010/main" val="325162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0B4C-BD78-48F7-A6F5-23A1D662DB25}"/>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A79AE4BF-4918-4C10-8178-529ACA012F24}"/>
              </a:ext>
            </a:extLst>
          </p:cNvPr>
          <p:cNvSpPr>
            <a:spLocks noGrp="1"/>
          </p:cNvSpPr>
          <p:nvPr>
            <p:ph idx="1"/>
          </p:nvPr>
        </p:nvSpPr>
        <p:spPr/>
        <p:txBody>
          <a:bodyPr>
            <a:normAutofit fontScale="92500" lnSpcReduction="10000"/>
          </a:bodyPr>
          <a:lstStyle/>
          <a:p>
            <a:r>
              <a:rPr lang="en-US" dirty="0"/>
              <a:t>Using data driven decisions will enhance our company's productivity</a:t>
            </a:r>
          </a:p>
          <a:p>
            <a:pPr lvl="1"/>
            <a:r>
              <a:rPr lang="en-US" dirty="0"/>
              <a:t>Research has been done comparing companies that follow data driven decisions vs ones that don’t, and the winner is clear. </a:t>
            </a:r>
          </a:p>
          <a:p>
            <a:pPr lvl="1"/>
            <a:r>
              <a:rPr lang="en-US" i="1" dirty="0"/>
              <a:t>“They show that statistically, the more data driven a firm is, the more productive it is- even controlling for a wide range of possible confound factors…. With a 4% to 6% increase in productivity” –Provost and Fawcett</a:t>
            </a:r>
          </a:p>
          <a:p>
            <a:r>
              <a:rPr lang="en-US" dirty="0"/>
              <a:t>Once our data sets are built, we can create models to use machine learning and make predictions and possible outcomes for scenarios before they happen.</a:t>
            </a:r>
          </a:p>
          <a:p>
            <a:r>
              <a:rPr lang="en-US" dirty="0"/>
              <a:t>Using data will also allow us to be placed on autopilot for the best route possible, less strategic meetings and time spent proposing a business direction when data can help drive us into the correct space.</a:t>
            </a:r>
          </a:p>
        </p:txBody>
      </p:sp>
    </p:spTree>
    <p:extLst>
      <p:ext uri="{BB962C8B-B14F-4D97-AF65-F5344CB8AC3E}">
        <p14:creationId xmlns:p14="http://schemas.microsoft.com/office/powerpoint/2010/main" val="100114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EAAB-41AF-4FDB-8A53-0602C5B19324}"/>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D9C36D13-944F-469E-97D6-7644A0ACB991}"/>
              </a:ext>
            </a:extLst>
          </p:cNvPr>
          <p:cNvSpPr>
            <a:spLocks noGrp="1"/>
          </p:cNvSpPr>
          <p:nvPr>
            <p:ph idx="1"/>
          </p:nvPr>
        </p:nvSpPr>
        <p:spPr/>
        <p:txBody>
          <a:bodyPr>
            <a:normAutofit lnSpcReduction="10000"/>
          </a:bodyPr>
          <a:lstStyle/>
          <a:p>
            <a:r>
              <a:rPr lang="en-US" dirty="0"/>
              <a:t>In order to get the desired result, we will need to invest into data driven programs to get the benefits.</a:t>
            </a:r>
          </a:p>
          <a:p>
            <a:pPr lvl="1"/>
            <a:r>
              <a:rPr lang="en-US" dirty="0"/>
              <a:t>Increased head count for data scientist</a:t>
            </a:r>
          </a:p>
          <a:p>
            <a:pPr lvl="2"/>
            <a:r>
              <a:rPr lang="en-US" dirty="0"/>
              <a:t>This involves hiring the personnel with the skill sets to gather the required information needed to do this analysis. To comb through the data sets, clean and rearrange them, and perform calculations to model and predict the trends or correlations that can be found.</a:t>
            </a:r>
          </a:p>
          <a:p>
            <a:pPr lvl="1"/>
            <a:r>
              <a:rPr lang="en-US" dirty="0"/>
              <a:t>Investments into data science software</a:t>
            </a:r>
          </a:p>
          <a:p>
            <a:pPr lvl="2"/>
            <a:r>
              <a:rPr lang="en-US" dirty="0"/>
              <a:t>A data storage system should be implemented such as a SQL server which comes with an overhead cost to allow for the collection, storage and manipulation of data sets we gather</a:t>
            </a:r>
          </a:p>
          <a:p>
            <a:pPr lvl="2"/>
            <a:r>
              <a:rPr lang="en-US" dirty="0"/>
              <a:t>Software license for </a:t>
            </a:r>
            <a:r>
              <a:rPr lang="en-US" dirty="0" err="1"/>
              <a:t>PowerBI</a:t>
            </a:r>
            <a:r>
              <a:rPr lang="en-US" dirty="0"/>
              <a:t>, Tableau, JMP, </a:t>
            </a:r>
            <a:r>
              <a:rPr lang="en-US" dirty="0" err="1"/>
              <a:t>etc</a:t>
            </a:r>
            <a:endParaRPr lang="en-US" dirty="0"/>
          </a:p>
          <a:p>
            <a:pPr lvl="3"/>
            <a:r>
              <a:rPr lang="en-US" dirty="0"/>
              <a:t>Analytics software will be necessary to help create the visualizations to back the data findings. </a:t>
            </a:r>
          </a:p>
        </p:txBody>
      </p:sp>
    </p:spTree>
    <p:extLst>
      <p:ext uri="{BB962C8B-B14F-4D97-AF65-F5344CB8AC3E}">
        <p14:creationId xmlns:p14="http://schemas.microsoft.com/office/powerpoint/2010/main" val="2763435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81E9-FCDA-48DB-957E-2E918B5C8B8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708B527-0897-43BD-A4B3-F3334798BF5D}"/>
              </a:ext>
            </a:extLst>
          </p:cNvPr>
          <p:cNvSpPr>
            <a:spLocks noGrp="1"/>
          </p:cNvSpPr>
          <p:nvPr>
            <p:ph idx="1"/>
          </p:nvPr>
        </p:nvSpPr>
        <p:spPr/>
        <p:txBody>
          <a:bodyPr>
            <a:normAutofit lnSpcReduction="10000"/>
          </a:bodyPr>
          <a:lstStyle/>
          <a:p>
            <a:r>
              <a:rPr lang="en-US" dirty="0"/>
              <a:t>The bottom line, investing into a data science team within our organization can help increase revenue, productivity, and lead to better strategic meetings.</a:t>
            </a:r>
          </a:p>
          <a:p>
            <a:r>
              <a:rPr lang="en-US" dirty="0"/>
              <a:t>The costs are greatly overshadowed by the pros of investing into this team and giving us an edge up within the competitive landscape.</a:t>
            </a:r>
          </a:p>
          <a:p>
            <a:pPr marL="0" indent="0">
              <a:buNone/>
            </a:pPr>
            <a:endParaRPr lang="en-US" dirty="0"/>
          </a:p>
          <a:p>
            <a:r>
              <a:rPr lang="en-US" dirty="0"/>
              <a:t>Asks</a:t>
            </a:r>
          </a:p>
          <a:p>
            <a:pPr lvl="1"/>
            <a:r>
              <a:rPr lang="en-US" dirty="0"/>
              <a:t>Additional employee head count</a:t>
            </a:r>
          </a:p>
          <a:p>
            <a:pPr lvl="1"/>
            <a:r>
              <a:rPr lang="en-US" dirty="0"/>
              <a:t>Funding for and data server and analytics tools</a:t>
            </a:r>
          </a:p>
          <a:p>
            <a:pPr lvl="1"/>
            <a:r>
              <a:rPr lang="en-US" dirty="0"/>
              <a:t>Support from management in driving this project</a:t>
            </a:r>
          </a:p>
          <a:p>
            <a:endParaRPr lang="en-US" dirty="0"/>
          </a:p>
        </p:txBody>
      </p:sp>
    </p:spTree>
    <p:extLst>
      <p:ext uri="{BB962C8B-B14F-4D97-AF65-F5344CB8AC3E}">
        <p14:creationId xmlns:p14="http://schemas.microsoft.com/office/powerpoint/2010/main" val="105210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A536-EABE-434F-9692-AE8D086B7574}"/>
              </a:ext>
            </a:extLst>
          </p:cNvPr>
          <p:cNvSpPr>
            <a:spLocks noGrp="1"/>
          </p:cNvSpPr>
          <p:nvPr>
            <p:ph type="title"/>
          </p:nvPr>
        </p:nvSpPr>
        <p:spPr/>
        <p:txBody>
          <a:bodyPr/>
          <a:lstStyle/>
          <a:p>
            <a:r>
              <a:rPr lang="en-US" dirty="0"/>
              <a:t>Citation</a:t>
            </a:r>
          </a:p>
        </p:txBody>
      </p:sp>
      <p:sp>
        <p:nvSpPr>
          <p:cNvPr id="3" name="Content Placeholder 2">
            <a:extLst>
              <a:ext uri="{FF2B5EF4-FFF2-40B4-BE49-F238E27FC236}">
                <a16:creationId xmlns:a16="http://schemas.microsoft.com/office/drawing/2014/main" id="{5457F7F4-34E3-4049-AD8C-FE2E88FDC20C}"/>
              </a:ext>
            </a:extLst>
          </p:cNvPr>
          <p:cNvSpPr>
            <a:spLocks noGrp="1"/>
          </p:cNvSpPr>
          <p:nvPr>
            <p:ph idx="1"/>
          </p:nvPr>
        </p:nvSpPr>
        <p:spPr/>
        <p:txBody>
          <a:bodyPr/>
          <a:lstStyle/>
          <a:p>
            <a:r>
              <a:rPr lang="en-US" dirty="0">
                <a:effectLst/>
              </a:rPr>
              <a:t>Kumar, P. (n.d.). </a:t>
            </a:r>
            <a:r>
              <a:rPr lang="en-US" i="1" dirty="0">
                <a:effectLst/>
              </a:rPr>
              <a:t>What is Data Science? - </a:t>
            </a:r>
            <a:r>
              <a:rPr lang="en-US" i="1" dirty="0" err="1">
                <a:effectLst/>
              </a:rPr>
              <a:t>quora</a:t>
            </a:r>
            <a:r>
              <a:rPr lang="en-US" dirty="0">
                <a:effectLst/>
              </a:rPr>
              <a:t>. What is Data Science. Retrieved March 21, 2022, from https://www.quora.com/What-is-data-science </a:t>
            </a:r>
          </a:p>
          <a:p>
            <a:endParaRPr lang="en-US" dirty="0"/>
          </a:p>
          <a:p>
            <a:r>
              <a:rPr lang="en-US" dirty="0">
                <a:effectLst/>
              </a:rPr>
              <a:t>Provost, F., &amp; Fawcett, T. (2013). </a:t>
            </a:r>
            <a:r>
              <a:rPr lang="en-US" i="1" dirty="0">
                <a:effectLst/>
              </a:rPr>
              <a:t>Data Science for Business: What you need to know about data mining and data-analytic thinking</a:t>
            </a:r>
            <a:r>
              <a:rPr lang="en-US" dirty="0">
                <a:effectLst/>
              </a:rPr>
              <a:t>. O'Reilly. </a:t>
            </a:r>
          </a:p>
          <a:p>
            <a:endParaRPr lang="en-US" dirty="0">
              <a:effectLst/>
            </a:endParaRPr>
          </a:p>
          <a:p>
            <a:endParaRPr lang="en-US" dirty="0"/>
          </a:p>
        </p:txBody>
      </p:sp>
    </p:spTree>
    <p:extLst>
      <p:ext uri="{BB962C8B-B14F-4D97-AF65-F5344CB8AC3E}">
        <p14:creationId xmlns:p14="http://schemas.microsoft.com/office/powerpoint/2010/main" val="3286138669"/>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62</TotalTime>
  <Words>727</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Source Sans Pro</vt:lpstr>
      <vt:lpstr>FunkyShapesVTI</vt:lpstr>
      <vt:lpstr>Data Science Initiative</vt:lpstr>
      <vt:lpstr>Slide Deck </vt:lpstr>
      <vt:lpstr>Proposal</vt:lpstr>
      <vt:lpstr>What is data science?</vt:lpstr>
      <vt:lpstr>Why do we need it?</vt:lpstr>
      <vt:lpstr>Benefits</vt:lpstr>
      <vt:lpstr>Roadmap</vt:lpstr>
      <vt:lpstr>Summary</vt:lpstr>
      <vt:lpstr>Citation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Initiative</dc:title>
  <dc:creator>Shaquiel Pashtunyar</dc:creator>
  <cp:lastModifiedBy>Shaquiel Pashtunyar</cp:lastModifiedBy>
  <cp:revision>2</cp:revision>
  <dcterms:created xsi:type="dcterms:W3CDTF">2022-03-21T02:40:32Z</dcterms:created>
  <dcterms:modified xsi:type="dcterms:W3CDTF">2022-03-21T03:43:21Z</dcterms:modified>
</cp:coreProperties>
</file>