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9" r:id="rId15"/>
    <p:sldId id="271" r:id="rId16"/>
    <p:sldId id="272" r:id="rId17"/>
    <p:sldId id="275" r:id="rId18"/>
    <p:sldId id="273"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4" d="100"/>
          <a:sy n="104" d="100"/>
        </p:scale>
        <p:origin x="13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8/12/2022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68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8/12/2022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9928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8/12/2022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42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8/12/2022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3071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8/12/2022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895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8/12/2022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0207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8/12/2022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790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8/12/2022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8/12/2022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535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8/12/2022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7855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8/12/2022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2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8/12/2022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00391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illed burgers displayed in a row at a food market">
            <a:extLst>
              <a:ext uri="{FF2B5EF4-FFF2-40B4-BE49-F238E27FC236}">
                <a16:creationId xmlns:a16="http://schemas.microsoft.com/office/drawing/2014/main" id="{82220284-4204-BB38-FF81-3735C05A7E28}"/>
              </a:ext>
            </a:extLst>
          </p:cNvPr>
          <p:cNvPicPr>
            <a:picLocks noChangeAspect="1"/>
          </p:cNvPicPr>
          <p:nvPr/>
        </p:nvPicPr>
        <p:blipFill rotWithShape="1">
          <a:blip r:embed="rId2">
            <a:alphaModFix amt="40000"/>
          </a:blip>
          <a:srcRect t="11545" b="4185"/>
          <a:stretch/>
        </p:blipFill>
        <p:spPr>
          <a:xfrm>
            <a:off x="-2" y="-2"/>
            <a:ext cx="12192001" cy="6858001"/>
          </a:xfrm>
          <a:prstGeom prst="rect">
            <a:avLst/>
          </a:prstGeom>
        </p:spPr>
      </p:pic>
      <p:sp>
        <p:nvSpPr>
          <p:cNvPr id="2" name="Title 1">
            <a:extLst>
              <a:ext uri="{FF2B5EF4-FFF2-40B4-BE49-F238E27FC236}">
                <a16:creationId xmlns:a16="http://schemas.microsoft.com/office/drawing/2014/main" id="{A3D9AAC8-73A5-D1D5-6E98-323716564A02}"/>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5000" dirty="0" err="1">
                <a:solidFill>
                  <a:srgbClr val="FFFFFF"/>
                </a:solidFill>
              </a:rPr>
              <a:t>Mcdonalds</a:t>
            </a:r>
            <a:r>
              <a:rPr lang="en-US" sz="5000" dirty="0">
                <a:solidFill>
                  <a:srgbClr val="FFFFFF"/>
                </a:solidFill>
              </a:rPr>
              <a:t> and Burger King Menu EDA</a:t>
            </a:r>
          </a:p>
        </p:txBody>
      </p:sp>
      <p:sp>
        <p:nvSpPr>
          <p:cNvPr id="3" name="Subtitle 2">
            <a:extLst>
              <a:ext uri="{FF2B5EF4-FFF2-40B4-BE49-F238E27FC236}">
                <a16:creationId xmlns:a16="http://schemas.microsoft.com/office/drawing/2014/main" id="{B7F84773-DA06-2746-E7FB-C38ED8600BC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Shaquiel Pashtunyar</a:t>
            </a:r>
          </a:p>
          <a:p>
            <a:r>
              <a:rPr lang="en-US" dirty="0">
                <a:solidFill>
                  <a:srgbClr val="FFFFFF"/>
                </a:solidFill>
              </a:rPr>
              <a:t>Summer 2022 </a:t>
            </a:r>
            <a:br>
              <a:rPr lang="en-US" dirty="0">
                <a:solidFill>
                  <a:srgbClr val="FFFFFF"/>
                </a:solidFill>
              </a:rPr>
            </a:br>
            <a:r>
              <a:rPr lang="en-US" dirty="0">
                <a:solidFill>
                  <a:srgbClr val="FFFFFF"/>
                </a:solidFill>
              </a:rPr>
              <a:t>DSC 0530</a:t>
            </a:r>
          </a:p>
          <a:p>
            <a:endParaRPr lang="en-US"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86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A3A533-7018-E533-4CC9-03401D0B3147}"/>
              </a:ext>
            </a:extLst>
          </p:cNvPr>
          <p:cNvSpPr>
            <a:spLocks noGrp="1"/>
          </p:cNvSpPr>
          <p:nvPr>
            <p:ph type="title"/>
          </p:nvPr>
        </p:nvSpPr>
        <p:spPr>
          <a:xfrm>
            <a:off x="517869" y="976160"/>
            <a:ext cx="8686800" cy="1934172"/>
          </a:xfrm>
        </p:spPr>
        <p:txBody>
          <a:bodyPr>
            <a:normAutofit/>
          </a:bodyPr>
          <a:lstStyle/>
          <a:p>
            <a:r>
              <a:rPr lang="en-US" dirty="0"/>
              <a:t>Probability and PMF</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0BB55C-C75D-4E6C-CDA6-727BA768179A}"/>
              </a:ext>
            </a:extLst>
          </p:cNvPr>
          <p:cNvSpPr>
            <a:spLocks noGrp="1"/>
          </p:cNvSpPr>
          <p:nvPr>
            <p:ph idx="1"/>
          </p:nvPr>
        </p:nvSpPr>
        <p:spPr>
          <a:xfrm>
            <a:off x="576349" y="3053542"/>
            <a:ext cx="7442663" cy="3340369"/>
          </a:xfrm>
        </p:spPr>
        <p:txBody>
          <a:bodyPr>
            <a:normAutofit/>
          </a:bodyPr>
          <a:lstStyle/>
          <a:p>
            <a:r>
              <a:rPr lang="en-US" dirty="0"/>
              <a:t>PMFs allow us to look the probability of certain values, we can see that probability with a 0 to 100 scale. Several PMFs on the data set were calculated and two plots comparing calories to protein or fat content can be seen to the right. We can see that Calories has several 0 calorie items. This is likely due to the sauces or drinks on the many that have no nutritional value. This could be seen as extra data that we would want to potentially remove. </a:t>
            </a:r>
          </a:p>
        </p:txBody>
      </p:sp>
      <p:pic>
        <p:nvPicPr>
          <p:cNvPr id="4098" name="Picture 2" descr="Search in sidebar query">
            <a:extLst>
              <a:ext uri="{FF2B5EF4-FFF2-40B4-BE49-F238E27FC236}">
                <a16:creationId xmlns:a16="http://schemas.microsoft.com/office/drawing/2014/main" id="{CA8083B9-D504-C194-7900-31830A8A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331" y="1078403"/>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arch in sidebar query">
            <a:extLst>
              <a:ext uri="{FF2B5EF4-FFF2-40B4-BE49-F238E27FC236}">
                <a16:creationId xmlns:a16="http://schemas.microsoft.com/office/drawing/2014/main" id="{B7D9570D-6F11-4ACC-299C-2652C2D59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331" y="3736157"/>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15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26926-DEFF-C44F-78EB-DE2E7FD96146}"/>
              </a:ext>
            </a:extLst>
          </p:cNvPr>
          <p:cNvSpPr>
            <a:spLocks noGrp="1"/>
          </p:cNvSpPr>
          <p:nvPr>
            <p:ph type="title"/>
          </p:nvPr>
        </p:nvSpPr>
        <p:spPr>
          <a:xfrm>
            <a:off x="517869" y="976160"/>
            <a:ext cx="8686800" cy="1934172"/>
          </a:xfrm>
        </p:spPr>
        <p:txBody>
          <a:bodyPr>
            <a:normAutofit/>
          </a:bodyPr>
          <a:lstStyle/>
          <a:p>
            <a:r>
              <a:rPr lang="en-US" dirty="0"/>
              <a:t>CDFs on Calories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C5C633-2E59-765A-0138-3E07FBB7B7C6}"/>
              </a:ext>
            </a:extLst>
          </p:cNvPr>
          <p:cNvSpPr>
            <a:spLocks noGrp="1"/>
          </p:cNvSpPr>
          <p:nvPr>
            <p:ph idx="1"/>
          </p:nvPr>
        </p:nvSpPr>
        <p:spPr>
          <a:xfrm>
            <a:off x="517870" y="3172570"/>
            <a:ext cx="7403412" cy="3016294"/>
          </a:xfrm>
        </p:spPr>
        <p:txBody>
          <a:bodyPr>
            <a:normAutofit/>
          </a:bodyPr>
          <a:lstStyle/>
          <a:p>
            <a:r>
              <a:rPr lang="en-US" dirty="0"/>
              <a:t>CDF or cumulative distribution functions allow us to track the number of items with a certain value in relation to the number 1 being 100%. We see the calorie distribution on the top left where many items have 0 calories, and most sit around 100-600. There are a few items, about 30% according to the CDF calculation, that are over 600 calories. </a:t>
            </a:r>
          </a:p>
        </p:txBody>
      </p:sp>
      <p:pic>
        <p:nvPicPr>
          <p:cNvPr id="5122" name="Picture 2" descr="Search in sidebar query">
            <a:extLst>
              <a:ext uri="{FF2B5EF4-FFF2-40B4-BE49-F238E27FC236}">
                <a16:creationId xmlns:a16="http://schemas.microsoft.com/office/drawing/2014/main" id="{EC789ABB-7A7D-C17F-028B-39A8C99DC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481" y="1056236"/>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arch in sidebar query">
            <a:extLst>
              <a:ext uri="{FF2B5EF4-FFF2-40B4-BE49-F238E27FC236}">
                <a16:creationId xmlns:a16="http://schemas.microsoft.com/office/drawing/2014/main" id="{3B3BE091-739D-2FE3-71F4-BB7683D01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281" y="3433640"/>
            <a:ext cx="37528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58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6926-DEFF-C44F-78EB-DE2E7FD96146}"/>
              </a:ext>
            </a:extLst>
          </p:cNvPr>
          <p:cNvSpPr>
            <a:spLocks noGrp="1"/>
          </p:cNvSpPr>
          <p:nvPr>
            <p:ph type="title"/>
          </p:nvPr>
        </p:nvSpPr>
        <p:spPr>
          <a:xfrm>
            <a:off x="517869" y="976160"/>
            <a:ext cx="5506087" cy="1934172"/>
          </a:xfrm>
        </p:spPr>
        <p:txBody>
          <a:bodyPr>
            <a:normAutofit/>
          </a:bodyPr>
          <a:lstStyle/>
          <a:p>
            <a:r>
              <a:rPr lang="en-US" dirty="0"/>
              <a:t>CDFs on Fat</a:t>
            </a:r>
          </a:p>
        </p:txBody>
      </p:sp>
      <p:sp>
        <p:nvSpPr>
          <p:cNvPr id="3" name="Content Placeholder 2">
            <a:extLst>
              <a:ext uri="{FF2B5EF4-FFF2-40B4-BE49-F238E27FC236}">
                <a16:creationId xmlns:a16="http://schemas.microsoft.com/office/drawing/2014/main" id="{57C5C633-2E59-765A-0138-3E07FBB7B7C6}"/>
              </a:ext>
            </a:extLst>
          </p:cNvPr>
          <p:cNvSpPr>
            <a:spLocks noGrp="1"/>
          </p:cNvSpPr>
          <p:nvPr>
            <p:ph idx="1"/>
          </p:nvPr>
        </p:nvSpPr>
        <p:spPr>
          <a:xfrm>
            <a:off x="517870" y="3172570"/>
            <a:ext cx="7273926" cy="3016294"/>
          </a:xfrm>
        </p:spPr>
        <p:txBody>
          <a:bodyPr>
            <a:normAutofit/>
          </a:bodyPr>
          <a:lstStyle/>
          <a:p>
            <a:r>
              <a:rPr lang="en-US" dirty="0"/>
              <a:t>When looking at the CDF of fat, we see that most of the values are under 100 calories, 86.7 %. It is hard to see the differentiation of fat count as the value goes up, so a logarithmic scale, the chart on the bottom, helps us see the trend.  </a:t>
            </a:r>
          </a:p>
        </p:txBody>
      </p:sp>
      <p:pic>
        <p:nvPicPr>
          <p:cNvPr id="6148" name="Picture 4" descr="Search in sidebar query">
            <a:extLst>
              <a:ext uri="{FF2B5EF4-FFF2-40B4-BE49-F238E27FC236}">
                <a16:creationId xmlns:a16="http://schemas.microsoft.com/office/drawing/2014/main" id="{2A4F5F1B-408A-B10F-CB9D-FAB2A7941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968" y="3429000"/>
            <a:ext cx="37814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88A189-9813-29EE-BD50-1D35E29EF4EC}"/>
              </a:ext>
            </a:extLst>
          </p:cNvPr>
          <p:cNvPicPr>
            <a:picLocks noChangeAspect="1"/>
          </p:cNvPicPr>
          <p:nvPr/>
        </p:nvPicPr>
        <p:blipFill>
          <a:blip r:embed="rId3"/>
          <a:stretch>
            <a:fillRect/>
          </a:stretch>
        </p:blipFill>
        <p:spPr>
          <a:xfrm>
            <a:off x="7817168" y="878898"/>
            <a:ext cx="3705225" cy="2495550"/>
          </a:xfrm>
          <a:prstGeom prst="rect">
            <a:avLst/>
          </a:prstGeom>
        </p:spPr>
      </p:pic>
    </p:spTree>
    <p:extLst>
      <p:ext uri="{BB962C8B-B14F-4D97-AF65-F5344CB8AC3E}">
        <p14:creationId xmlns:p14="http://schemas.microsoft.com/office/powerpoint/2010/main" val="184172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8DB501-58E9-317E-E28F-5911D056B7E1}"/>
              </a:ext>
            </a:extLst>
          </p:cNvPr>
          <p:cNvSpPr>
            <a:spLocks noGrp="1"/>
          </p:cNvSpPr>
          <p:nvPr>
            <p:ph type="title"/>
          </p:nvPr>
        </p:nvSpPr>
        <p:spPr>
          <a:xfrm>
            <a:off x="517869" y="976160"/>
            <a:ext cx="7828109" cy="1934172"/>
          </a:xfrm>
        </p:spPr>
        <p:txBody>
          <a:bodyPr>
            <a:normAutofit/>
          </a:bodyPr>
          <a:lstStyle/>
          <a:p>
            <a:r>
              <a:rPr lang="en-US" dirty="0"/>
              <a:t>Scatter plots of fats and calories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B0D879-EDC7-6BBC-2CED-B9B33EF66D3D}"/>
              </a:ext>
            </a:extLst>
          </p:cNvPr>
          <p:cNvSpPr>
            <a:spLocks noGrp="1"/>
          </p:cNvSpPr>
          <p:nvPr>
            <p:ph idx="1"/>
          </p:nvPr>
        </p:nvSpPr>
        <p:spPr>
          <a:xfrm>
            <a:off x="517870" y="3172570"/>
            <a:ext cx="7611978" cy="3016294"/>
          </a:xfrm>
        </p:spPr>
        <p:txBody>
          <a:bodyPr>
            <a:normAutofit lnSpcReduction="10000"/>
          </a:bodyPr>
          <a:lstStyle/>
          <a:p>
            <a:r>
              <a:rPr lang="en-US" dirty="0"/>
              <a:t>The scatter plot to the right shows the spread of the fat content of all the menu items from burger king and McDonalds compared to the calorie content. This is around 480 data points, and we are starting to see a correlation. There appears to be some trend between the two, and it is coming from outliers in the fat content. We can try to see the correlation between the two using a Pearson’s and Spearman's correlation analysis. The correlation study brought us a </a:t>
            </a:r>
            <a:r>
              <a:rPr lang="en-US" dirty="0" err="1"/>
              <a:t>corr</a:t>
            </a:r>
            <a:r>
              <a:rPr lang="en-US" dirty="0"/>
              <a:t> value of 0.24 and Spearman's showed 0.70. There may be something there, but it is not obvious. </a:t>
            </a:r>
          </a:p>
        </p:txBody>
      </p:sp>
      <p:pic>
        <p:nvPicPr>
          <p:cNvPr id="4" name="Picture 3">
            <a:extLst>
              <a:ext uri="{FF2B5EF4-FFF2-40B4-BE49-F238E27FC236}">
                <a16:creationId xmlns:a16="http://schemas.microsoft.com/office/drawing/2014/main" id="{34D74897-D1F8-3B77-81B9-BEA1E9FC42AA}"/>
              </a:ext>
            </a:extLst>
          </p:cNvPr>
          <p:cNvPicPr>
            <a:picLocks noChangeAspect="1"/>
          </p:cNvPicPr>
          <p:nvPr/>
        </p:nvPicPr>
        <p:blipFill>
          <a:blip r:embed="rId2"/>
          <a:stretch>
            <a:fillRect/>
          </a:stretch>
        </p:blipFill>
        <p:spPr>
          <a:xfrm>
            <a:off x="8306787" y="1621995"/>
            <a:ext cx="3705225" cy="2495550"/>
          </a:xfrm>
          <a:prstGeom prst="rect">
            <a:avLst/>
          </a:prstGeom>
        </p:spPr>
      </p:pic>
      <p:pic>
        <p:nvPicPr>
          <p:cNvPr id="7170" name="Picture 2" descr="Search in sidebar query">
            <a:extLst>
              <a:ext uri="{FF2B5EF4-FFF2-40B4-BE49-F238E27FC236}">
                <a16:creationId xmlns:a16="http://schemas.microsoft.com/office/drawing/2014/main" id="{AB846048-50CB-9267-0DF1-3E6973A63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257" y="4040851"/>
            <a:ext cx="37052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1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B501-58E9-317E-E28F-5911D056B7E1}"/>
              </a:ext>
            </a:extLst>
          </p:cNvPr>
          <p:cNvSpPr>
            <a:spLocks noGrp="1"/>
          </p:cNvSpPr>
          <p:nvPr>
            <p:ph type="title"/>
          </p:nvPr>
        </p:nvSpPr>
        <p:spPr>
          <a:xfrm>
            <a:off x="517869" y="976160"/>
            <a:ext cx="7828109" cy="1934172"/>
          </a:xfrm>
        </p:spPr>
        <p:txBody>
          <a:bodyPr>
            <a:normAutofit/>
          </a:bodyPr>
          <a:lstStyle/>
          <a:p>
            <a:r>
              <a:rPr lang="en-US" dirty="0"/>
              <a:t>Further Analysis on Fats vs Calories</a:t>
            </a:r>
          </a:p>
        </p:txBody>
      </p:sp>
      <p:sp>
        <p:nvSpPr>
          <p:cNvPr id="3" name="Content Placeholder 2">
            <a:extLst>
              <a:ext uri="{FF2B5EF4-FFF2-40B4-BE49-F238E27FC236}">
                <a16:creationId xmlns:a16="http://schemas.microsoft.com/office/drawing/2014/main" id="{D3B0D879-EDC7-6BBC-2CED-B9B33EF66D3D}"/>
              </a:ext>
            </a:extLst>
          </p:cNvPr>
          <p:cNvSpPr>
            <a:spLocks noGrp="1"/>
          </p:cNvSpPr>
          <p:nvPr>
            <p:ph idx="1"/>
          </p:nvPr>
        </p:nvSpPr>
        <p:spPr>
          <a:xfrm>
            <a:off x="517870" y="3172570"/>
            <a:ext cx="7611978" cy="3016294"/>
          </a:xfrm>
        </p:spPr>
        <p:txBody>
          <a:bodyPr>
            <a:normAutofit/>
          </a:bodyPr>
          <a:lstStyle/>
          <a:p>
            <a:r>
              <a:rPr lang="en-US" dirty="0"/>
              <a:t>Although our correlation numbers are low, the graph looks like there may be something there. I do notice many outliers in the data set that are lower in calories and high in fat. I identify that these are coming from breakfast items that include sausage and bacon. I can remove them from the dataset to get new correlation numbers. I see that my Pearson correlation goes from 0.24 to 0.84, which is a might difference identifying there is a correlation between the two. </a:t>
            </a:r>
          </a:p>
        </p:txBody>
      </p:sp>
      <p:pic>
        <p:nvPicPr>
          <p:cNvPr id="9218" name="Picture 2" descr="Search in sidebar query">
            <a:extLst>
              <a:ext uri="{FF2B5EF4-FFF2-40B4-BE49-F238E27FC236}">
                <a16:creationId xmlns:a16="http://schemas.microsoft.com/office/drawing/2014/main" id="{D29A9135-FADC-6243-0610-37BFB9E96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157" y="1146265"/>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DE6284F-C7E9-30DB-F6D3-24D9435105AF}"/>
              </a:ext>
            </a:extLst>
          </p:cNvPr>
          <p:cNvPicPr>
            <a:picLocks noChangeAspect="1"/>
          </p:cNvPicPr>
          <p:nvPr/>
        </p:nvPicPr>
        <p:blipFill>
          <a:blip r:embed="rId3"/>
          <a:stretch>
            <a:fillRect/>
          </a:stretch>
        </p:blipFill>
        <p:spPr>
          <a:xfrm>
            <a:off x="8727512" y="4181953"/>
            <a:ext cx="3170195" cy="571550"/>
          </a:xfrm>
          <a:prstGeom prst="rect">
            <a:avLst/>
          </a:prstGeom>
        </p:spPr>
      </p:pic>
    </p:spTree>
    <p:extLst>
      <p:ext uri="{BB962C8B-B14F-4D97-AF65-F5344CB8AC3E}">
        <p14:creationId xmlns:p14="http://schemas.microsoft.com/office/powerpoint/2010/main" val="285551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0CE9-F663-58C7-5079-DE1EA2F784BA}"/>
              </a:ext>
            </a:extLst>
          </p:cNvPr>
          <p:cNvSpPr>
            <a:spLocks noGrp="1"/>
          </p:cNvSpPr>
          <p:nvPr>
            <p:ph type="title"/>
          </p:nvPr>
        </p:nvSpPr>
        <p:spPr>
          <a:xfrm>
            <a:off x="351295" y="947883"/>
            <a:ext cx="8686800" cy="1934172"/>
          </a:xfrm>
        </p:spPr>
        <p:txBody>
          <a:bodyPr>
            <a:normAutofit/>
          </a:bodyPr>
          <a:lstStyle/>
          <a:p>
            <a:r>
              <a:rPr lang="en-US" dirty="0"/>
              <a:t>Testing a Correlation Permutation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A29022-9C69-EEF4-2058-73AEDFF27CAD}"/>
              </a:ext>
            </a:extLst>
          </p:cNvPr>
          <p:cNvSpPr>
            <a:spLocks noGrp="1"/>
          </p:cNvSpPr>
          <p:nvPr>
            <p:ph idx="1"/>
          </p:nvPr>
        </p:nvSpPr>
        <p:spPr>
          <a:xfrm>
            <a:off x="517870" y="3172570"/>
            <a:ext cx="6520240" cy="3016294"/>
          </a:xfrm>
        </p:spPr>
        <p:txBody>
          <a:bodyPr>
            <a:normAutofit/>
          </a:bodyPr>
          <a:lstStyle/>
          <a:p>
            <a:r>
              <a:rPr lang="en-US" dirty="0"/>
              <a:t>One additional test I tried to perform on this dataset was a correlation permutation. This hypothesis testing method ended up with a 0 though, likely because the two values are on very different scales. </a:t>
            </a:r>
          </a:p>
        </p:txBody>
      </p:sp>
      <p:pic>
        <p:nvPicPr>
          <p:cNvPr id="5" name="Picture 4">
            <a:extLst>
              <a:ext uri="{FF2B5EF4-FFF2-40B4-BE49-F238E27FC236}">
                <a16:creationId xmlns:a16="http://schemas.microsoft.com/office/drawing/2014/main" id="{4A931CFA-1AFC-0FF5-EBE0-CE8423F3B144}"/>
              </a:ext>
            </a:extLst>
          </p:cNvPr>
          <p:cNvPicPr>
            <a:picLocks noChangeAspect="1"/>
          </p:cNvPicPr>
          <p:nvPr/>
        </p:nvPicPr>
        <p:blipFill>
          <a:blip r:embed="rId2"/>
          <a:stretch>
            <a:fillRect/>
          </a:stretch>
        </p:blipFill>
        <p:spPr>
          <a:xfrm>
            <a:off x="7153244" y="1455598"/>
            <a:ext cx="4701947" cy="2095682"/>
          </a:xfrm>
          <a:prstGeom prst="rect">
            <a:avLst/>
          </a:prstGeom>
        </p:spPr>
      </p:pic>
      <p:pic>
        <p:nvPicPr>
          <p:cNvPr id="7" name="Picture 6">
            <a:extLst>
              <a:ext uri="{FF2B5EF4-FFF2-40B4-BE49-F238E27FC236}">
                <a16:creationId xmlns:a16="http://schemas.microsoft.com/office/drawing/2014/main" id="{9F729F4A-6436-BC11-FFDA-084EFD91B913}"/>
              </a:ext>
            </a:extLst>
          </p:cNvPr>
          <p:cNvPicPr>
            <a:picLocks noChangeAspect="1"/>
          </p:cNvPicPr>
          <p:nvPr/>
        </p:nvPicPr>
        <p:blipFill>
          <a:blip r:embed="rId3"/>
          <a:stretch>
            <a:fillRect/>
          </a:stretch>
        </p:blipFill>
        <p:spPr>
          <a:xfrm>
            <a:off x="7153244" y="4070540"/>
            <a:ext cx="4381880" cy="1188823"/>
          </a:xfrm>
          <a:prstGeom prst="rect">
            <a:avLst/>
          </a:prstGeom>
        </p:spPr>
      </p:pic>
    </p:spTree>
    <p:extLst>
      <p:ext uri="{BB962C8B-B14F-4D97-AF65-F5344CB8AC3E}">
        <p14:creationId xmlns:p14="http://schemas.microsoft.com/office/powerpoint/2010/main" val="137925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DF1942-728E-32D7-A9D2-B7C72C27B619}"/>
              </a:ext>
            </a:extLst>
          </p:cNvPr>
          <p:cNvSpPr>
            <a:spLocks noGrp="1"/>
          </p:cNvSpPr>
          <p:nvPr>
            <p:ph type="title"/>
          </p:nvPr>
        </p:nvSpPr>
        <p:spPr>
          <a:xfrm>
            <a:off x="517869" y="976160"/>
            <a:ext cx="8686800" cy="1102022"/>
          </a:xfrm>
        </p:spPr>
        <p:txBody>
          <a:bodyPr>
            <a:normAutofit/>
          </a:bodyPr>
          <a:lstStyle/>
          <a:p>
            <a:r>
              <a:rPr lang="en-US" dirty="0"/>
              <a:t>Line Fit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BAE70C-66B6-4773-4115-372A65A07502}"/>
              </a:ext>
            </a:extLst>
          </p:cNvPr>
          <p:cNvSpPr>
            <a:spLocks noGrp="1"/>
          </p:cNvSpPr>
          <p:nvPr>
            <p:ph idx="1"/>
          </p:nvPr>
        </p:nvSpPr>
        <p:spPr>
          <a:xfrm>
            <a:off x="517870" y="2078182"/>
            <a:ext cx="6150785" cy="4110682"/>
          </a:xfrm>
        </p:spPr>
        <p:txBody>
          <a:bodyPr>
            <a:normAutofit/>
          </a:bodyPr>
          <a:lstStyle/>
          <a:p>
            <a:r>
              <a:rPr lang="en-US" dirty="0"/>
              <a:t>Although our permutation didn’t work out, we can perform a line fit on the two variables to identify if there is some linearity. The chart to the right shows that we do see a straight line identifying the slop and trend of the data. This is backing our hypothesis that these two tend to fit one another. Thinking back, many of the 0 fat items could be related to menu items that are drinks, and that could be skewing our correlation downward. </a:t>
            </a:r>
          </a:p>
        </p:txBody>
      </p:sp>
      <p:pic>
        <p:nvPicPr>
          <p:cNvPr id="5" name="Picture 4">
            <a:extLst>
              <a:ext uri="{FF2B5EF4-FFF2-40B4-BE49-F238E27FC236}">
                <a16:creationId xmlns:a16="http://schemas.microsoft.com/office/drawing/2014/main" id="{0E3AAF33-6F2F-5BB7-C716-C769C89A0389}"/>
              </a:ext>
            </a:extLst>
          </p:cNvPr>
          <p:cNvPicPr>
            <a:picLocks noChangeAspect="1"/>
          </p:cNvPicPr>
          <p:nvPr/>
        </p:nvPicPr>
        <p:blipFill>
          <a:blip r:embed="rId2"/>
          <a:stretch>
            <a:fillRect/>
          </a:stretch>
        </p:blipFill>
        <p:spPr>
          <a:xfrm>
            <a:off x="6915967" y="930416"/>
            <a:ext cx="5121084" cy="2827265"/>
          </a:xfrm>
          <a:prstGeom prst="rect">
            <a:avLst/>
          </a:prstGeom>
        </p:spPr>
      </p:pic>
      <p:pic>
        <p:nvPicPr>
          <p:cNvPr id="6" name="Picture 5">
            <a:extLst>
              <a:ext uri="{FF2B5EF4-FFF2-40B4-BE49-F238E27FC236}">
                <a16:creationId xmlns:a16="http://schemas.microsoft.com/office/drawing/2014/main" id="{220ED84B-50E2-74FB-D146-DD9E85AFC59F}"/>
              </a:ext>
            </a:extLst>
          </p:cNvPr>
          <p:cNvPicPr>
            <a:picLocks noChangeAspect="1"/>
          </p:cNvPicPr>
          <p:nvPr/>
        </p:nvPicPr>
        <p:blipFill>
          <a:blip r:embed="rId3"/>
          <a:stretch>
            <a:fillRect/>
          </a:stretch>
        </p:blipFill>
        <p:spPr>
          <a:xfrm>
            <a:off x="7261594" y="3954420"/>
            <a:ext cx="3638550" cy="2495550"/>
          </a:xfrm>
          <a:prstGeom prst="rect">
            <a:avLst/>
          </a:prstGeom>
        </p:spPr>
      </p:pic>
    </p:spTree>
    <p:extLst>
      <p:ext uri="{BB962C8B-B14F-4D97-AF65-F5344CB8AC3E}">
        <p14:creationId xmlns:p14="http://schemas.microsoft.com/office/powerpoint/2010/main" val="146714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D4257B-5706-83CD-451C-55621825363B}"/>
              </a:ext>
            </a:extLst>
          </p:cNvPr>
          <p:cNvSpPr>
            <a:spLocks noGrp="1"/>
          </p:cNvSpPr>
          <p:nvPr>
            <p:ph type="title"/>
          </p:nvPr>
        </p:nvSpPr>
        <p:spPr>
          <a:xfrm>
            <a:off x="517869" y="976160"/>
            <a:ext cx="8686800" cy="1934172"/>
          </a:xfrm>
        </p:spPr>
        <p:txBody>
          <a:bodyPr>
            <a:normAutofit/>
          </a:bodyPr>
          <a:lstStyle/>
          <a:p>
            <a:r>
              <a:rPr lang="en-US" dirty="0"/>
              <a:t>Regression Models </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A589F3-89F1-C851-1D0A-A5D811453A09}"/>
              </a:ext>
            </a:extLst>
          </p:cNvPr>
          <p:cNvSpPr>
            <a:spLocks noGrp="1"/>
          </p:cNvSpPr>
          <p:nvPr>
            <p:ph idx="1"/>
          </p:nvPr>
        </p:nvSpPr>
        <p:spPr>
          <a:xfrm>
            <a:off x="517869" y="3172570"/>
            <a:ext cx="8686799" cy="3016294"/>
          </a:xfrm>
        </p:spPr>
        <p:txBody>
          <a:bodyPr>
            <a:normAutofit/>
          </a:bodyPr>
          <a:lstStyle/>
          <a:p>
            <a:r>
              <a:rPr lang="en-US" dirty="0"/>
              <a:t>We can perform a regression analysis on the cleaned data set for Calories and total fat or protein content to see if there is a fit. The regression involving fat shows an R2 value of 0.71 which is a decent fit. For protein we get 0.24 which is much less, continuing the idea that Calories and fat are correlated but we don’t see that in some of the other notional facts.</a:t>
            </a:r>
          </a:p>
        </p:txBody>
      </p:sp>
    </p:spTree>
    <p:extLst>
      <p:ext uri="{BB962C8B-B14F-4D97-AF65-F5344CB8AC3E}">
        <p14:creationId xmlns:p14="http://schemas.microsoft.com/office/powerpoint/2010/main" val="52663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3805-8ACB-10F3-0E93-6F12D447166B}"/>
              </a:ext>
            </a:extLst>
          </p:cNvPr>
          <p:cNvSpPr>
            <a:spLocks noGrp="1"/>
          </p:cNvSpPr>
          <p:nvPr>
            <p:ph type="title"/>
          </p:nvPr>
        </p:nvSpPr>
        <p:spPr/>
        <p:txBody>
          <a:bodyPr/>
          <a:lstStyle/>
          <a:p>
            <a:r>
              <a:rPr lang="en-US" dirty="0"/>
              <a:t>Regression Model 1</a:t>
            </a:r>
            <a:br>
              <a:rPr lang="en-US" dirty="0"/>
            </a:br>
            <a:br>
              <a:rPr lang="en-US" dirty="0"/>
            </a:br>
            <a:r>
              <a:rPr lang="en-US" dirty="0"/>
              <a:t>Calories and Total Fat g</a:t>
            </a:r>
          </a:p>
        </p:txBody>
      </p:sp>
      <p:pic>
        <p:nvPicPr>
          <p:cNvPr id="5" name="Content Placeholder 4">
            <a:extLst>
              <a:ext uri="{FF2B5EF4-FFF2-40B4-BE49-F238E27FC236}">
                <a16:creationId xmlns:a16="http://schemas.microsoft.com/office/drawing/2014/main" id="{11BB7C24-6414-DD4B-ADC6-F2A35A32B156}"/>
              </a:ext>
            </a:extLst>
          </p:cNvPr>
          <p:cNvPicPr>
            <a:picLocks noGrp="1" noChangeAspect="1"/>
          </p:cNvPicPr>
          <p:nvPr>
            <p:ph idx="1"/>
          </p:nvPr>
        </p:nvPicPr>
        <p:blipFill>
          <a:blip r:embed="rId2"/>
          <a:stretch>
            <a:fillRect/>
          </a:stretch>
        </p:blipFill>
        <p:spPr>
          <a:xfrm>
            <a:off x="7412729" y="1777705"/>
            <a:ext cx="2981347" cy="3271861"/>
          </a:xfrm>
        </p:spPr>
      </p:pic>
    </p:spTree>
    <p:extLst>
      <p:ext uri="{BB962C8B-B14F-4D97-AF65-F5344CB8AC3E}">
        <p14:creationId xmlns:p14="http://schemas.microsoft.com/office/powerpoint/2010/main" val="52210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0E1C-3E6D-34A1-871A-B28DCB470F0E}"/>
              </a:ext>
            </a:extLst>
          </p:cNvPr>
          <p:cNvSpPr>
            <a:spLocks noGrp="1"/>
          </p:cNvSpPr>
          <p:nvPr>
            <p:ph type="title"/>
          </p:nvPr>
        </p:nvSpPr>
        <p:spPr/>
        <p:txBody>
          <a:bodyPr/>
          <a:lstStyle/>
          <a:p>
            <a:r>
              <a:rPr lang="en-US" dirty="0"/>
              <a:t>Regression Model 2</a:t>
            </a:r>
            <a:br>
              <a:rPr lang="en-US" dirty="0"/>
            </a:br>
            <a:br>
              <a:rPr lang="en-US" dirty="0"/>
            </a:br>
            <a:r>
              <a:rPr lang="en-US" dirty="0"/>
              <a:t>Calories and Protein</a:t>
            </a:r>
          </a:p>
        </p:txBody>
      </p:sp>
      <p:pic>
        <p:nvPicPr>
          <p:cNvPr id="5" name="Content Placeholder 4">
            <a:extLst>
              <a:ext uri="{FF2B5EF4-FFF2-40B4-BE49-F238E27FC236}">
                <a16:creationId xmlns:a16="http://schemas.microsoft.com/office/drawing/2014/main" id="{57B71F6E-D21C-C23A-F9AC-1394B027F4DE}"/>
              </a:ext>
            </a:extLst>
          </p:cNvPr>
          <p:cNvPicPr>
            <a:picLocks noGrp="1" noChangeAspect="1"/>
          </p:cNvPicPr>
          <p:nvPr>
            <p:ph idx="1"/>
          </p:nvPr>
        </p:nvPicPr>
        <p:blipFill>
          <a:blip r:embed="rId2"/>
          <a:stretch>
            <a:fillRect/>
          </a:stretch>
        </p:blipFill>
        <p:spPr>
          <a:xfrm>
            <a:off x="7074893" y="969963"/>
            <a:ext cx="4196952" cy="4870450"/>
          </a:xfrm>
        </p:spPr>
      </p:pic>
    </p:spTree>
    <p:extLst>
      <p:ext uri="{BB962C8B-B14F-4D97-AF65-F5344CB8AC3E}">
        <p14:creationId xmlns:p14="http://schemas.microsoft.com/office/powerpoint/2010/main" val="239871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9D1DD8-0DC4-3832-C029-DC01BD0D7EF9}"/>
              </a:ext>
            </a:extLst>
          </p:cNvPr>
          <p:cNvSpPr>
            <a:spLocks noGrp="1"/>
          </p:cNvSpPr>
          <p:nvPr>
            <p:ph type="title"/>
          </p:nvPr>
        </p:nvSpPr>
        <p:spPr>
          <a:xfrm>
            <a:off x="517869" y="976160"/>
            <a:ext cx="8686800" cy="1934172"/>
          </a:xfrm>
        </p:spPr>
        <p:txBody>
          <a:bodyPr>
            <a:normAutofit/>
          </a:bodyPr>
          <a:lstStyle/>
          <a:p>
            <a:r>
              <a:rPr lang="en-US" dirty="0"/>
              <a:t>Fast Food Menu Trends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1395F6-C9EA-6378-059A-14D56448E97C}"/>
              </a:ext>
            </a:extLst>
          </p:cNvPr>
          <p:cNvSpPr>
            <a:spLocks noGrp="1"/>
          </p:cNvSpPr>
          <p:nvPr>
            <p:ph idx="1"/>
          </p:nvPr>
        </p:nvSpPr>
        <p:spPr>
          <a:xfrm>
            <a:off x="517869" y="3172570"/>
            <a:ext cx="8686799" cy="3016294"/>
          </a:xfrm>
        </p:spPr>
        <p:txBody>
          <a:bodyPr>
            <a:normAutofit fontScale="92500" lnSpcReduction="10000"/>
          </a:bodyPr>
          <a:lstStyle/>
          <a:p>
            <a:pPr>
              <a:lnSpc>
                <a:spcPct val="100000"/>
              </a:lnSpc>
            </a:pPr>
            <a:r>
              <a:rPr lang="en-US" sz="1700" dirty="0"/>
              <a:t>Both McDonalds and Burger King have comprehensive menus, with burgers, fries, drinks, shakes and desserts. </a:t>
            </a:r>
            <a:br>
              <a:rPr lang="en-US" sz="1700" dirty="0"/>
            </a:br>
            <a:br>
              <a:rPr lang="en-US" sz="1700" dirty="0"/>
            </a:br>
            <a:r>
              <a:rPr lang="en-US" sz="1700" dirty="0"/>
              <a:t>We want to look at the nutritional facts within each menu, the calories, grams fat, protein, sugar, fiber and more in order to identify what makes a fatty unhealthy meal.</a:t>
            </a:r>
          </a:p>
          <a:p>
            <a:pPr>
              <a:lnSpc>
                <a:spcPct val="100000"/>
              </a:lnSpc>
            </a:pPr>
            <a:endParaRPr lang="en-US" sz="1700" dirty="0"/>
          </a:p>
          <a:p>
            <a:pPr>
              <a:lnSpc>
                <a:spcPct val="100000"/>
              </a:lnSpc>
            </a:pPr>
            <a:r>
              <a:rPr lang="en-US" sz="1700" dirty="0"/>
              <a:t>Our hypothesis is that the amount of fat in a menu item will lead to higher amounts of Calories, but there may be a correlation with other nutritional calculations that we can find.</a:t>
            </a:r>
          </a:p>
          <a:p>
            <a:pPr>
              <a:lnSpc>
                <a:spcPct val="100000"/>
              </a:lnSpc>
            </a:pPr>
            <a:endParaRPr lang="en-US" sz="1700" dirty="0"/>
          </a:p>
          <a:p>
            <a:pPr>
              <a:lnSpc>
                <a:spcPct val="100000"/>
              </a:lnSpc>
            </a:pPr>
            <a:r>
              <a:rPr lang="en-US" sz="1700" dirty="0"/>
              <a:t>We are going to use an exploratory approach where we explore the data set to find trends and then home in on them to try and solve our hypothesis.  </a:t>
            </a:r>
          </a:p>
        </p:txBody>
      </p:sp>
    </p:spTree>
    <p:extLst>
      <p:ext uri="{BB962C8B-B14F-4D97-AF65-F5344CB8AC3E}">
        <p14:creationId xmlns:p14="http://schemas.microsoft.com/office/powerpoint/2010/main" val="108651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DD445D2-3109-4763-87BD-15D07DD60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9AAC8-73A5-D1D5-6E98-323716564A02}"/>
              </a:ext>
            </a:extLst>
          </p:cNvPr>
          <p:cNvSpPr>
            <a:spLocks noGrp="1"/>
          </p:cNvSpPr>
          <p:nvPr>
            <p:ph type="ctrTitle"/>
          </p:nvPr>
        </p:nvSpPr>
        <p:spPr>
          <a:xfrm>
            <a:off x="519113" y="976160"/>
            <a:ext cx="6142986" cy="1934172"/>
          </a:xfrm>
        </p:spPr>
        <p:txBody>
          <a:bodyPr vert="horz" lIns="91440" tIns="45720" rIns="91440" bIns="45720" rtlCol="0" anchor="t">
            <a:normAutofit fontScale="90000"/>
          </a:bodyPr>
          <a:lstStyle/>
          <a:p>
            <a:pPr>
              <a:lnSpc>
                <a:spcPct val="90000"/>
              </a:lnSpc>
            </a:pPr>
            <a:r>
              <a:rPr lang="en-US" sz="4600" dirty="0" err="1"/>
              <a:t>Mcdonalds</a:t>
            </a:r>
            <a:r>
              <a:rPr lang="en-US" sz="4600" dirty="0"/>
              <a:t> and Burger King Menu EDA Conclusion</a:t>
            </a:r>
          </a:p>
        </p:txBody>
      </p:sp>
      <p:sp>
        <p:nvSpPr>
          <p:cNvPr id="24" name="Rectangle 23">
            <a:extLst>
              <a:ext uri="{FF2B5EF4-FFF2-40B4-BE49-F238E27FC236}">
                <a16:creationId xmlns:a16="http://schemas.microsoft.com/office/drawing/2014/main" id="{AC8CED11-7192-4FE4-96C8-0A231EEB6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770" y="3612975"/>
            <a:ext cx="6162328"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7F84773-DA06-2746-E7FB-C38ED8600BCD}"/>
              </a:ext>
            </a:extLst>
          </p:cNvPr>
          <p:cNvSpPr>
            <a:spLocks noGrp="1"/>
          </p:cNvSpPr>
          <p:nvPr>
            <p:ph type="subTitle" idx="1"/>
          </p:nvPr>
        </p:nvSpPr>
        <p:spPr>
          <a:xfrm>
            <a:off x="517868" y="3776870"/>
            <a:ext cx="6144230" cy="2411994"/>
          </a:xfrm>
        </p:spPr>
        <p:txBody>
          <a:bodyPr vert="horz" lIns="91440" tIns="45720" rIns="91440" bIns="45720" rtlCol="0">
            <a:normAutofit/>
          </a:bodyPr>
          <a:lstStyle/>
          <a:p>
            <a:pPr>
              <a:lnSpc>
                <a:spcPct val="110000"/>
              </a:lnSpc>
            </a:pPr>
            <a:r>
              <a:rPr lang="en-US" sz="2000" dirty="0"/>
              <a:t>The Conclusion from our study shows a trend that calories and total fat in grams do have a correlation at two of our fast-food chains. Because we were looking at the entire menu, some of the other correlations were not as easy to make. </a:t>
            </a:r>
          </a:p>
          <a:p>
            <a:pPr>
              <a:lnSpc>
                <a:spcPct val="110000"/>
              </a:lnSpc>
            </a:pPr>
            <a:endParaRPr lang="en-US" sz="2000" dirty="0"/>
          </a:p>
        </p:txBody>
      </p:sp>
      <p:pic>
        <p:nvPicPr>
          <p:cNvPr id="4" name="Picture 3" descr="Grilled burgers displayed in a row at a food market">
            <a:extLst>
              <a:ext uri="{FF2B5EF4-FFF2-40B4-BE49-F238E27FC236}">
                <a16:creationId xmlns:a16="http://schemas.microsoft.com/office/drawing/2014/main" id="{82220284-4204-BB38-FF81-3735C05A7E28}"/>
              </a:ext>
            </a:extLst>
          </p:cNvPr>
          <p:cNvPicPr>
            <a:picLocks noChangeAspect="1"/>
          </p:cNvPicPr>
          <p:nvPr/>
        </p:nvPicPr>
        <p:blipFill rotWithShape="1">
          <a:blip r:embed="rId2"/>
          <a:srcRect l="37189" r="13161"/>
          <a:stretch/>
        </p:blipFill>
        <p:spPr>
          <a:xfrm>
            <a:off x="7586229" y="668656"/>
            <a:ext cx="4105993" cy="5520208"/>
          </a:xfrm>
          <a:prstGeom prst="rect">
            <a:avLst/>
          </a:prstGeom>
        </p:spPr>
      </p:pic>
    </p:spTree>
    <p:extLst>
      <p:ext uri="{BB962C8B-B14F-4D97-AF65-F5344CB8AC3E}">
        <p14:creationId xmlns:p14="http://schemas.microsoft.com/office/powerpoint/2010/main" val="144127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19E930-6DF6-A9F9-4243-536E194D079F}"/>
              </a:ext>
            </a:extLst>
          </p:cNvPr>
          <p:cNvSpPr>
            <a:spLocks noGrp="1"/>
          </p:cNvSpPr>
          <p:nvPr>
            <p:ph type="title"/>
          </p:nvPr>
        </p:nvSpPr>
        <p:spPr>
          <a:xfrm>
            <a:off x="517869" y="976160"/>
            <a:ext cx="8686800" cy="1934172"/>
          </a:xfrm>
        </p:spPr>
        <p:txBody>
          <a:bodyPr>
            <a:normAutofit/>
          </a:bodyPr>
          <a:lstStyle/>
          <a:p>
            <a:r>
              <a:rPr lang="en-US" dirty="0"/>
              <a:t>The nutritional facts table</a:t>
            </a:r>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030F49F9-2CEB-CBE7-09F8-3276C5784EE2}"/>
              </a:ext>
            </a:extLst>
          </p:cNvPr>
          <p:cNvSpPr>
            <a:spLocks noGrp="1"/>
          </p:cNvSpPr>
          <p:nvPr>
            <p:ph idx="1"/>
          </p:nvPr>
        </p:nvSpPr>
        <p:spPr>
          <a:xfrm>
            <a:off x="517869" y="3172570"/>
            <a:ext cx="8686799" cy="3016294"/>
          </a:xfrm>
        </p:spPr>
        <p:txBody>
          <a:bodyPr>
            <a:normAutofit/>
          </a:bodyPr>
          <a:lstStyle/>
          <a:p>
            <a:r>
              <a:rPr lang="en-US" dirty="0"/>
              <a:t>First, we want to look at some of the variables in the data set, like the Chain, Serving Size, Calories, Total Fat (g), Protein (g), Items.</a:t>
            </a:r>
          </a:p>
          <a:p>
            <a:endParaRPr lang="en-US" dirty="0"/>
          </a:p>
          <a:p>
            <a:r>
              <a:rPr lang="en-US" dirty="0"/>
              <a:t>We can see a wide range of menu items, calorie ranges, burger to drink types, and more. </a:t>
            </a:r>
          </a:p>
        </p:txBody>
      </p:sp>
    </p:spTree>
    <p:extLst>
      <p:ext uri="{BB962C8B-B14F-4D97-AF65-F5344CB8AC3E}">
        <p14:creationId xmlns:p14="http://schemas.microsoft.com/office/powerpoint/2010/main" val="239868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FF0A8A-2A3F-41ED-D653-44762F8BCADC}"/>
              </a:ext>
            </a:extLst>
          </p:cNvPr>
          <p:cNvPicPr>
            <a:picLocks noChangeAspect="1"/>
          </p:cNvPicPr>
          <p:nvPr/>
        </p:nvPicPr>
        <p:blipFill>
          <a:blip r:embed="rId2"/>
          <a:stretch>
            <a:fillRect/>
          </a:stretch>
        </p:blipFill>
        <p:spPr>
          <a:xfrm>
            <a:off x="293242" y="840191"/>
            <a:ext cx="2949196" cy="1996613"/>
          </a:xfrm>
          <a:prstGeom prst="rect">
            <a:avLst/>
          </a:prstGeom>
        </p:spPr>
      </p:pic>
      <p:pic>
        <p:nvPicPr>
          <p:cNvPr id="10" name="Picture 9">
            <a:extLst>
              <a:ext uri="{FF2B5EF4-FFF2-40B4-BE49-F238E27FC236}">
                <a16:creationId xmlns:a16="http://schemas.microsoft.com/office/drawing/2014/main" id="{5329CB74-8BBB-C3F8-DB55-BAE9D4443640}"/>
              </a:ext>
            </a:extLst>
          </p:cNvPr>
          <p:cNvPicPr>
            <a:picLocks noChangeAspect="1"/>
          </p:cNvPicPr>
          <p:nvPr/>
        </p:nvPicPr>
        <p:blipFill>
          <a:blip r:embed="rId3"/>
          <a:stretch>
            <a:fillRect/>
          </a:stretch>
        </p:blipFill>
        <p:spPr>
          <a:xfrm>
            <a:off x="3575024" y="840191"/>
            <a:ext cx="3246401" cy="2103302"/>
          </a:xfrm>
          <a:prstGeom prst="rect">
            <a:avLst/>
          </a:prstGeom>
        </p:spPr>
      </p:pic>
      <p:pic>
        <p:nvPicPr>
          <p:cNvPr id="12" name="Picture 11">
            <a:extLst>
              <a:ext uri="{FF2B5EF4-FFF2-40B4-BE49-F238E27FC236}">
                <a16:creationId xmlns:a16="http://schemas.microsoft.com/office/drawing/2014/main" id="{CB40AFEF-EB1D-6AB0-18E4-C261F54B8A43}"/>
              </a:ext>
            </a:extLst>
          </p:cNvPr>
          <p:cNvPicPr>
            <a:picLocks noChangeAspect="1"/>
          </p:cNvPicPr>
          <p:nvPr/>
        </p:nvPicPr>
        <p:blipFill>
          <a:blip r:embed="rId4"/>
          <a:stretch>
            <a:fillRect/>
          </a:stretch>
        </p:blipFill>
        <p:spPr>
          <a:xfrm>
            <a:off x="7416216" y="855432"/>
            <a:ext cx="2834886" cy="2072820"/>
          </a:xfrm>
          <a:prstGeom prst="rect">
            <a:avLst/>
          </a:prstGeom>
        </p:spPr>
      </p:pic>
      <p:pic>
        <p:nvPicPr>
          <p:cNvPr id="14" name="Picture 13">
            <a:extLst>
              <a:ext uri="{FF2B5EF4-FFF2-40B4-BE49-F238E27FC236}">
                <a16:creationId xmlns:a16="http://schemas.microsoft.com/office/drawing/2014/main" id="{862642E5-CBAE-5AF2-2C6C-8F9BDB134F30}"/>
              </a:ext>
            </a:extLst>
          </p:cNvPr>
          <p:cNvPicPr>
            <a:picLocks noChangeAspect="1"/>
          </p:cNvPicPr>
          <p:nvPr/>
        </p:nvPicPr>
        <p:blipFill>
          <a:blip r:embed="rId5"/>
          <a:stretch>
            <a:fillRect/>
          </a:stretch>
        </p:blipFill>
        <p:spPr>
          <a:xfrm>
            <a:off x="368396" y="3702191"/>
            <a:ext cx="3109229" cy="2080440"/>
          </a:xfrm>
          <a:prstGeom prst="rect">
            <a:avLst/>
          </a:prstGeom>
        </p:spPr>
      </p:pic>
      <p:pic>
        <p:nvPicPr>
          <p:cNvPr id="16" name="Picture 15">
            <a:extLst>
              <a:ext uri="{FF2B5EF4-FFF2-40B4-BE49-F238E27FC236}">
                <a16:creationId xmlns:a16="http://schemas.microsoft.com/office/drawing/2014/main" id="{533C8D6F-1194-3747-39D8-79EFF2C20A1B}"/>
              </a:ext>
            </a:extLst>
          </p:cNvPr>
          <p:cNvPicPr>
            <a:picLocks noChangeAspect="1"/>
          </p:cNvPicPr>
          <p:nvPr/>
        </p:nvPicPr>
        <p:blipFill>
          <a:blip r:embed="rId6"/>
          <a:stretch>
            <a:fillRect/>
          </a:stretch>
        </p:blipFill>
        <p:spPr>
          <a:xfrm>
            <a:off x="3840337" y="3702191"/>
            <a:ext cx="3292125" cy="2019475"/>
          </a:xfrm>
          <a:prstGeom prst="rect">
            <a:avLst/>
          </a:prstGeom>
        </p:spPr>
      </p:pic>
      <p:pic>
        <p:nvPicPr>
          <p:cNvPr id="18" name="Picture 17">
            <a:extLst>
              <a:ext uri="{FF2B5EF4-FFF2-40B4-BE49-F238E27FC236}">
                <a16:creationId xmlns:a16="http://schemas.microsoft.com/office/drawing/2014/main" id="{FBCBBEC5-049B-2A61-C836-8AA81CEE06D2}"/>
              </a:ext>
            </a:extLst>
          </p:cNvPr>
          <p:cNvPicPr>
            <a:picLocks noChangeAspect="1"/>
          </p:cNvPicPr>
          <p:nvPr/>
        </p:nvPicPr>
        <p:blipFill>
          <a:blip r:embed="rId7"/>
          <a:stretch>
            <a:fillRect/>
          </a:stretch>
        </p:blipFill>
        <p:spPr>
          <a:xfrm>
            <a:off x="7574844" y="3561219"/>
            <a:ext cx="2972058" cy="2118544"/>
          </a:xfrm>
          <a:prstGeom prst="rect">
            <a:avLst/>
          </a:prstGeom>
        </p:spPr>
      </p:pic>
    </p:spTree>
    <p:extLst>
      <p:ext uri="{BB962C8B-B14F-4D97-AF65-F5344CB8AC3E}">
        <p14:creationId xmlns:p14="http://schemas.microsoft.com/office/powerpoint/2010/main" val="354343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CB572F-38CD-4B7C-7269-3F2666BB91FE}"/>
              </a:ext>
            </a:extLst>
          </p:cNvPr>
          <p:cNvSpPr>
            <a:spLocks noGrp="1"/>
          </p:cNvSpPr>
          <p:nvPr>
            <p:ph type="title"/>
          </p:nvPr>
        </p:nvSpPr>
        <p:spPr>
          <a:xfrm>
            <a:off x="517869" y="976160"/>
            <a:ext cx="8686800" cy="1934172"/>
          </a:xfrm>
        </p:spPr>
        <p:txBody>
          <a:bodyPr>
            <a:normAutofit/>
          </a:bodyPr>
          <a:lstStyle/>
          <a:p>
            <a:r>
              <a:rPr lang="en-US" dirty="0"/>
              <a:t>Histograms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10A91A-3D0A-D508-A284-75C8CDDEA4EC}"/>
              </a:ext>
            </a:extLst>
          </p:cNvPr>
          <p:cNvSpPr>
            <a:spLocks noGrp="1"/>
          </p:cNvSpPr>
          <p:nvPr>
            <p:ph idx="1"/>
          </p:nvPr>
        </p:nvSpPr>
        <p:spPr>
          <a:xfrm>
            <a:off x="517869" y="3172570"/>
            <a:ext cx="8686799" cy="3016294"/>
          </a:xfrm>
        </p:spPr>
        <p:txBody>
          <a:bodyPr>
            <a:normAutofit/>
          </a:bodyPr>
          <a:lstStyle/>
          <a:p>
            <a:r>
              <a:rPr lang="en-US" dirty="0"/>
              <a:t>In order to explore the data and understand it better we can use histograms to see what types of data we are looking at. </a:t>
            </a:r>
          </a:p>
          <a:p>
            <a:endParaRPr lang="en-US" dirty="0"/>
          </a:p>
          <a:p>
            <a:r>
              <a:rPr lang="en-US" dirty="0"/>
              <a:t>Some observations in the next few slides are that calories and fats have a wide range of variables, but there are clearly some outliers in the Fats</a:t>
            </a:r>
          </a:p>
        </p:txBody>
      </p:sp>
    </p:spTree>
    <p:extLst>
      <p:ext uri="{BB962C8B-B14F-4D97-AF65-F5344CB8AC3E}">
        <p14:creationId xmlns:p14="http://schemas.microsoft.com/office/powerpoint/2010/main" val="402010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116E-FBCA-DE58-F429-F529BA93FE7D}"/>
              </a:ext>
            </a:extLst>
          </p:cNvPr>
          <p:cNvSpPr>
            <a:spLocks noGrp="1"/>
          </p:cNvSpPr>
          <p:nvPr>
            <p:ph type="title"/>
          </p:nvPr>
        </p:nvSpPr>
        <p:spPr/>
        <p:txBody>
          <a:bodyPr/>
          <a:lstStyle/>
          <a:p>
            <a:r>
              <a:rPr lang="en-US" dirty="0"/>
              <a:t>Histogram of items by Chain</a:t>
            </a:r>
          </a:p>
        </p:txBody>
      </p:sp>
      <p:pic>
        <p:nvPicPr>
          <p:cNvPr id="4" name="Content Placeholder 3">
            <a:extLst>
              <a:ext uri="{FF2B5EF4-FFF2-40B4-BE49-F238E27FC236}">
                <a16:creationId xmlns:a16="http://schemas.microsoft.com/office/drawing/2014/main" id="{3BB94D1C-63A1-1717-266E-548ECE535E79}"/>
              </a:ext>
            </a:extLst>
          </p:cNvPr>
          <p:cNvPicPr>
            <a:picLocks noGrp="1" noChangeAspect="1"/>
          </p:cNvPicPr>
          <p:nvPr>
            <p:ph idx="1"/>
          </p:nvPr>
        </p:nvPicPr>
        <p:blipFill>
          <a:blip r:embed="rId2"/>
          <a:stretch>
            <a:fillRect/>
          </a:stretch>
        </p:blipFill>
        <p:spPr>
          <a:xfrm>
            <a:off x="6470797" y="1630940"/>
            <a:ext cx="5057013" cy="3223692"/>
          </a:xfrm>
          <a:prstGeom prst="rect">
            <a:avLst/>
          </a:prstGeom>
        </p:spPr>
      </p:pic>
    </p:spTree>
    <p:extLst>
      <p:ext uri="{BB962C8B-B14F-4D97-AF65-F5344CB8AC3E}">
        <p14:creationId xmlns:p14="http://schemas.microsoft.com/office/powerpoint/2010/main" val="106652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CAC5-6404-534F-78A8-0519210C240D}"/>
              </a:ext>
            </a:extLst>
          </p:cNvPr>
          <p:cNvSpPr>
            <a:spLocks noGrp="1"/>
          </p:cNvSpPr>
          <p:nvPr>
            <p:ph type="title"/>
          </p:nvPr>
        </p:nvSpPr>
        <p:spPr/>
        <p:txBody>
          <a:bodyPr>
            <a:normAutofit/>
          </a:bodyPr>
          <a:lstStyle/>
          <a:p>
            <a:r>
              <a:rPr lang="en-US" dirty="0"/>
              <a:t>Histogram of Total Fat in Menu items</a:t>
            </a:r>
            <a:br>
              <a:rPr lang="en-US" dirty="0"/>
            </a:br>
            <a:br>
              <a:rPr lang="en-US" dirty="0"/>
            </a:br>
            <a:r>
              <a:rPr lang="en-US" sz="1100" dirty="0" err="1"/>
              <a:t>TotalFat</a:t>
            </a:r>
            <a:r>
              <a:rPr lang="en-US" sz="1100" dirty="0"/>
              <a:t> mean 17.498997995991985</a:t>
            </a:r>
            <a:br>
              <a:rPr lang="en-US" sz="1100" dirty="0"/>
            </a:br>
            <a:r>
              <a:rPr lang="en-US" sz="1100" dirty="0" err="1"/>
              <a:t>TotalFat</a:t>
            </a:r>
            <a:r>
              <a:rPr lang="en-US" sz="1100" dirty="0"/>
              <a:t> Variance 1509.87299096184</a:t>
            </a:r>
            <a:br>
              <a:rPr lang="en-US" sz="1100" dirty="0"/>
            </a:br>
            <a:r>
              <a:rPr lang="en-US" sz="1100" dirty="0" err="1"/>
              <a:t>TotalFat</a:t>
            </a:r>
            <a:r>
              <a:rPr lang="en-US" sz="1100" dirty="0"/>
              <a:t> Std 38.857084179874334</a:t>
            </a:r>
          </a:p>
        </p:txBody>
      </p:sp>
      <p:pic>
        <p:nvPicPr>
          <p:cNvPr id="4" name="Content Placeholder 3">
            <a:extLst>
              <a:ext uri="{FF2B5EF4-FFF2-40B4-BE49-F238E27FC236}">
                <a16:creationId xmlns:a16="http://schemas.microsoft.com/office/drawing/2014/main" id="{8A89E3AC-4271-2CDD-7C5A-1355AF826FB5}"/>
              </a:ext>
            </a:extLst>
          </p:cNvPr>
          <p:cNvPicPr>
            <a:picLocks noGrp="1" noChangeAspect="1"/>
          </p:cNvPicPr>
          <p:nvPr>
            <p:ph idx="1"/>
          </p:nvPr>
        </p:nvPicPr>
        <p:blipFill>
          <a:blip r:embed="rId2"/>
          <a:stretch>
            <a:fillRect/>
          </a:stretch>
        </p:blipFill>
        <p:spPr>
          <a:xfrm>
            <a:off x="7339806" y="2138363"/>
            <a:ext cx="3667125" cy="2533650"/>
          </a:xfrm>
          <a:prstGeom prst="rect">
            <a:avLst/>
          </a:prstGeom>
        </p:spPr>
      </p:pic>
    </p:spTree>
    <p:extLst>
      <p:ext uri="{BB962C8B-B14F-4D97-AF65-F5344CB8AC3E}">
        <p14:creationId xmlns:p14="http://schemas.microsoft.com/office/powerpoint/2010/main" val="18161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9756-590B-24A7-DD38-7BB08F8E8874}"/>
              </a:ext>
            </a:extLst>
          </p:cNvPr>
          <p:cNvSpPr>
            <a:spLocks noGrp="1"/>
          </p:cNvSpPr>
          <p:nvPr>
            <p:ph type="title"/>
          </p:nvPr>
        </p:nvSpPr>
        <p:spPr/>
        <p:txBody>
          <a:bodyPr>
            <a:normAutofit/>
          </a:bodyPr>
          <a:lstStyle/>
          <a:p>
            <a:r>
              <a:rPr lang="en-US" dirty="0"/>
              <a:t>Plot of Calories per Menu item</a:t>
            </a:r>
            <a:br>
              <a:rPr lang="en-US" dirty="0"/>
            </a:br>
            <a:br>
              <a:rPr lang="en-US" dirty="0"/>
            </a:br>
            <a:r>
              <a:rPr lang="it-IT" sz="1100" dirty="0"/>
              <a:t>Calorie mean 305.73346693386776</a:t>
            </a:r>
            <a:br>
              <a:rPr lang="it-IT" sz="1100" dirty="0"/>
            </a:br>
            <a:r>
              <a:rPr lang="it-IT" sz="1100" dirty="0"/>
              <a:t>Calories Variance 58526.79026325749</a:t>
            </a:r>
            <a:br>
              <a:rPr lang="it-IT" sz="1100" dirty="0"/>
            </a:br>
            <a:r>
              <a:rPr lang="it-IT" sz="1100" dirty="0"/>
              <a:t>Calorie Std 241.9231081630225</a:t>
            </a:r>
            <a:endParaRPr lang="en-US" sz="1100" dirty="0"/>
          </a:p>
        </p:txBody>
      </p:sp>
      <p:pic>
        <p:nvPicPr>
          <p:cNvPr id="4" name="Content Placeholder 3">
            <a:extLst>
              <a:ext uri="{FF2B5EF4-FFF2-40B4-BE49-F238E27FC236}">
                <a16:creationId xmlns:a16="http://schemas.microsoft.com/office/drawing/2014/main" id="{5CBB783A-8CE6-2CF0-B7DE-0B65EF71B0D6}"/>
              </a:ext>
            </a:extLst>
          </p:cNvPr>
          <p:cNvPicPr>
            <a:picLocks noGrp="1" noChangeAspect="1"/>
          </p:cNvPicPr>
          <p:nvPr>
            <p:ph idx="1"/>
          </p:nvPr>
        </p:nvPicPr>
        <p:blipFill>
          <a:blip r:embed="rId2"/>
          <a:stretch>
            <a:fillRect/>
          </a:stretch>
        </p:blipFill>
        <p:spPr>
          <a:xfrm>
            <a:off x="7354094" y="2157413"/>
            <a:ext cx="3638550" cy="2495550"/>
          </a:xfrm>
          <a:prstGeom prst="rect">
            <a:avLst/>
          </a:prstGeom>
        </p:spPr>
      </p:pic>
    </p:spTree>
    <p:extLst>
      <p:ext uri="{BB962C8B-B14F-4D97-AF65-F5344CB8AC3E}">
        <p14:creationId xmlns:p14="http://schemas.microsoft.com/office/powerpoint/2010/main" val="74614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9167-ADA3-0003-93AA-DB9F480462F7}"/>
              </a:ext>
            </a:extLst>
          </p:cNvPr>
          <p:cNvSpPr>
            <a:spLocks noGrp="1"/>
          </p:cNvSpPr>
          <p:nvPr>
            <p:ph type="title"/>
          </p:nvPr>
        </p:nvSpPr>
        <p:spPr/>
        <p:txBody>
          <a:bodyPr>
            <a:normAutofit/>
          </a:bodyPr>
          <a:lstStyle/>
          <a:p>
            <a:r>
              <a:rPr lang="en-US" dirty="0"/>
              <a:t>Plot of Protein per menu item</a:t>
            </a:r>
            <a:br>
              <a:rPr lang="en-US" dirty="0"/>
            </a:br>
            <a:br>
              <a:rPr lang="en-US" dirty="0"/>
            </a:br>
            <a:r>
              <a:rPr lang="en-US" sz="1100" dirty="0"/>
              <a:t>Protein mean 12.254509018036073</a:t>
            </a:r>
            <a:br>
              <a:rPr lang="en-US" sz="1100" dirty="0"/>
            </a:br>
            <a:r>
              <a:rPr lang="en-US" sz="1100" dirty="0"/>
              <a:t>Protein Variance 312.2423240054403</a:t>
            </a:r>
            <a:br>
              <a:rPr lang="en-US" sz="1100" dirty="0"/>
            </a:br>
            <a:r>
              <a:rPr lang="en-US" sz="1100" dirty="0"/>
              <a:t>Protein Std 17.67037984892912</a:t>
            </a:r>
          </a:p>
        </p:txBody>
      </p:sp>
      <p:pic>
        <p:nvPicPr>
          <p:cNvPr id="4" name="Content Placeholder 3">
            <a:extLst>
              <a:ext uri="{FF2B5EF4-FFF2-40B4-BE49-F238E27FC236}">
                <a16:creationId xmlns:a16="http://schemas.microsoft.com/office/drawing/2014/main" id="{02C91D26-9767-045D-7CEF-C7ED853AEB08}"/>
              </a:ext>
            </a:extLst>
          </p:cNvPr>
          <p:cNvPicPr>
            <a:picLocks noGrp="1" noChangeAspect="1"/>
          </p:cNvPicPr>
          <p:nvPr>
            <p:ph idx="1"/>
          </p:nvPr>
        </p:nvPicPr>
        <p:blipFill>
          <a:blip r:embed="rId2"/>
          <a:stretch>
            <a:fillRect/>
          </a:stretch>
        </p:blipFill>
        <p:spPr>
          <a:xfrm>
            <a:off x="7354094" y="2138363"/>
            <a:ext cx="3638550" cy="2533650"/>
          </a:xfrm>
          <a:prstGeom prst="rect">
            <a:avLst/>
          </a:prstGeom>
        </p:spPr>
      </p:pic>
    </p:spTree>
    <p:extLst>
      <p:ext uri="{BB962C8B-B14F-4D97-AF65-F5344CB8AC3E}">
        <p14:creationId xmlns:p14="http://schemas.microsoft.com/office/powerpoint/2010/main" val="1863083432"/>
      </p:ext>
    </p:extLst>
  </p:cSld>
  <p:clrMapOvr>
    <a:masterClrMapping/>
  </p:clrMapOvr>
</p:sld>
</file>

<file path=ppt/theme/theme1.xml><?xml version="1.0" encoding="utf-8"?>
<a:theme xmlns:a="http://schemas.openxmlformats.org/drawingml/2006/main" name="GestaltVTI">
  <a:themeElements>
    <a:clrScheme name="AnalogousFromRegularSeed_2SEEDS">
      <a:dk1>
        <a:srgbClr val="000000"/>
      </a:dk1>
      <a:lt1>
        <a:srgbClr val="FFFFFF"/>
      </a:lt1>
      <a:dk2>
        <a:srgbClr val="412C24"/>
      </a:dk2>
      <a:lt2>
        <a:srgbClr val="E2E7E8"/>
      </a:lt2>
      <a:accent1>
        <a:srgbClr val="B1503B"/>
      </a:accent1>
      <a:accent2>
        <a:srgbClr val="C34D69"/>
      </a:accent2>
      <a:accent3>
        <a:srgbClr val="C3944D"/>
      </a:accent3>
      <a:accent4>
        <a:srgbClr val="3BB193"/>
      </a:accent4>
      <a:accent5>
        <a:srgbClr val="4DB0C3"/>
      </a:accent5>
      <a:accent6>
        <a:srgbClr val="3B6DB1"/>
      </a:accent6>
      <a:hlink>
        <a:srgbClr val="358EA1"/>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510</TotalTime>
  <Words>1037</Words>
  <Application>Microsoft Office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Bierstadt</vt:lpstr>
      <vt:lpstr>GestaltVTI</vt:lpstr>
      <vt:lpstr>Mcdonalds and Burger King Menu EDA</vt:lpstr>
      <vt:lpstr>Fast Food Menu Trends</vt:lpstr>
      <vt:lpstr>The nutritional facts table</vt:lpstr>
      <vt:lpstr>PowerPoint Presentation</vt:lpstr>
      <vt:lpstr>Histograms</vt:lpstr>
      <vt:lpstr>Histogram of items by Chain</vt:lpstr>
      <vt:lpstr>Histogram of Total Fat in Menu items  TotalFat mean 17.498997995991985 TotalFat Variance 1509.87299096184 TotalFat Std 38.857084179874334</vt:lpstr>
      <vt:lpstr>Plot of Calories per Menu item  Calorie mean 305.73346693386776 Calories Variance 58526.79026325749 Calorie Std 241.9231081630225</vt:lpstr>
      <vt:lpstr>Plot of Protein per menu item  Protein mean 12.254509018036073 Protein Variance 312.2423240054403 Protein Std 17.67037984892912</vt:lpstr>
      <vt:lpstr>Probability and PMF</vt:lpstr>
      <vt:lpstr>CDFs on Calories</vt:lpstr>
      <vt:lpstr>CDFs on Fat</vt:lpstr>
      <vt:lpstr>Scatter plots of fats and calories</vt:lpstr>
      <vt:lpstr>Further Analysis on Fats vs Calories</vt:lpstr>
      <vt:lpstr>Testing a Correlation Permutation</vt:lpstr>
      <vt:lpstr>Line Fit</vt:lpstr>
      <vt:lpstr>Regression Models </vt:lpstr>
      <vt:lpstr>Regression Model 1  Calories and Total Fat g</vt:lpstr>
      <vt:lpstr>Regression Model 2  Calories and Protein</vt:lpstr>
      <vt:lpstr>Mcdonalds and Burger King Menu EDA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Mcdonalds and Burger King Menu EDA</dc:title>
  <dc:creator>Shaquiel Pashtunyar</dc:creator>
  <cp:lastModifiedBy>Shaquiel Pashtunyar</cp:lastModifiedBy>
  <cp:revision>4</cp:revision>
  <dcterms:created xsi:type="dcterms:W3CDTF">2022-08-13T06:13:28Z</dcterms:created>
  <dcterms:modified xsi:type="dcterms:W3CDTF">2022-08-13T14:44:05Z</dcterms:modified>
</cp:coreProperties>
</file>