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 Soumya" initials="SS" lastIdx="1" clrIdx="0">
    <p:extLst>
      <p:ext uri="{19B8F6BF-5375-455C-9EA6-DF929625EA0E}">
        <p15:presenceInfo xmlns:p15="http://schemas.microsoft.com/office/powerpoint/2012/main" userId="a32f0ba28988e1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00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66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13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07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359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03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55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808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96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0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8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4851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pngimg.com/download/66675"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widsdatathon2021/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CFE6-167D-4B70-A704-CC2A12EFBD4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Classification of Diabetes Risk</a:t>
            </a:r>
          </a:p>
        </p:txBody>
      </p:sp>
      <p:sp>
        <p:nvSpPr>
          <p:cNvPr id="3" name="Subtitle 2">
            <a:extLst>
              <a:ext uri="{FF2B5EF4-FFF2-40B4-BE49-F238E27FC236}">
                <a16:creationId xmlns:a16="http://schemas.microsoft.com/office/drawing/2014/main" id="{462A7B53-E31A-4493-A560-B3E77E53CDAC}"/>
              </a:ext>
            </a:extLst>
          </p:cNvPr>
          <p:cNvSpPr>
            <a:spLocks noGrp="1"/>
          </p:cNvSpPr>
          <p:nvPr>
            <p:ph type="subTitle" idx="1"/>
          </p:nvPr>
        </p:nvSpPr>
        <p:spPr/>
        <p:txBody>
          <a:bodyPr/>
          <a:lstStyle/>
          <a:p>
            <a:r>
              <a:rPr lang="en-IN" sz="4000" dirty="0">
                <a:latin typeface="Times New Roman" panose="02020603050405020304" pitchFamily="18" charset="0"/>
                <a:cs typeface="Times New Roman" panose="02020603050405020304" pitchFamily="18" charset="0"/>
              </a:rPr>
              <a:t>Predictive Modelling</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8024A78-EA08-4880-9FA6-ABF8AC05FD52}"/>
              </a:ext>
            </a:extLst>
          </p:cNvPr>
          <p:cNvSpPr txBox="1"/>
          <p:nvPr/>
        </p:nvSpPr>
        <p:spPr>
          <a:xfrm>
            <a:off x="7898297" y="4627641"/>
            <a:ext cx="4002156" cy="73866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Shara Soumya</a:t>
            </a:r>
          </a:p>
          <a:p>
            <a:endParaRPr lang="en-IN" dirty="0"/>
          </a:p>
        </p:txBody>
      </p:sp>
    </p:spTree>
    <p:extLst>
      <p:ext uri="{BB962C8B-B14F-4D97-AF65-F5344CB8AC3E}">
        <p14:creationId xmlns:p14="http://schemas.microsoft.com/office/powerpoint/2010/main" val="389728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63AC2-62A1-4632-86AD-A41A9330A020}"/>
              </a:ext>
            </a:extLst>
          </p:cNvPr>
          <p:cNvPicPr>
            <a:picLocks noChangeAspect="1"/>
          </p:cNvPicPr>
          <p:nvPr/>
        </p:nvPicPr>
        <p:blipFill>
          <a:blip r:embed="rId2"/>
          <a:stretch>
            <a:fillRect/>
          </a:stretch>
        </p:blipFill>
        <p:spPr>
          <a:xfrm>
            <a:off x="952086" y="496542"/>
            <a:ext cx="3714750" cy="4857750"/>
          </a:xfrm>
          <a:prstGeom prst="rect">
            <a:avLst/>
          </a:prstGeom>
        </p:spPr>
      </p:pic>
      <p:pic>
        <p:nvPicPr>
          <p:cNvPr id="5" name="Picture 4">
            <a:extLst>
              <a:ext uri="{FF2B5EF4-FFF2-40B4-BE49-F238E27FC236}">
                <a16:creationId xmlns:a16="http://schemas.microsoft.com/office/drawing/2014/main" id="{48365861-8AB6-4D1B-B26C-B47C74A39400}"/>
              </a:ext>
            </a:extLst>
          </p:cNvPr>
          <p:cNvPicPr>
            <a:picLocks noChangeAspect="1"/>
          </p:cNvPicPr>
          <p:nvPr/>
        </p:nvPicPr>
        <p:blipFill>
          <a:blip r:embed="rId3"/>
          <a:stretch>
            <a:fillRect/>
          </a:stretch>
        </p:blipFill>
        <p:spPr>
          <a:xfrm>
            <a:off x="6096000" y="559489"/>
            <a:ext cx="3705225" cy="4638675"/>
          </a:xfrm>
          <a:prstGeom prst="rect">
            <a:avLst/>
          </a:prstGeom>
        </p:spPr>
      </p:pic>
    </p:spTree>
    <p:extLst>
      <p:ext uri="{BB962C8B-B14F-4D97-AF65-F5344CB8AC3E}">
        <p14:creationId xmlns:p14="http://schemas.microsoft.com/office/powerpoint/2010/main" val="213358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FCD5E-D234-4EFC-91CD-5D50F26AAB55}"/>
              </a:ext>
            </a:extLst>
          </p:cNvPr>
          <p:cNvSpPr txBox="1"/>
          <p:nvPr/>
        </p:nvSpPr>
        <p:spPr>
          <a:xfrm>
            <a:off x="698431" y="477078"/>
            <a:ext cx="10323444"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the end of the EDA, the number of columns in the data came down from 181 to 55</a:t>
            </a:r>
          </a:p>
          <a:p>
            <a:pPr marL="285750" indent="-28575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Data Split – </a:t>
            </a:r>
            <a:r>
              <a:rPr lang="en-IN" sz="2400" dirty="0">
                <a:latin typeface="Times New Roman" panose="02020603050405020304" pitchFamily="18" charset="0"/>
                <a:cs typeface="Times New Roman" panose="02020603050405020304" pitchFamily="18" charset="0"/>
              </a:rPr>
              <a:t>After EDA, the data was split to training and testing data</a:t>
            </a: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Outlier Treatment </a:t>
            </a:r>
          </a:p>
          <a:p>
            <a:pPr algn="just"/>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IQR based capping of outliers on train data, applied same border values on test data</a:t>
            </a:r>
          </a:p>
          <a:p>
            <a:pPr algn="just"/>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788537-DCE7-42EC-8E3A-89855C401C10}"/>
              </a:ext>
            </a:extLst>
          </p:cNvPr>
          <p:cNvPicPr>
            <a:picLocks noChangeAspect="1"/>
          </p:cNvPicPr>
          <p:nvPr/>
        </p:nvPicPr>
        <p:blipFill>
          <a:blip r:embed="rId2"/>
          <a:stretch>
            <a:fillRect/>
          </a:stretch>
        </p:blipFill>
        <p:spPr>
          <a:xfrm>
            <a:off x="698431" y="3429000"/>
            <a:ext cx="10106025" cy="3162300"/>
          </a:xfrm>
          <a:prstGeom prst="rect">
            <a:avLst/>
          </a:prstGeom>
        </p:spPr>
      </p:pic>
    </p:spTree>
    <p:extLst>
      <p:ext uri="{BB962C8B-B14F-4D97-AF65-F5344CB8AC3E}">
        <p14:creationId xmlns:p14="http://schemas.microsoft.com/office/powerpoint/2010/main" val="113319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2FB0B-386B-4EF3-9A6F-C48EF04AE189}"/>
              </a:ext>
            </a:extLst>
          </p:cNvPr>
          <p:cNvSpPr txBox="1"/>
          <p:nvPr/>
        </p:nvSpPr>
        <p:spPr>
          <a:xfrm>
            <a:off x="675861" y="543339"/>
            <a:ext cx="10522226" cy="1938992"/>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Checked for </a:t>
            </a:r>
            <a:r>
              <a:rPr lang="en-IN" sz="2400" dirty="0" err="1">
                <a:latin typeface="Times New Roman" panose="02020603050405020304" pitchFamily="18" charset="0"/>
                <a:cs typeface="Times New Roman" panose="02020603050405020304" pitchFamily="18" charset="0"/>
              </a:rPr>
              <a:t>MultiCollinearity</a:t>
            </a:r>
            <a:r>
              <a:rPr lang="en-IN" sz="2400" dirty="0">
                <a:latin typeface="Times New Roman" panose="02020603050405020304" pitchFamily="18" charset="0"/>
                <a:cs typeface="Times New Roman" panose="02020603050405020304" pitchFamily="18" charset="0"/>
              </a:rPr>
              <a:t> among numeric variables using VIF</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9A87B8-86E8-4738-B084-17A1BE7C204A}"/>
              </a:ext>
            </a:extLst>
          </p:cNvPr>
          <p:cNvPicPr>
            <a:picLocks noChangeAspect="1"/>
          </p:cNvPicPr>
          <p:nvPr/>
        </p:nvPicPr>
        <p:blipFill>
          <a:blip r:embed="rId2"/>
          <a:stretch>
            <a:fillRect/>
          </a:stretch>
        </p:blipFill>
        <p:spPr>
          <a:xfrm>
            <a:off x="1227897" y="1224963"/>
            <a:ext cx="4722330" cy="5190578"/>
          </a:xfrm>
          <a:prstGeom prst="rect">
            <a:avLst/>
          </a:prstGeom>
        </p:spPr>
      </p:pic>
    </p:spTree>
    <p:extLst>
      <p:ext uri="{BB962C8B-B14F-4D97-AF65-F5344CB8AC3E}">
        <p14:creationId xmlns:p14="http://schemas.microsoft.com/office/powerpoint/2010/main" val="346587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9417BE-2B8F-4F3E-ABC3-3C251971A68F}"/>
              </a:ext>
            </a:extLst>
          </p:cNvPr>
          <p:cNvPicPr>
            <a:picLocks noChangeAspect="1"/>
          </p:cNvPicPr>
          <p:nvPr/>
        </p:nvPicPr>
        <p:blipFill>
          <a:blip r:embed="rId2"/>
          <a:stretch>
            <a:fillRect/>
          </a:stretch>
        </p:blipFill>
        <p:spPr>
          <a:xfrm>
            <a:off x="848139" y="1520066"/>
            <a:ext cx="7543800" cy="1724025"/>
          </a:xfrm>
          <a:prstGeom prst="rect">
            <a:avLst/>
          </a:prstGeom>
        </p:spPr>
      </p:pic>
      <p:sp>
        <p:nvSpPr>
          <p:cNvPr id="6" name="TextBox 5">
            <a:extLst>
              <a:ext uri="{FF2B5EF4-FFF2-40B4-BE49-F238E27FC236}">
                <a16:creationId xmlns:a16="http://schemas.microsoft.com/office/drawing/2014/main" id="{D1E03427-FFB3-4E2B-9E52-EB46D1762616}"/>
              </a:ext>
            </a:extLst>
          </p:cNvPr>
          <p:cNvSpPr txBox="1"/>
          <p:nvPr/>
        </p:nvSpPr>
        <p:spPr>
          <a:xfrm>
            <a:off x="848139" y="734992"/>
            <a:ext cx="9872870"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Scaling – </a:t>
            </a:r>
            <a:r>
              <a:rPr lang="en-IN" sz="2400" dirty="0">
                <a:latin typeface="Times New Roman" panose="02020603050405020304" pitchFamily="18" charset="0"/>
                <a:cs typeface="Times New Roman" panose="02020603050405020304" pitchFamily="18" charset="0"/>
              </a:rPr>
              <a:t>Robust Scaling used to scale numeric data</a:t>
            </a:r>
            <a:endParaRPr lang="en-I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76B8E06-31B4-4A10-BEB3-74BFB52EACB8}"/>
              </a:ext>
            </a:extLst>
          </p:cNvPr>
          <p:cNvSpPr txBox="1"/>
          <p:nvPr/>
        </p:nvSpPr>
        <p:spPr>
          <a:xfrm>
            <a:off x="848139" y="3429000"/>
            <a:ext cx="10230678"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One Hot Encoding – </a:t>
            </a:r>
            <a:r>
              <a:rPr lang="en-IN" sz="2400" dirty="0">
                <a:latin typeface="Times New Roman" panose="02020603050405020304" pitchFamily="18" charset="0"/>
                <a:cs typeface="Times New Roman" panose="02020603050405020304" pitchFamily="18" charset="0"/>
              </a:rPr>
              <a:t>Categorical Data is one hot encoded with pandas get dummies function</a:t>
            </a:r>
          </a:p>
          <a:p>
            <a:pPr marL="285750" indent="-285750" algn="just">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FEB4818-C3A5-430A-9AD8-45715519CBDE}"/>
              </a:ext>
            </a:extLst>
          </p:cNvPr>
          <p:cNvPicPr>
            <a:picLocks noChangeAspect="1"/>
          </p:cNvPicPr>
          <p:nvPr/>
        </p:nvPicPr>
        <p:blipFill>
          <a:blip r:embed="rId3"/>
          <a:stretch>
            <a:fillRect/>
          </a:stretch>
        </p:blipFill>
        <p:spPr>
          <a:xfrm>
            <a:off x="805484" y="4596864"/>
            <a:ext cx="9915525" cy="1895475"/>
          </a:xfrm>
          <a:prstGeom prst="rect">
            <a:avLst/>
          </a:prstGeom>
        </p:spPr>
      </p:pic>
    </p:spTree>
    <p:extLst>
      <p:ext uri="{BB962C8B-B14F-4D97-AF65-F5344CB8AC3E}">
        <p14:creationId xmlns:p14="http://schemas.microsoft.com/office/powerpoint/2010/main" val="151182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F3E67-E91D-4865-A09B-2DCB05D5C9B2}"/>
              </a:ext>
            </a:extLst>
          </p:cNvPr>
          <p:cNvSpPr txBox="1"/>
          <p:nvPr/>
        </p:nvSpPr>
        <p:spPr>
          <a:xfrm>
            <a:off x="5512904" y="2819400"/>
            <a:ext cx="6162261"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Chi-Square Test of Independence between each of the categorical variable and Diabetes Mellitus status to find significant categorical data, P&lt;0.05 - Significant</a:t>
            </a:r>
          </a:p>
          <a:p>
            <a:pPr marL="285750" indent="-28575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8AC745-E83E-425E-A60A-201D80390672}"/>
              </a:ext>
            </a:extLst>
          </p:cNvPr>
          <p:cNvPicPr>
            <a:picLocks noChangeAspect="1"/>
          </p:cNvPicPr>
          <p:nvPr/>
        </p:nvPicPr>
        <p:blipFill>
          <a:blip r:embed="rId2"/>
          <a:stretch>
            <a:fillRect/>
          </a:stretch>
        </p:blipFill>
        <p:spPr>
          <a:xfrm>
            <a:off x="655154" y="1157495"/>
            <a:ext cx="4857750" cy="5210175"/>
          </a:xfrm>
          <a:prstGeom prst="rect">
            <a:avLst/>
          </a:prstGeom>
        </p:spPr>
      </p:pic>
      <p:sp>
        <p:nvSpPr>
          <p:cNvPr id="5" name="TextBox 4">
            <a:extLst>
              <a:ext uri="{FF2B5EF4-FFF2-40B4-BE49-F238E27FC236}">
                <a16:creationId xmlns:a16="http://schemas.microsoft.com/office/drawing/2014/main" id="{4BBEFCF8-7862-4867-B8CB-9CD4C1C912CD}"/>
              </a:ext>
            </a:extLst>
          </p:cNvPr>
          <p:cNvSpPr txBox="1"/>
          <p:nvPr/>
        </p:nvSpPr>
        <p:spPr>
          <a:xfrm>
            <a:off x="655154" y="384312"/>
            <a:ext cx="10728463"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After One Hot Encoding, data has 81 columns</a:t>
            </a:r>
          </a:p>
        </p:txBody>
      </p:sp>
    </p:spTree>
    <p:extLst>
      <p:ext uri="{BB962C8B-B14F-4D97-AF65-F5344CB8AC3E}">
        <p14:creationId xmlns:p14="http://schemas.microsoft.com/office/powerpoint/2010/main" val="132296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BE60B-3AB4-4F59-9209-8879F6E43426}"/>
              </a:ext>
            </a:extLst>
          </p:cNvPr>
          <p:cNvSpPr txBox="1"/>
          <p:nvPr/>
        </p:nvSpPr>
        <p:spPr>
          <a:xfrm>
            <a:off x="808383" y="530087"/>
            <a:ext cx="10283687" cy="2308324"/>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Balancing of Imbalanced Data set – Data is highly imbalanced with approximately 78% data belonging to negative class. SMOTE oversampling is applied to balance the training dataset only</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7E2272-B5DE-4033-8F3D-07ABFD679331}"/>
              </a:ext>
            </a:extLst>
          </p:cNvPr>
          <p:cNvPicPr>
            <a:picLocks noChangeAspect="1"/>
          </p:cNvPicPr>
          <p:nvPr/>
        </p:nvPicPr>
        <p:blipFill>
          <a:blip r:embed="rId2"/>
          <a:stretch>
            <a:fillRect/>
          </a:stretch>
        </p:blipFill>
        <p:spPr>
          <a:xfrm>
            <a:off x="1099930" y="1827538"/>
            <a:ext cx="7010400" cy="4800600"/>
          </a:xfrm>
          <a:prstGeom prst="rect">
            <a:avLst/>
          </a:prstGeom>
        </p:spPr>
      </p:pic>
    </p:spTree>
    <p:extLst>
      <p:ext uri="{BB962C8B-B14F-4D97-AF65-F5344CB8AC3E}">
        <p14:creationId xmlns:p14="http://schemas.microsoft.com/office/powerpoint/2010/main" val="317668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B6AC61-0414-4F29-8863-A346A55BFBC7}"/>
              </a:ext>
            </a:extLst>
          </p:cNvPr>
          <p:cNvSpPr txBox="1"/>
          <p:nvPr/>
        </p:nvSpPr>
        <p:spPr>
          <a:xfrm>
            <a:off x="801757" y="397565"/>
            <a:ext cx="10489096" cy="378565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Building</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Logistic Regression:</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40 variables were selected based on their significance/p-values for modelling</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Base Model stats:</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071D54-6FF1-414A-9B20-815EBFB74329}"/>
              </a:ext>
            </a:extLst>
          </p:cNvPr>
          <p:cNvPicPr>
            <a:picLocks noChangeAspect="1"/>
          </p:cNvPicPr>
          <p:nvPr/>
        </p:nvPicPr>
        <p:blipFill>
          <a:blip r:embed="rId2"/>
          <a:stretch>
            <a:fillRect/>
          </a:stretch>
        </p:blipFill>
        <p:spPr>
          <a:xfrm>
            <a:off x="1092889" y="3188803"/>
            <a:ext cx="8987083" cy="2204831"/>
          </a:xfrm>
          <a:prstGeom prst="rect">
            <a:avLst/>
          </a:prstGeom>
        </p:spPr>
      </p:pic>
    </p:spTree>
    <p:extLst>
      <p:ext uri="{BB962C8B-B14F-4D97-AF65-F5344CB8AC3E}">
        <p14:creationId xmlns:p14="http://schemas.microsoft.com/office/powerpoint/2010/main" val="11240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4F816-938D-4A01-A9A5-2CCC85AE328F}"/>
              </a:ext>
            </a:extLst>
          </p:cNvPr>
          <p:cNvSpPr txBox="1"/>
          <p:nvPr/>
        </p:nvSpPr>
        <p:spPr>
          <a:xfrm>
            <a:off x="887896" y="622852"/>
            <a:ext cx="9011478" cy="1200329"/>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AUC_Score</a:t>
            </a:r>
            <a:r>
              <a:rPr lang="en-IN" sz="2400" dirty="0">
                <a:latin typeface="Times New Roman" panose="02020603050405020304" pitchFamily="18" charset="0"/>
                <a:cs typeface="Times New Roman" panose="02020603050405020304" pitchFamily="18" charset="0"/>
              </a:rPr>
              <a:t> : 0.77</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7CCE59-4FE6-4373-8D0C-E43554524FE8}"/>
              </a:ext>
            </a:extLst>
          </p:cNvPr>
          <p:cNvPicPr>
            <a:picLocks noChangeAspect="1"/>
          </p:cNvPicPr>
          <p:nvPr/>
        </p:nvPicPr>
        <p:blipFill>
          <a:blip r:embed="rId2"/>
          <a:stretch>
            <a:fillRect/>
          </a:stretch>
        </p:blipFill>
        <p:spPr>
          <a:xfrm>
            <a:off x="554934" y="1223016"/>
            <a:ext cx="4940946" cy="4457700"/>
          </a:xfrm>
          <a:prstGeom prst="rect">
            <a:avLst/>
          </a:prstGeom>
        </p:spPr>
      </p:pic>
      <p:pic>
        <p:nvPicPr>
          <p:cNvPr id="6" name="Picture 5">
            <a:extLst>
              <a:ext uri="{FF2B5EF4-FFF2-40B4-BE49-F238E27FC236}">
                <a16:creationId xmlns:a16="http://schemas.microsoft.com/office/drawing/2014/main" id="{64CE19C9-4EB7-40F5-B57B-531FE9EC3EBB}"/>
              </a:ext>
            </a:extLst>
          </p:cNvPr>
          <p:cNvPicPr>
            <a:picLocks noChangeAspect="1"/>
          </p:cNvPicPr>
          <p:nvPr/>
        </p:nvPicPr>
        <p:blipFill>
          <a:blip r:embed="rId3"/>
          <a:stretch>
            <a:fillRect/>
          </a:stretch>
        </p:blipFill>
        <p:spPr>
          <a:xfrm>
            <a:off x="5904072" y="1411653"/>
            <a:ext cx="5448300" cy="4657725"/>
          </a:xfrm>
          <a:prstGeom prst="rect">
            <a:avLst/>
          </a:prstGeom>
        </p:spPr>
      </p:pic>
      <p:sp>
        <p:nvSpPr>
          <p:cNvPr id="7" name="TextBox 6">
            <a:extLst>
              <a:ext uri="{FF2B5EF4-FFF2-40B4-BE49-F238E27FC236}">
                <a16:creationId xmlns:a16="http://schemas.microsoft.com/office/drawing/2014/main" id="{63B3A459-BBC4-4B5A-8F02-47ACBFBDD4C2}"/>
              </a:ext>
            </a:extLst>
          </p:cNvPr>
          <p:cNvSpPr txBox="1"/>
          <p:nvPr/>
        </p:nvSpPr>
        <p:spPr>
          <a:xfrm>
            <a:off x="6165688" y="518076"/>
            <a:ext cx="4925068"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Optimal Threshold : 0.54 based on precision-recall curve</a:t>
            </a:r>
          </a:p>
        </p:txBody>
      </p:sp>
    </p:spTree>
    <p:extLst>
      <p:ext uri="{BB962C8B-B14F-4D97-AF65-F5344CB8AC3E}">
        <p14:creationId xmlns:p14="http://schemas.microsoft.com/office/powerpoint/2010/main" val="3236862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BA580-2D73-44F6-B9D6-62B07AE87353}"/>
              </a:ext>
            </a:extLst>
          </p:cNvPr>
          <p:cNvSpPr txBox="1"/>
          <p:nvPr/>
        </p:nvSpPr>
        <p:spPr>
          <a:xfrm>
            <a:off x="662609" y="516835"/>
            <a:ext cx="10548730" cy="1200329"/>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HyperParameterTuning</a:t>
            </a:r>
            <a:r>
              <a:rPr lang="en-IN" sz="2400" dirty="0">
                <a:latin typeface="Times New Roman" panose="02020603050405020304" pitchFamily="18" charset="0"/>
                <a:cs typeface="Times New Roman" panose="02020603050405020304" pitchFamily="18" charset="0"/>
              </a:rPr>
              <a:t> – No Improvement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5E21A2-3695-4185-BF22-2BBFE82BBCF0}"/>
              </a:ext>
            </a:extLst>
          </p:cNvPr>
          <p:cNvPicPr>
            <a:picLocks noChangeAspect="1"/>
          </p:cNvPicPr>
          <p:nvPr/>
        </p:nvPicPr>
        <p:blipFill>
          <a:blip r:embed="rId2"/>
          <a:stretch>
            <a:fillRect/>
          </a:stretch>
        </p:blipFill>
        <p:spPr>
          <a:xfrm>
            <a:off x="504308" y="1116999"/>
            <a:ext cx="6905625" cy="2219325"/>
          </a:xfrm>
          <a:prstGeom prst="rect">
            <a:avLst/>
          </a:prstGeom>
        </p:spPr>
      </p:pic>
      <p:pic>
        <p:nvPicPr>
          <p:cNvPr id="6" name="Picture 5">
            <a:extLst>
              <a:ext uri="{FF2B5EF4-FFF2-40B4-BE49-F238E27FC236}">
                <a16:creationId xmlns:a16="http://schemas.microsoft.com/office/drawing/2014/main" id="{43CEA3D3-83B3-4348-8FBB-7B2820948567}"/>
              </a:ext>
            </a:extLst>
          </p:cNvPr>
          <p:cNvPicPr>
            <a:picLocks noChangeAspect="1"/>
          </p:cNvPicPr>
          <p:nvPr/>
        </p:nvPicPr>
        <p:blipFill>
          <a:blip r:embed="rId3"/>
          <a:stretch>
            <a:fillRect/>
          </a:stretch>
        </p:blipFill>
        <p:spPr>
          <a:xfrm>
            <a:off x="771525" y="3521677"/>
            <a:ext cx="5324475" cy="1352550"/>
          </a:xfrm>
          <a:prstGeom prst="rect">
            <a:avLst/>
          </a:prstGeom>
        </p:spPr>
      </p:pic>
      <p:pic>
        <p:nvPicPr>
          <p:cNvPr id="8" name="Picture 7">
            <a:extLst>
              <a:ext uri="{FF2B5EF4-FFF2-40B4-BE49-F238E27FC236}">
                <a16:creationId xmlns:a16="http://schemas.microsoft.com/office/drawing/2014/main" id="{7F55D65C-ECDE-4643-BC0C-A569B8A8EBA1}"/>
              </a:ext>
            </a:extLst>
          </p:cNvPr>
          <p:cNvPicPr>
            <a:picLocks noChangeAspect="1"/>
          </p:cNvPicPr>
          <p:nvPr/>
        </p:nvPicPr>
        <p:blipFill>
          <a:blip r:embed="rId4"/>
          <a:stretch>
            <a:fillRect/>
          </a:stretch>
        </p:blipFill>
        <p:spPr>
          <a:xfrm>
            <a:off x="7291387" y="1664390"/>
            <a:ext cx="4514850" cy="3962400"/>
          </a:xfrm>
          <a:prstGeom prst="rect">
            <a:avLst/>
          </a:prstGeom>
        </p:spPr>
      </p:pic>
      <p:pic>
        <p:nvPicPr>
          <p:cNvPr id="10" name="Picture 9">
            <a:extLst>
              <a:ext uri="{FF2B5EF4-FFF2-40B4-BE49-F238E27FC236}">
                <a16:creationId xmlns:a16="http://schemas.microsoft.com/office/drawing/2014/main" id="{FAFC5566-095F-4653-B21B-512EA3C23B71}"/>
              </a:ext>
            </a:extLst>
          </p:cNvPr>
          <p:cNvPicPr>
            <a:picLocks noChangeAspect="1"/>
          </p:cNvPicPr>
          <p:nvPr/>
        </p:nvPicPr>
        <p:blipFill>
          <a:blip r:embed="rId5"/>
          <a:stretch>
            <a:fillRect/>
          </a:stretch>
        </p:blipFill>
        <p:spPr>
          <a:xfrm>
            <a:off x="662609" y="4912415"/>
            <a:ext cx="4438650" cy="1428750"/>
          </a:xfrm>
          <a:prstGeom prst="rect">
            <a:avLst/>
          </a:prstGeom>
        </p:spPr>
      </p:pic>
    </p:spTree>
    <p:extLst>
      <p:ext uri="{BB962C8B-B14F-4D97-AF65-F5344CB8AC3E}">
        <p14:creationId xmlns:p14="http://schemas.microsoft.com/office/powerpoint/2010/main" val="136987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383FA-0450-4D92-B22D-43D05046AC98}"/>
              </a:ext>
            </a:extLst>
          </p:cNvPr>
          <p:cNvSpPr txBox="1"/>
          <p:nvPr/>
        </p:nvSpPr>
        <p:spPr>
          <a:xfrm>
            <a:off x="808382" y="530087"/>
            <a:ext cx="10349947" cy="2677656"/>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PCA – </a:t>
            </a:r>
            <a:r>
              <a:rPr lang="en-IN" sz="2400" dirty="0">
                <a:latin typeface="Times New Roman" panose="02020603050405020304" pitchFamily="18" charset="0"/>
                <a:cs typeface="Times New Roman" panose="02020603050405020304" pitchFamily="18" charset="0"/>
              </a:rPr>
              <a:t>Logistic Regression with PCA showed slight Improvement in AUC to 0.79</a:t>
            </a:r>
          </a:p>
          <a:p>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15 </a:t>
            </a:r>
            <a:r>
              <a:rPr lang="en-IN" sz="2400" dirty="0" err="1">
                <a:latin typeface="Times New Roman" panose="02020603050405020304" pitchFamily="18" charset="0"/>
                <a:cs typeface="Times New Roman" panose="02020603050405020304" pitchFamily="18" charset="0"/>
              </a:rPr>
              <a:t>pca</a:t>
            </a:r>
            <a:r>
              <a:rPr lang="en-IN" sz="2400" dirty="0">
                <a:latin typeface="Times New Roman" panose="02020603050405020304" pitchFamily="18" charset="0"/>
                <a:cs typeface="Times New Roman" panose="02020603050405020304" pitchFamily="18" charset="0"/>
              </a:rPr>
              <a:t> components could explain about 95% of variance in the data</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2AB707-28E6-4A74-B10A-F3D0B056E635}"/>
              </a:ext>
            </a:extLst>
          </p:cNvPr>
          <p:cNvPicPr>
            <a:picLocks noChangeAspect="1"/>
          </p:cNvPicPr>
          <p:nvPr/>
        </p:nvPicPr>
        <p:blipFill>
          <a:blip r:embed="rId2"/>
          <a:stretch>
            <a:fillRect/>
          </a:stretch>
        </p:blipFill>
        <p:spPr>
          <a:xfrm>
            <a:off x="995155" y="1873845"/>
            <a:ext cx="4591050" cy="3552825"/>
          </a:xfrm>
          <a:prstGeom prst="rect">
            <a:avLst/>
          </a:prstGeom>
        </p:spPr>
      </p:pic>
      <p:pic>
        <p:nvPicPr>
          <p:cNvPr id="6" name="Picture 5">
            <a:extLst>
              <a:ext uri="{FF2B5EF4-FFF2-40B4-BE49-F238E27FC236}">
                <a16:creationId xmlns:a16="http://schemas.microsoft.com/office/drawing/2014/main" id="{6EF48157-206D-4753-A5B9-BC414FF60347}"/>
              </a:ext>
            </a:extLst>
          </p:cNvPr>
          <p:cNvPicPr>
            <a:picLocks noChangeAspect="1"/>
          </p:cNvPicPr>
          <p:nvPr/>
        </p:nvPicPr>
        <p:blipFill>
          <a:blip r:embed="rId3"/>
          <a:stretch>
            <a:fillRect/>
          </a:stretch>
        </p:blipFill>
        <p:spPr>
          <a:xfrm>
            <a:off x="5686216" y="1868915"/>
            <a:ext cx="5505450" cy="4524375"/>
          </a:xfrm>
          <a:prstGeom prst="rect">
            <a:avLst/>
          </a:prstGeom>
        </p:spPr>
      </p:pic>
    </p:spTree>
    <p:extLst>
      <p:ext uri="{BB962C8B-B14F-4D97-AF65-F5344CB8AC3E}">
        <p14:creationId xmlns:p14="http://schemas.microsoft.com/office/powerpoint/2010/main" val="425408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2D40C-186C-4B1F-933B-89083B104E6A}"/>
              </a:ext>
            </a:extLst>
          </p:cNvPr>
          <p:cNvSpPr txBox="1"/>
          <p:nvPr/>
        </p:nvSpPr>
        <p:spPr>
          <a:xfrm>
            <a:off x="861391" y="394692"/>
            <a:ext cx="10402957" cy="6463308"/>
          </a:xfrm>
          <a:prstGeom prst="rect">
            <a:avLst/>
          </a:prstGeom>
          <a:noFill/>
        </p:spPr>
        <p:txBody>
          <a:bodyPr wrap="square" rtlCol="0">
            <a:spAutoFit/>
          </a:bodyPr>
          <a:lstStyle/>
          <a:p>
            <a:endParaRPr lang="en-IN" dirty="0"/>
          </a:p>
          <a:p>
            <a:pPr algn="ctr"/>
            <a:r>
              <a:rPr lang="en-IN" sz="3600" dirty="0">
                <a:latin typeface="Times New Roman" panose="02020603050405020304" pitchFamily="18" charset="0"/>
                <a:cs typeface="Times New Roman" panose="02020603050405020304" pitchFamily="18" charset="0"/>
              </a:rPr>
              <a:t>INTRODUCTION</a:t>
            </a:r>
          </a:p>
          <a:p>
            <a:pPr algn="ctr"/>
            <a:endParaRPr lang="en-IN" sz="36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a:t>
            </a:r>
            <a:r>
              <a:rPr lang="en-IN" sz="3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Goal of this project is to classify the status of Diabetes for the patients admitted in ICU who could be unresponsive or in critical condition.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Background</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Getting a rapid understanding of the context of a patient’s overall health has been particularly important during the COVID-19 pandemic. A patient in distress or a patient who is brought in confused or unresponsive may not be able to provide information about chronic conditions such as heart disease, injuries, or diabetes. Knowledge about chronic conditions such as diabetes can inform clinical decisions about patient care and ultimately improve patient outcomes.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92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CD24E-8226-43C7-A969-1F44819DC171}"/>
              </a:ext>
            </a:extLst>
          </p:cNvPr>
          <p:cNvSpPr txBox="1"/>
          <p:nvPr/>
        </p:nvSpPr>
        <p:spPr>
          <a:xfrm>
            <a:off x="689113" y="530087"/>
            <a:ext cx="10734261" cy="489364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Random Forest with </a:t>
            </a:r>
            <a:r>
              <a:rPr lang="en-IN" sz="2400" dirty="0" err="1">
                <a:latin typeface="Times New Roman" panose="02020603050405020304" pitchFamily="18" charset="0"/>
                <a:cs typeface="Times New Roman" panose="02020603050405020304" pitchFamily="18" charset="0"/>
              </a:rPr>
              <a:t>HyperParameterTuning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built with Best Params selected from Hyperparameter tuning, resulted in good improvement over Logistic Model</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AUC Jumped from </a:t>
            </a:r>
            <a:r>
              <a:rPr lang="en-IN" sz="2400" b="1" dirty="0">
                <a:latin typeface="Times New Roman" panose="02020603050405020304" pitchFamily="18" charset="0"/>
                <a:cs typeface="Times New Roman" panose="02020603050405020304" pitchFamily="18" charset="0"/>
              </a:rPr>
              <a:t>0.79 to 0.88</a:t>
            </a:r>
          </a:p>
        </p:txBody>
      </p:sp>
      <p:pic>
        <p:nvPicPr>
          <p:cNvPr id="6" name="Picture 5">
            <a:extLst>
              <a:ext uri="{FF2B5EF4-FFF2-40B4-BE49-F238E27FC236}">
                <a16:creationId xmlns:a16="http://schemas.microsoft.com/office/drawing/2014/main" id="{0DFA8A21-2DD8-4C42-B206-F2F22C0BFB1E}"/>
              </a:ext>
            </a:extLst>
          </p:cNvPr>
          <p:cNvPicPr>
            <a:picLocks noChangeAspect="1"/>
          </p:cNvPicPr>
          <p:nvPr/>
        </p:nvPicPr>
        <p:blipFill>
          <a:blip r:embed="rId2"/>
          <a:stretch>
            <a:fillRect/>
          </a:stretch>
        </p:blipFill>
        <p:spPr>
          <a:xfrm>
            <a:off x="887896" y="2418121"/>
            <a:ext cx="9639300" cy="2266950"/>
          </a:xfrm>
          <a:prstGeom prst="rect">
            <a:avLst/>
          </a:prstGeom>
        </p:spPr>
      </p:pic>
    </p:spTree>
    <p:extLst>
      <p:ext uri="{BB962C8B-B14F-4D97-AF65-F5344CB8AC3E}">
        <p14:creationId xmlns:p14="http://schemas.microsoft.com/office/powerpoint/2010/main" val="386063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61677-1FC8-4312-8369-DF3E2AA66074}"/>
              </a:ext>
            </a:extLst>
          </p:cNvPr>
          <p:cNvPicPr>
            <a:picLocks noChangeAspect="1"/>
          </p:cNvPicPr>
          <p:nvPr/>
        </p:nvPicPr>
        <p:blipFill>
          <a:blip r:embed="rId2"/>
          <a:stretch>
            <a:fillRect/>
          </a:stretch>
        </p:blipFill>
        <p:spPr>
          <a:xfrm>
            <a:off x="6096000" y="1421917"/>
            <a:ext cx="5448300" cy="5229225"/>
          </a:xfrm>
          <a:prstGeom prst="rect">
            <a:avLst/>
          </a:prstGeom>
        </p:spPr>
      </p:pic>
      <p:pic>
        <p:nvPicPr>
          <p:cNvPr id="4" name="Picture 3">
            <a:extLst>
              <a:ext uri="{FF2B5EF4-FFF2-40B4-BE49-F238E27FC236}">
                <a16:creationId xmlns:a16="http://schemas.microsoft.com/office/drawing/2014/main" id="{3DDF1E5D-0606-4FF9-87E5-5F9CE8A58DEE}"/>
              </a:ext>
            </a:extLst>
          </p:cNvPr>
          <p:cNvPicPr>
            <a:picLocks noChangeAspect="1"/>
          </p:cNvPicPr>
          <p:nvPr/>
        </p:nvPicPr>
        <p:blipFill>
          <a:blip r:embed="rId3"/>
          <a:stretch>
            <a:fillRect/>
          </a:stretch>
        </p:blipFill>
        <p:spPr>
          <a:xfrm>
            <a:off x="516835" y="1421917"/>
            <a:ext cx="5314950" cy="4067175"/>
          </a:xfrm>
          <a:prstGeom prst="rect">
            <a:avLst/>
          </a:prstGeom>
        </p:spPr>
      </p:pic>
      <p:sp>
        <p:nvSpPr>
          <p:cNvPr id="5" name="TextBox 4">
            <a:extLst>
              <a:ext uri="{FF2B5EF4-FFF2-40B4-BE49-F238E27FC236}">
                <a16:creationId xmlns:a16="http://schemas.microsoft.com/office/drawing/2014/main" id="{E6D122B2-9016-418C-BDE2-64113D422784}"/>
              </a:ext>
            </a:extLst>
          </p:cNvPr>
          <p:cNvSpPr txBox="1"/>
          <p:nvPr/>
        </p:nvSpPr>
        <p:spPr>
          <a:xfrm>
            <a:off x="516835" y="318052"/>
            <a:ext cx="10747513"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Feature Importance : Only 15 of the 40 variables are shown to be important, with the most important feature being </a:t>
            </a:r>
            <a:r>
              <a:rPr lang="en-IN" sz="2400" b="1" dirty="0" err="1">
                <a:latin typeface="Times New Roman" panose="02020603050405020304" pitchFamily="18" charset="0"/>
                <a:cs typeface="Times New Roman" panose="02020603050405020304" pitchFamily="18" charset="0"/>
              </a:rPr>
              <a:t>Glucose_apache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Filtered out less significant ones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16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42ADE-7934-4549-8D8E-91E5F2C2652C}"/>
              </a:ext>
            </a:extLst>
          </p:cNvPr>
          <p:cNvSpPr txBox="1"/>
          <p:nvPr/>
        </p:nvSpPr>
        <p:spPr>
          <a:xfrm>
            <a:off x="596348" y="530087"/>
            <a:ext cx="10495722" cy="4524315"/>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Classification with </a:t>
            </a:r>
            <a:r>
              <a:rPr lang="en-IN" sz="2400" dirty="0" err="1">
                <a:latin typeface="Times New Roman" panose="02020603050405020304" pitchFamily="18" charset="0"/>
                <a:cs typeface="Times New Roman" panose="02020603050405020304" pitchFamily="18" charset="0"/>
              </a:rPr>
              <a:t>HyperParameterTuning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Slight Improvement in AUC over </a:t>
            </a:r>
            <a:r>
              <a:rPr lang="en-IN" sz="2400" dirty="0" err="1">
                <a:latin typeface="Times New Roman" panose="02020603050405020304" pitchFamily="18" charset="0"/>
                <a:cs typeface="Times New Roman" panose="02020603050405020304" pitchFamily="18" charset="0"/>
              </a:rPr>
              <a:t>RandomForest</a:t>
            </a:r>
            <a:r>
              <a:rPr lang="en-IN" sz="2400" dirty="0">
                <a:latin typeface="Times New Roman" panose="02020603050405020304" pitchFamily="18" charset="0"/>
                <a:cs typeface="Times New Roman" panose="02020603050405020304" pitchFamily="18" charset="0"/>
              </a:rPr>
              <a:t>, but way faster compared to </a:t>
            </a:r>
            <a:r>
              <a:rPr lang="en-IN" sz="2400" dirty="0" err="1">
                <a:latin typeface="Times New Roman" panose="02020603050405020304" pitchFamily="18" charset="0"/>
                <a:cs typeface="Times New Roman" panose="02020603050405020304" pitchFamily="18" charset="0"/>
              </a:rPr>
              <a:t>RandomForest</a:t>
            </a:r>
            <a:r>
              <a:rPr lang="en-IN"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Precision improved well, but there is a fall in recall-score.</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E41A76-EF54-4DE1-91BF-6D656423ED66}"/>
              </a:ext>
            </a:extLst>
          </p:cNvPr>
          <p:cNvPicPr>
            <a:picLocks noChangeAspect="1"/>
          </p:cNvPicPr>
          <p:nvPr/>
        </p:nvPicPr>
        <p:blipFill>
          <a:blip r:embed="rId2"/>
          <a:stretch>
            <a:fillRect/>
          </a:stretch>
        </p:blipFill>
        <p:spPr>
          <a:xfrm>
            <a:off x="620855" y="3126271"/>
            <a:ext cx="10471215" cy="2280616"/>
          </a:xfrm>
          <a:prstGeom prst="rect">
            <a:avLst/>
          </a:prstGeom>
        </p:spPr>
      </p:pic>
    </p:spTree>
    <p:extLst>
      <p:ext uri="{BB962C8B-B14F-4D97-AF65-F5344CB8AC3E}">
        <p14:creationId xmlns:p14="http://schemas.microsoft.com/office/powerpoint/2010/main" val="426528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7038C-5BE0-4D6D-8B58-D6055F927DC9}"/>
              </a:ext>
            </a:extLst>
          </p:cNvPr>
          <p:cNvPicPr>
            <a:picLocks noChangeAspect="1"/>
          </p:cNvPicPr>
          <p:nvPr/>
        </p:nvPicPr>
        <p:blipFill>
          <a:blip r:embed="rId2"/>
          <a:stretch>
            <a:fillRect/>
          </a:stretch>
        </p:blipFill>
        <p:spPr>
          <a:xfrm>
            <a:off x="901976" y="1281112"/>
            <a:ext cx="5829300" cy="4295775"/>
          </a:xfrm>
          <a:prstGeom prst="rect">
            <a:avLst/>
          </a:prstGeom>
        </p:spPr>
      </p:pic>
      <p:sp>
        <p:nvSpPr>
          <p:cNvPr id="4" name="TextBox 3">
            <a:extLst>
              <a:ext uri="{FF2B5EF4-FFF2-40B4-BE49-F238E27FC236}">
                <a16:creationId xmlns:a16="http://schemas.microsoft.com/office/drawing/2014/main" id="{ACD785CD-19C3-40FB-B9FE-A4EF5E6D9838}"/>
              </a:ext>
            </a:extLst>
          </p:cNvPr>
          <p:cNvSpPr txBox="1"/>
          <p:nvPr/>
        </p:nvSpPr>
        <p:spPr>
          <a:xfrm>
            <a:off x="755375" y="636105"/>
            <a:ext cx="960782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AUC = 0.89</a:t>
            </a:r>
          </a:p>
        </p:txBody>
      </p:sp>
    </p:spTree>
    <p:extLst>
      <p:ext uri="{BB962C8B-B14F-4D97-AF65-F5344CB8AC3E}">
        <p14:creationId xmlns:p14="http://schemas.microsoft.com/office/powerpoint/2010/main" val="295549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C2862-63F8-4B88-B80C-3FEB319A62CC}"/>
              </a:ext>
            </a:extLst>
          </p:cNvPr>
          <p:cNvSpPr txBox="1"/>
          <p:nvPr/>
        </p:nvSpPr>
        <p:spPr>
          <a:xfrm>
            <a:off x="821635" y="649357"/>
            <a:ext cx="10323443" cy="5262979"/>
          </a:xfrm>
          <a:prstGeom prst="rect">
            <a:avLst/>
          </a:prstGeom>
          <a:noFill/>
        </p:spPr>
        <p:txBody>
          <a:bodyPr wrap="square" rtlCol="0">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Neural Networks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Tried building neural network, but the accuracy was below average.</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Conclusion:</a:t>
            </a:r>
          </a:p>
          <a:p>
            <a:pPr algn="just"/>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Both Random Forest and </a:t>
            </a:r>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improved the model performance, but </a:t>
            </a:r>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is quite fast, given the size of the dataset.</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782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7A9866-E90A-4E8F-869A-AB1F01679F4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3400" y="1676400"/>
            <a:ext cx="11125200" cy="3505200"/>
          </a:xfrm>
          <a:prstGeom prst="rect">
            <a:avLst/>
          </a:prstGeom>
        </p:spPr>
      </p:pic>
    </p:spTree>
    <p:extLst>
      <p:ext uri="{BB962C8B-B14F-4D97-AF65-F5344CB8AC3E}">
        <p14:creationId xmlns:p14="http://schemas.microsoft.com/office/powerpoint/2010/main" val="327549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C21DD-5F5E-40BC-93F2-A722DC038D2C}"/>
              </a:ext>
            </a:extLst>
          </p:cNvPr>
          <p:cNvSpPr txBox="1"/>
          <p:nvPr/>
        </p:nvSpPr>
        <p:spPr>
          <a:xfrm>
            <a:off x="927652" y="649356"/>
            <a:ext cx="10336696" cy="526297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Data Source:</a:t>
            </a:r>
          </a:p>
          <a:p>
            <a:endParaRPr lang="en-IN" sz="36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dataset for the project has been taken from the following link:</a:t>
            </a:r>
          </a:p>
          <a:p>
            <a:pPr algn="just"/>
            <a:endParaRPr lang="en-IN" sz="2400" dirty="0">
              <a:latin typeface="Times New Roman" panose="02020603050405020304" pitchFamily="18" charset="0"/>
              <a:cs typeface="Times New Roman" panose="02020603050405020304" pitchFamily="18" charset="0"/>
            </a:endParaRPr>
          </a:p>
          <a:p>
            <a:pPr algn="just"/>
            <a:r>
              <a:rPr lang="en-IN" sz="2400" i="1" dirty="0">
                <a:latin typeface="Times New Roman" panose="02020603050405020304" pitchFamily="18" charset="0"/>
                <a:cs typeface="Times New Roman" panose="02020603050405020304" pitchFamily="18" charset="0"/>
                <a:hlinkClick r:id="rId2"/>
              </a:rPr>
              <a:t>https://www.kaggle.com/c/widsdatathon2021/data</a:t>
            </a:r>
            <a:r>
              <a:rPr lang="en-IN" sz="2400" i="1" dirty="0">
                <a:latin typeface="Times New Roman" panose="02020603050405020304" pitchFamily="18" charset="0"/>
                <a:cs typeface="Times New Roman" panose="02020603050405020304" pitchFamily="18" charset="0"/>
              </a:rPr>
              <a:t>, by </a:t>
            </a:r>
            <a:r>
              <a:rPr lang="en-US" sz="2400" b="0" i="0" dirty="0" err="1">
                <a:effectLst/>
                <a:latin typeface="Times New Roman" panose="02020603050405020304" pitchFamily="18" charset="0"/>
                <a:cs typeface="Times New Roman" panose="02020603050405020304" pitchFamily="18" charset="0"/>
              </a:rPr>
              <a:t>WiDS</a:t>
            </a:r>
            <a:r>
              <a:rPr lang="en-US" sz="2400" b="0" i="0" dirty="0">
                <a:effectLst/>
                <a:latin typeface="Times New Roman" panose="02020603050405020304" pitchFamily="18" charset="0"/>
                <a:cs typeface="Times New Roman" panose="02020603050405020304" pitchFamily="18" charset="0"/>
              </a:rPr>
              <a:t> Worldwide team at Stanford.</a:t>
            </a:r>
            <a:endParaRPr lang="en-IN" sz="2400" i="1" dirty="0">
              <a:latin typeface="Times New Roman" panose="02020603050405020304" pitchFamily="18" charset="0"/>
              <a:cs typeface="Times New Roman" panose="02020603050405020304" pitchFamily="18" charset="0"/>
            </a:endParaRPr>
          </a:p>
          <a:p>
            <a:pPr algn="just"/>
            <a:endParaRPr lang="en-IN" sz="2400" i="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data pertains to a hackathon challenge that focuses on models to determine whether a patient admitted to ICU has been diagnosed with a particular type of diabetes, diabetes mellitus. Using data from the </a:t>
            </a:r>
            <a:r>
              <a:rPr lang="en-IN" sz="2400" b="1" dirty="0">
                <a:latin typeface="Times New Roman" panose="02020603050405020304" pitchFamily="18" charset="0"/>
                <a:cs typeface="Times New Roman" panose="02020603050405020304" pitchFamily="18" charset="0"/>
              </a:rPr>
              <a:t>first 24 hours </a:t>
            </a:r>
            <a:r>
              <a:rPr lang="en-IN" sz="2400" dirty="0">
                <a:latin typeface="Times New Roman" panose="02020603050405020304" pitchFamily="18" charset="0"/>
                <a:cs typeface="Times New Roman" panose="02020603050405020304" pitchFamily="18" charset="0"/>
              </a:rPr>
              <a:t>of Intensive Care,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data is used for model development.</a:t>
            </a:r>
          </a:p>
          <a:p>
            <a:endParaRPr lang="en-IN" sz="2400" i="1" dirty="0">
              <a:latin typeface="Times New Roman" panose="02020603050405020304" pitchFamily="18" charset="0"/>
              <a:cs typeface="Times New Roman" panose="02020603050405020304" pitchFamily="18" charset="0"/>
            </a:endParaRPr>
          </a:p>
          <a:p>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BD9AE-C69A-4A84-BB47-14E0D4F4558C}"/>
              </a:ext>
            </a:extLst>
          </p:cNvPr>
          <p:cNvSpPr txBox="1"/>
          <p:nvPr/>
        </p:nvSpPr>
        <p:spPr>
          <a:xfrm>
            <a:off x="834887" y="715617"/>
            <a:ext cx="9819861" cy="415498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About the Data:</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dataset is huge with </a:t>
            </a:r>
            <a:r>
              <a:rPr lang="en-IN" sz="2400" b="1" dirty="0">
                <a:latin typeface="Times New Roman" panose="02020603050405020304" pitchFamily="18" charset="0"/>
                <a:cs typeface="Times New Roman" panose="02020603050405020304" pitchFamily="18" charset="0"/>
              </a:rPr>
              <a:t>130157 rows and 181 columns </a:t>
            </a:r>
            <a:r>
              <a:rPr lang="en-IN" sz="2400" dirty="0">
                <a:latin typeface="Times New Roman" panose="02020603050405020304" pitchFamily="18" charset="0"/>
                <a:cs typeface="Times New Roman" panose="02020603050405020304" pitchFamily="18" charset="0"/>
              </a:rPr>
              <a:t>– this is the data considered for this project</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Evaluation Metric:</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metric considered for evaluation in this project is Area under Receiver Operating Characteristic </a:t>
            </a:r>
            <a:r>
              <a:rPr lang="en-IN" sz="2400" b="1" dirty="0">
                <a:latin typeface="Times New Roman" panose="02020603050405020304" pitchFamily="18" charset="0"/>
                <a:cs typeface="Times New Roman" panose="02020603050405020304" pitchFamily="18" charset="0"/>
              </a:rPr>
              <a:t>(AUC) </a:t>
            </a:r>
            <a:r>
              <a:rPr lang="en-IN" sz="2400" dirty="0">
                <a:latin typeface="Times New Roman" panose="02020603050405020304" pitchFamily="18" charset="0"/>
                <a:cs typeface="Times New Roman" panose="02020603050405020304" pitchFamily="18" charset="0"/>
              </a:rPr>
              <a:t>between the Actual target and Predicted value.</a:t>
            </a:r>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04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AD21F-7ED2-4B7A-A3AA-22AAEB5DA4C4}"/>
              </a:ext>
            </a:extLst>
          </p:cNvPr>
          <p:cNvSpPr txBox="1"/>
          <p:nvPr/>
        </p:nvSpPr>
        <p:spPr>
          <a:xfrm>
            <a:off x="901148" y="569843"/>
            <a:ext cx="10243930" cy="6247864"/>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Data </a:t>
            </a:r>
            <a:r>
              <a:rPr lang="en-IN" sz="3200" dirty="0" err="1">
                <a:latin typeface="Times New Roman" panose="02020603050405020304" pitchFamily="18" charset="0"/>
                <a:cs typeface="Times New Roman" panose="02020603050405020304" pitchFamily="18" charset="0"/>
              </a:rPr>
              <a:t>Preprocessing</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Missing Values:</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74 columns in the data with more than 50% Null values – dropped</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1 column with all 0 values – dropped</a:t>
            </a:r>
          </a:p>
          <a:p>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Rest of the columns – Demographic variables like height, </a:t>
            </a:r>
            <a:r>
              <a:rPr lang="en-IN" sz="2400" dirty="0" err="1">
                <a:latin typeface="Times New Roman" panose="02020603050405020304" pitchFamily="18" charset="0"/>
                <a:cs typeface="Times New Roman" panose="02020603050405020304" pitchFamily="18" charset="0"/>
              </a:rPr>
              <a:t>bmi</a:t>
            </a:r>
            <a:r>
              <a:rPr lang="en-IN" sz="2400" dirty="0">
                <a:latin typeface="Times New Roman" panose="02020603050405020304" pitchFamily="18" charset="0"/>
                <a:cs typeface="Times New Roman" panose="02020603050405020304" pitchFamily="18" charset="0"/>
              </a:rPr>
              <a:t>, weight are grouped by ethnicity and gender. Other columns are grouped by diabetes status individually. </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Numeric Data – Replaced by grouped mean when the mean of the groups is significantly different, else by overall mean / median in case of outliers</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Categorical Data – Replaced by grouped mode when there is significant difference, else by overall mode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08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31C32-3DFB-4BF1-94CE-03E406477B02}"/>
              </a:ext>
            </a:extLst>
          </p:cNvPr>
          <p:cNvSpPr txBox="1"/>
          <p:nvPr/>
        </p:nvSpPr>
        <p:spPr>
          <a:xfrm>
            <a:off x="622853" y="702366"/>
            <a:ext cx="5804452" cy="518160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FC00C8D6-9D66-44F7-8DA3-1209ECF1FBDA}"/>
              </a:ext>
            </a:extLst>
          </p:cNvPr>
          <p:cNvPicPr>
            <a:picLocks noChangeAspect="1"/>
          </p:cNvPicPr>
          <p:nvPr/>
        </p:nvPicPr>
        <p:blipFill>
          <a:blip r:embed="rId2"/>
          <a:stretch>
            <a:fillRect/>
          </a:stretch>
        </p:blipFill>
        <p:spPr>
          <a:xfrm>
            <a:off x="168005" y="536713"/>
            <a:ext cx="5804452" cy="3028122"/>
          </a:xfrm>
          <a:prstGeom prst="rect">
            <a:avLst/>
          </a:prstGeom>
        </p:spPr>
      </p:pic>
      <p:pic>
        <p:nvPicPr>
          <p:cNvPr id="6" name="Picture 5">
            <a:extLst>
              <a:ext uri="{FF2B5EF4-FFF2-40B4-BE49-F238E27FC236}">
                <a16:creationId xmlns:a16="http://schemas.microsoft.com/office/drawing/2014/main" id="{492486B5-9F84-488F-AF3A-8E0C577C8AE6}"/>
              </a:ext>
            </a:extLst>
          </p:cNvPr>
          <p:cNvPicPr>
            <a:picLocks noChangeAspect="1"/>
          </p:cNvPicPr>
          <p:nvPr/>
        </p:nvPicPr>
        <p:blipFill>
          <a:blip r:embed="rId3"/>
          <a:stretch>
            <a:fillRect/>
          </a:stretch>
        </p:blipFill>
        <p:spPr>
          <a:xfrm>
            <a:off x="5210175" y="2320787"/>
            <a:ext cx="6981825" cy="4000500"/>
          </a:xfrm>
          <a:prstGeom prst="rect">
            <a:avLst/>
          </a:prstGeom>
        </p:spPr>
      </p:pic>
      <p:sp>
        <p:nvSpPr>
          <p:cNvPr id="7" name="Thought Bubble: Cloud 6">
            <a:extLst>
              <a:ext uri="{FF2B5EF4-FFF2-40B4-BE49-F238E27FC236}">
                <a16:creationId xmlns:a16="http://schemas.microsoft.com/office/drawing/2014/main" id="{E36339E0-BB96-4825-A131-77067C4E85FC}"/>
              </a:ext>
            </a:extLst>
          </p:cNvPr>
          <p:cNvSpPr/>
          <p:nvPr/>
        </p:nvSpPr>
        <p:spPr>
          <a:xfrm>
            <a:off x="6689203" y="234480"/>
            <a:ext cx="2974455" cy="1157176"/>
          </a:xfrm>
          <a:prstGeom prst="cloudCallout">
            <a:avLst>
              <a:gd name="adj1" fmla="val -71587"/>
              <a:gd name="adj2" fmla="val 8711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7BF0F919-1BF2-4CA1-A2FF-5BC1871DFB4B}"/>
              </a:ext>
            </a:extLst>
          </p:cNvPr>
          <p:cNvSpPr txBox="1"/>
          <p:nvPr/>
        </p:nvSpPr>
        <p:spPr>
          <a:xfrm>
            <a:off x="7390911" y="542080"/>
            <a:ext cx="181381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Demographic Variable</a:t>
            </a:r>
          </a:p>
        </p:txBody>
      </p:sp>
      <p:sp>
        <p:nvSpPr>
          <p:cNvPr id="9" name="Thought Bubble: Cloud 8">
            <a:extLst>
              <a:ext uri="{FF2B5EF4-FFF2-40B4-BE49-F238E27FC236}">
                <a16:creationId xmlns:a16="http://schemas.microsoft.com/office/drawing/2014/main" id="{879F3E05-94FB-4229-8A1F-03BAB18A6986}"/>
              </a:ext>
            </a:extLst>
          </p:cNvPr>
          <p:cNvSpPr/>
          <p:nvPr/>
        </p:nvSpPr>
        <p:spPr>
          <a:xfrm>
            <a:off x="899410" y="3822492"/>
            <a:ext cx="2848131" cy="1424065"/>
          </a:xfrm>
          <a:prstGeom prst="cloudCallout">
            <a:avLst>
              <a:gd name="adj1" fmla="val 102851"/>
              <a:gd name="adj2" fmla="val 6881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5ABB19A7-BCFE-4836-8061-1F6B99B8CE5E}"/>
              </a:ext>
            </a:extLst>
          </p:cNvPr>
          <p:cNvSpPr txBox="1"/>
          <p:nvPr/>
        </p:nvSpPr>
        <p:spPr>
          <a:xfrm>
            <a:off x="1300943" y="4309300"/>
            <a:ext cx="2008682"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Body Vitals</a:t>
            </a:r>
          </a:p>
        </p:txBody>
      </p:sp>
    </p:spTree>
    <p:extLst>
      <p:ext uri="{BB962C8B-B14F-4D97-AF65-F5344CB8AC3E}">
        <p14:creationId xmlns:p14="http://schemas.microsoft.com/office/powerpoint/2010/main" val="110903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9A520-3CF7-4B2B-AFD9-FE97B6CEDCFB}"/>
              </a:ext>
            </a:extLst>
          </p:cNvPr>
          <p:cNvSpPr txBox="1"/>
          <p:nvPr/>
        </p:nvSpPr>
        <p:spPr>
          <a:xfrm>
            <a:off x="795130" y="487025"/>
            <a:ext cx="10336695" cy="674030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Feature Selection and Engineering</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Each of the biological vitals data is given as max and min values in 2 different columns – 2 individual columns are merged to 1 as range</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Glasgow coma scale - </a:t>
            </a:r>
            <a:r>
              <a:rPr lang="en-US" sz="2400" b="0" i="0" dirty="0" err="1">
                <a:solidFill>
                  <a:srgbClr val="000000"/>
                </a:solidFill>
                <a:effectLst/>
                <a:latin typeface="Times New Roman" panose="02020603050405020304" pitchFamily="18" charset="0"/>
                <a:cs typeface="Times New Roman" panose="02020603050405020304" pitchFamily="18" charset="0"/>
              </a:rPr>
              <a:t>gcs</a:t>
            </a:r>
            <a:r>
              <a:rPr lang="en-US" sz="2400" b="0" i="0" dirty="0">
                <a:solidFill>
                  <a:srgbClr val="000000"/>
                </a:solidFill>
                <a:effectLst/>
                <a:latin typeface="Times New Roman" panose="02020603050405020304" pitchFamily="18" charset="0"/>
                <a:cs typeface="Times New Roman" panose="02020603050405020304" pitchFamily="18" charset="0"/>
              </a:rPr>
              <a:t> score is obtained by adding eye, verbal and motor responses which are given as 3 different columns</a:t>
            </a:r>
          </a:p>
          <a:p>
            <a:pPr marL="342900" indent="-342900" algn="just">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Pairs of columns that are highly correlated with &gt; 0.7 correlation value are dealt by dropping less important ones.</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Exploratory Data Analysis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Vital values obtained by invasive and non-invasive procedure have most similar descriptive statistics – columns with more missing values are dropped</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41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67958-133C-4CBD-87D7-A70CB55E8A2D}"/>
              </a:ext>
            </a:extLst>
          </p:cNvPr>
          <p:cNvPicPr>
            <a:picLocks noChangeAspect="1"/>
          </p:cNvPicPr>
          <p:nvPr/>
        </p:nvPicPr>
        <p:blipFill>
          <a:blip r:embed="rId2"/>
          <a:stretch>
            <a:fillRect/>
          </a:stretch>
        </p:blipFill>
        <p:spPr>
          <a:xfrm>
            <a:off x="1288566" y="624301"/>
            <a:ext cx="8186292" cy="5511456"/>
          </a:xfrm>
          <a:prstGeom prst="rect">
            <a:avLst/>
          </a:prstGeom>
        </p:spPr>
      </p:pic>
    </p:spTree>
    <p:extLst>
      <p:ext uri="{BB962C8B-B14F-4D97-AF65-F5344CB8AC3E}">
        <p14:creationId xmlns:p14="http://schemas.microsoft.com/office/powerpoint/2010/main" val="277901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950CA-5B11-4659-B11F-765588CF3A99}"/>
              </a:ext>
            </a:extLst>
          </p:cNvPr>
          <p:cNvPicPr>
            <a:picLocks noChangeAspect="1"/>
          </p:cNvPicPr>
          <p:nvPr/>
        </p:nvPicPr>
        <p:blipFill>
          <a:blip r:embed="rId2"/>
          <a:stretch>
            <a:fillRect/>
          </a:stretch>
        </p:blipFill>
        <p:spPr>
          <a:xfrm>
            <a:off x="1032842" y="0"/>
            <a:ext cx="4400550" cy="3562350"/>
          </a:xfrm>
          <a:prstGeom prst="rect">
            <a:avLst/>
          </a:prstGeom>
        </p:spPr>
      </p:pic>
      <p:pic>
        <p:nvPicPr>
          <p:cNvPr id="7" name="Picture 6">
            <a:extLst>
              <a:ext uri="{FF2B5EF4-FFF2-40B4-BE49-F238E27FC236}">
                <a16:creationId xmlns:a16="http://schemas.microsoft.com/office/drawing/2014/main" id="{8A85AC3D-6794-48AE-A219-305134447DC7}"/>
              </a:ext>
            </a:extLst>
          </p:cNvPr>
          <p:cNvPicPr>
            <a:picLocks noChangeAspect="1"/>
          </p:cNvPicPr>
          <p:nvPr/>
        </p:nvPicPr>
        <p:blipFill>
          <a:blip r:embed="rId3"/>
          <a:stretch>
            <a:fillRect/>
          </a:stretch>
        </p:blipFill>
        <p:spPr>
          <a:xfrm>
            <a:off x="1328117" y="3562350"/>
            <a:ext cx="4105275" cy="3371850"/>
          </a:xfrm>
          <a:prstGeom prst="rect">
            <a:avLst/>
          </a:prstGeom>
        </p:spPr>
      </p:pic>
      <p:pic>
        <p:nvPicPr>
          <p:cNvPr id="9" name="Picture 8">
            <a:extLst>
              <a:ext uri="{FF2B5EF4-FFF2-40B4-BE49-F238E27FC236}">
                <a16:creationId xmlns:a16="http://schemas.microsoft.com/office/drawing/2014/main" id="{B0F1F917-AE15-48B2-96DB-F641D53EBEE6}"/>
              </a:ext>
            </a:extLst>
          </p:cNvPr>
          <p:cNvPicPr>
            <a:picLocks noChangeAspect="1"/>
          </p:cNvPicPr>
          <p:nvPr/>
        </p:nvPicPr>
        <p:blipFill>
          <a:blip r:embed="rId4"/>
          <a:stretch>
            <a:fillRect/>
          </a:stretch>
        </p:blipFill>
        <p:spPr>
          <a:xfrm>
            <a:off x="6096000" y="733426"/>
            <a:ext cx="4324350" cy="4953000"/>
          </a:xfrm>
          <a:prstGeom prst="rect">
            <a:avLst/>
          </a:prstGeom>
        </p:spPr>
      </p:pic>
    </p:spTree>
    <p:extLst>
      <p:ext uri="{BB962C8B-B14F-4D97-AF65-F5344CB8AC3E}">
        <p14:creationId xmlns:p14="http://schemas.microsoft.com/office/powerpoint/2010/main" val="1377060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1094</TotalTime>
  <Words>796</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Classification of Diabetes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Diabetes Risk</dc:title>
  <dc:creator>Shara Soumya</dc:creator>
  <cp:lastModifiedBy>Shara Soumya</cp:lastModifiedBy>
  <cp:revision>33</cp:revision>
  <dcterms:created xsi:type="dcterms:W3CDTF">2022-01-23T15:45:08Z</dcterms:created>
  <dcterms:modified xsi:type="dcterms:W3CDTF">2022-01-24T10:36:58Z</dcterms:modified>
</cp:coreProperties>
</file>