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7" r:id="rId4"/>
    <p:sldId id="261" r:id="rId5"/>
    <p:sldId id="260" r:id="rId6"/>
    <p:sldId id="262" r:id="rId7"/>
    <p:sldId id="256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256"/>
  </p:normalViewPr>
  <p:slideViewPr>
    <p:cSldViewPr snapToGrid="0" snapToObjects="1">
      <p:cViewPr>
        <p:scale>
          <a:sx n="80" d="100"/>
          <a:sy n="80" d="100"/>
        </p:scale>
        <p:origin x="17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830F0-300D-5A4E-9133-47129AC70423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3FB463-73C5-0748-81E5-F17B8F8CCAF4}">
      <dgm:prSet/>
      <dgm:spPr/>
      <dgm:t>
        <a:bodyPr/>
        <a:lstStyle/>
        <a:p>
          <a:pPr rtl="0"/>
          <a:r>
            <a:rPr lang="en-US" dirty="0" smtClean="0"/>
            <a:t>BLASTP Against</a:t>
          </a:r>
          <a:br>
            <a:rPr lang="en-US" dirty="0" smtClean="0"/>
          </a:br>
          <a:r>
            <a:rPr lang="en-US" dirty="0" smtClean="0"/>
            <a:t>NR </a:t>
          </a:r>
        </a:p>
        <a:p>
          <a:pPr rtl="0"/>
          <a:r>
            <a:rPr lang="en-US" dirty="0" smtClean="0"/>
            <a:t>(Specifying</a:t>
          </a:r>
          <a:r>
            <a:rPr lang="en-US" baseline="0" dirty="0" smtClean="0"/>
            <a:t> global/</a:t>
          </a:r>
          <a:r>
            <a:rPr lang="en-US" baseline="0" dirty="0" err="1" smtClean="0"/>
            <a:t>glocal</a:t>
          </a:r>
          <a:r>
            <a:rPr lang="en-US" baseline="0" dirty="0" smtClean="0"/>
            <a:t> alignment)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.</a:t>
          </a:r>
          <a:endParaRPr lang="en-US" dirty="0"/>
        </a:p>
      </dgm:t>
    </dgm:pt>
    <dgm:pt modelId="{CF7010B8-3A41-6648-9ACA-D0E074D8D5E9}" type="parTrans" cxnId="{7B0777A9-4DEA-B54B-8FBA-4AD17DE174D7}">
      <dgm:prSet/>
      <dgm:spPr/>
      <dgm:t>
        <a:bodyPr/>
        <a:lstStyle/>
        <a:p>
          <a:endParaRPr lang="en-US"/>
        </a:p>
      </dgm:t>
    </dgm:pt>
    <dgm:pt modelId="{155BAB72-91A2-B24F-ABA5-BBAFDE810DCA}" type="sibTrans" cxnId="{7B0777A9-4DEA-B54B-8FBA-4AD17DE174D7}">
      <dgm:prSet/>
      <dgm:spPr/>
      <dgm:t>
        <a:bodyPr/>
        <a:lstStyle/>
        <a:p>
          <a:endParaRPr lang="en-US"/>
        </a:p>
      </dgm:t>
    </dgm:pt>
    <dgm:pt modelId="{CBD7F8D0-01A1-9642-914C-3A9E699DD309}">
      <dgm:prSet/>
      <dgm:spPr/>
      <dgm:t>
        <a:bodyPr/>
        <a:lstStyle/>
        <a:p>
          <a:pPr rtl="0"/>
          <a:r>
            <a:rPr lang="en-US" dirty="0" smtClean="0"/>
            <a:t>Generate</a:t>
          </a:r>
          <a:r>
            <a:rPr lang="en-US" baseline="0" dirty="0" smtClean="0"/>
            <a:t> </a:t>
          </a:r>
          <a:r>
            <a:rPr lang="en-US" dirty="0" err="1" smtClean="0"/>
            <a:t>tree_RAxML</a:t>
          </a:r>
          <a:r>
            <a:rPr lang="en-US" dirty="0" smtClean="0"/>
            <a:t>()</a:t>
          </a:r>
        </a:p>
        <a:p>
          <a:pPr rtl="0"/>
          <a:endParaRPr lang="en-US" dirty="0"/>
        </a:p>
      </dgm:t>
    </dgm:pt>
    <dgm:pt modelId="{A0668E79-8F50-BD4C-819C-4B9A4951AFFC}" type="parTrans" cxnId="{B66A0DA7-0DD1-D944-9226-3206BCC6A149}">
      <dgm:prSet/>
      <dgm:spPr/>
      <dgm:t>
        <a:bodyPr/>
        <a:lstStyle/>
        <a:p>
          <a:endParaRPr lang="en-US"/>
        </a:p>
      </dgm:t>
    </dgm:pt>
    <dgm:pt modelId="{21AFD040-B0C9-D74E-AA77-F578510CD899}" type="sibTrans" cxnId="{B66A0DA7-0DD1-D944-9226-3206BCC6A149}">
      <dgm:prSet/>
      <dgm:spPr/>
      <dgm:t>
        <a:bodyPr/>
        <a:lstStyle/>
        <a:p>
          <a:endParaRPr lang="en-US"/>
        </a:p>
      </dgm:t>
    </dgm:pt>
    <dgm:pt modelId="{8AE3F35F-6329-CB4C-B927-14C263065096}">
      <dgm:prSet/>
      <dgm:spPr/>
      <dgm:t>
        <a:bodyPr/>
        <a:lstStyle/>
        <a:p>
          <a:pPr rtl="0"/>
          <a:r>
            <a:rPr lang="en-US" dirty="0" smtClean="0"/>
            <a:t> Use</a:t>
          </a:r>
          <a:r>
            <a:rPr lang="en-US" baseline="0" dirty="0" smtClean="0"/>
            <a:t> 1/</a:t>
          </a:r>
          <a:r>
            <a:rPr lang="en-US" baseline="0" dirty="0" err="1" smtClean="0"/>
            <a:t>tree_distance</a:t>
          </a:r>
          <a:r>
            <a:rPr lang="en-US" baseline="0" dirty="0" smtClean="0"/>
            <a:t> to generate relative weights to query </a:t>
          </a:r>
          <a:endParaRPr lang="en-US" dirty="0"/>
        </a:p>
      </dgm:t>
    </dgm:pt>
    <dgm:pt modelId="{4D213F1F-2B23-E942-A912-7FC8BC56F4A4}" type="parTrans" cxnId="{635D99EE-8E83-E24D-BBCC-0E4FACD7ADC6}">
      <dgm:prSet/>
      <dgm:spPr/>
      <dgm:t>
        <a:bodyPr/>
        <a:lstStyle/>
        <a:p>
          <a:endParaRPr lang="en-US"/>
        </a:p>
      </dgm:t>
    </dgm:pt>
    <dgm:pt modelId="{A9A8AC24-369C-F44C-904B-77A0335B6680}" type="sibTrans" cxnId="{635D99EE-8E83-E24D-BBCC-0E4FACD7ADC6}">
      <dgm:prSet/>
      <dgm:spPr/>
      <dgm:t>
        <a:bodyPr/>
        <a:lstStyle/>
        <a:p>
          <a:endParaRPr lang="en-US"/>
        </a:p>
      </dgm:t>
    </dgm:pt>
    <dgm:pt modelId="{2E6B767F-3AAD-6A48-9738-0F8563A80CF1}">
      <dgm:prSet/>
      <dgm:spPr/>
      <dgm:t>
        <a:bodyPr/>
        <a:lstStyle/>
        <a:p>
          <a:pPr rtl="0"/>
          <a:r>
            <a:rPr lang="en-US" dirty="0" smtClean="0"/>
            <a:t>Annotation Transfer Protocol</a:t>
          </a:r>
          <a:r>
            <a:rPr lang="en-US" baseline="0" dirty="0" smtClean="0"/>
            <a:t> and Benchmarking</a:t>
          </a:r>
          <a:endParaRPr lang="en-US" dirty="0"/>
        </a:p>
      </dgm:t>
    </dgm:pt>
    <dgm:pt modelId="{272E3249-1E6F-F14A-A93A-B99C62A3424F}" type="parTrans" cxnId="{AA5F4730-2A27-BD4E-9A6F-9A356B11A8D7}">
      <dgm:prSet/>
      <dgm:spPr/>
      <dgm:t>
        <a:bodyPr/>
        <a:lstStyle/>
        <a:p>
          <a:endParaRPr lang="en-US"/>
        </a:p>
      </dgm:t>
    </dgm:pt>
    <dgm:pt modelId="{0C2BE505-C5FD-E646-BB0B-BAAACC080997}" type="sibTrans" cxnId="{AA5F4730-2A27-BD4E-9A6F-9A356B11A8D7}">
      <dgm:prSet/>
      <dgm:spPr/>
      <dgm:t>
        <a:bodyPr/>
        <a:lstStyle/>
        <a:p>
          <a:endParaRPr lang="en-US"/>
        </a:p>
      </dgm:t>
    </dgm:pt>
    <dgm:pt modelId="{861B8FD1-DECA-1E48-8FC2-4510D62D5AF5}">
      <dgm:prSet/>
      <dgm:spPr/>
      <dgm:t>
        <a:bodyPr/>
        <a:lstStyle/>
        <a:p>
          <a:pPr rtl="0"/>
          <a:r>
            <a:rPr lang="en-US" dirty="0" smtClean="0"/>
            <a:t>Remove</a:t>
          </a:r>
          <a:r>
            <a:rPr lang="en-US" baseline="0" dirty="0" smtClean="0"/>
            <a:t> overly </a:t>
          </a:r>
          <a:r>
            <a:rPr lang="en-US" baseline="0" dirty="0" err="1" smtClean="0"/>
            <a:t>gappy</a:t>
          </a:r>
          <a:r>
            <a:rPr lang="en-US" baseline="0" dirty="0" smtClean="0"/>
            <a:t> sequences, redundancies (to improve tree construction speed) and </a:t>
          </a:r>
          <a:r>
            <a:rPr lang="en-US" baseline="0" dirty="0" err="1" smtClean="0"/>
            <a:t>gappy</a:t>
          </a:r>
          <a:r>
            <a:rPr lang="en-US" baseline="0" dirty="0" smtClean="0"/>
            <a:t> columns- </a:t>
          </a:r>
          <a:r>
            <a:rPr lang="en-US" baseline="0" dirty="0" err="1" smtClean="0"/>
            <a:t>Trimal</a:t>
          </a:r>
          <a:endParaRPr lang="en-US" dirty="0" smtClean="0"/>
        </a:p>
        <a:p>
          <a:pPr rtl="0"/>
          <a:endParaRPr lang="en-US" dirty="0" smtClean="0"/>
        </a:p>
      </dgm:t>
    </dgm:pt>
    <dgm:pt modelId="{76B1938D-08EF-394E-84FF-B6D069B9FE68}" type="parTrans" cxnId="{57E4B1E4-005E-A84D-9B90-1C1349D39920}">
      <dgm:prSet/>
      <dgm:spPr/>
      <dgm:t>
        <a:bodyPr/>
        <a:lstStyle/>
        <a:p>
          <a:endParaRPr lang="en-US"/>
        </a:p>
      </dgm:t>
    </dgm:pt>
    <dgm:pt modelId="{794EC41E-1CFC-AA4A-95F9-F0577CD5B8DF}" type="sibTrans" cxnId="{57E4B1E4-005E-A84D-9B90-1C1349D39920}">
      <dgm:prSet/>
      <dgm:spPr/>
      <dgm:t>
        <a:bodyPr/>
        <a:lstStyle/>
        <a:p>
          <a:endParaRPr lang="en-US"/>
        </a:p>
      </dgm:t>
    </dgm:pt>
    <dgm:pt modelId="{9A1A1469-D0F9-B54A-BBF4-0FE40FCC8B53}" type="pres">
      <dgm:prSet presAssocID="{C18830F0-300D-5A4E-9133-47129AC704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23FF6-6C56-6D4D-8872-C2ECD422D5AD}" type="pres">
      <dgm:prSet presAssocID="{483FB463-73C5-0748-81E5-F17B8F8CCAF4}" presName="node" presStyleLbl="node1" presStyleIdx="0" presStyleCnt="5" custLinFactNeighborX="4215" custLinFactNeighborY="1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DD540-ED48-5942-AA78-D01D2ECBD96B}" type="pres">
      <dgm:prSet presAssocID="{155BAB72-91A2-B24F-ABA5-BBAFDE810DC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61B26C2-BF9F-4C47-8753-E78FA6B4E8D2}" type="pres">
      <dgm:prSet presAssocID="{155BAB72-91A2-B24F-ABA5-BBAFDE810DC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8A9E1DD-42F9-8A4E-BB27-9F6E19AEE73D}" type="pres">
      <dgm:prSet presAssocID="{861B8FD1-DECA-1E48-8FC2-4510D62D5A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689FA-F4EF-C54A-8D17-15AC9E2DA91E}" type="pres">
      <dgm:prSet presAssocID="{794EC41E-1CFC-AA4A-95F9-F0577CD5B8D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A7DFE14-643A-6F42-9471-C7E2C5C3D0F2}" type="pres">
      <dgm:prSet presAssocID="{794EC41E-1CFC-AA4A-95F9-F0577CD5B8D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932EA59-50DD-424A-8986-12F79C4627C0}" type="pres">
      <dgm:prSet presAssocID="{CBD7F8D0-01A1-9642-914C-3A9E699DD3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69A15-8F44-0F4E-8E62-3B6BA9F6FF93}" type="pres">
      <dgm:prSet presAssocID="{21AFD040-B0C9-D74E-AA77-F578510CD89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510D54C-8403-AC47-B183-03EA583C71F8}" type="pres">
      <dgm:prSet presAssocID="{21AFD040-B0C9-D74E-AA77-F578510CD89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B0D14B-FB17-154E-B5AA-919242122069}" type="pres">
      <dgm:prSet presAssocID="{8AE3F35F-6329-CB4C-B927-14C2630650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5AF06-CFFA-5444-BBE1-7ADED392C508}" type="pres">
      <dgm:prSet presAssocID="{A9A8AC24-369C-F44C-904B-77A0335B668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B589046-0A76-D74A-B067-525EA113905D}" type="pres">
      <dgm:prSet presAssocID="{A9A8AC24-369C-F44C-904B-77A0335B668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3B2989C-25A0-8D46-BB48-A3FD6DF58F00}" type="pres">
      <dgm:prSet presAssocID="{2E6B767F-3AAD-6A48-9738-0F8563A80C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F4730-2A27-BD4E-9A6F-9A356B11A8D7}" srcId="{C18830F0-300D-5A4E-9133-47129AC70423}" destId="{2E6B767F-3AAD-6A48-9738-0F8563A80CF1}" srcOrd="4" destOrd="0" parTransId="{272E3249-1E6F-F14A-A93A-B99C62A3424F}" sibTransId="{0C2BE505-C5FD-E646-BB0B-BAAACC080997}"/>
    <dgm:cxn modelId="{4C21244E-D03F-3346-8C2D-DDA1F9EF4264}" type="presOf" srcId="{21AFD040-B0C9-D74E-AA77-F578510CD899}" destId="{02169A15-8F44-0F4E-8E62-3B6BA9F6FF93}" srcOrd="0" destOrd="0" presId="urn:microsoft.com/office/officeart/2005/8/layout/process1"/>
    <dgm:cxn modelId="{57E4B1E4-005E-A84D-9B90-1C1349D39920}" srcId="{C18830F0-300D-5A4E-9133-47129AC70423}" destId="{861B8FD1-DECA-1E48-8FC2-4510D62D5AF5}" srcOrd="1" destOrd="0" parTransId="{76B1938D-08EF-394E-84FF-B6D069B9FE68}" sibTransId="{794EC41E-1CFC-AA4A-95F9-F0577CD5B8DF}"/>
    <dgm:cxn modelId="{7B0777A9-4DEA-B54B-8FBA-4AD17DE174D7}" srcId="{C18830F0-300D-5A4E-9133-47129AC70423}" destId="{483FB463-73C5-0748-81E5-F17B8F8CCAF4}" srcOrd="0" destOrd="0" parTransId="{CF7010B8-3A41-6648-9ACA-D0E074D8D5E9}" sibTransId="{155BAB72-91A2-B24F-ABA5-BBAFDE810DCA}"/>
    <dgm:cxn modelId="{912BE3CC-FB5B-114A-B293-0F1E5FF52EF3}" type="presOf" srcId="{C18830F0-300D-5A4E-9133-47129AC70423}" destId="{9A1A1469-D0F9-B54A-BBF4-0FE40FCC8B53}" srcOrd="0" destOrd="0" presId="urn:microsoft.com/office/officeart/2005/8/layout/process1"/>
    <dgm:cxn modelId="{B66A0DA7-0DD1-D944-9226-3206BCC6A149}" srcId="{C18830F0-300D-5A4E-9133-47129AC70423}" destId="{CBD7F8D0-01A1-9642-914C-3A9E699DD309}" srcOrd="2" destOrd="0" parTransId="{A0668E79-8F50-BD4C-819C-4B9A4951AFFC}" sibTransId="{21AFD040-B0C9-D74E-AA77-F578510CD899}"/>
    <dgm:cxn modelId="{30426F94-5FC9-8E45-927D-E16F34512E9D}" type="presOf" srcId="{794EC41E-1CFC-AA4A-95F9-F0577CD5B8DF}" destId="{2A7DFE14-643A-6F42-9471-C7E2C5C3D0F2}" srcOrd="1" destOrd="0" presId="urn:microsoft.com/office/officeart/2005/8/layout/process1"/>
    <dgm:cxn modelId="{AABD9BCE-8E5B-A740-848C-5EA5BB76C113}" type="presOf" srcId="{8AE3F35F-6329-CB4C-B927-14C263065096}" destId="{3BB0D14B-FB17-154E-B5AA-919242122069}" srcOrd="0" destOrd="0" presId="urn:microsoft.com/office/officeart/2005/8/layout/process1"/>
    <dgm:cxn modelId="{860A2943-8CE1-B440-8348-4603F8D1AA73}" type="presOf" srcId="{21AFD040-B0C9-D74E-AA77-F578510CD899}" destId="{6510D54C-8403-AC47-B183-03EA583C71F8}" srcOrd="1" destOrd="0" presId="urn:microsoft.com/office/officeart/2005/8/layout/process1"/>
    <dgm:cxn modelId="{635D99EE-8E83-E24D-BBCC-0E4FACD7ADC6}" srcId="{C18830F0-300D-5A4E-9133-47129AC70423}" destId="{8AE3F35F-6329-CB4C-B927-14C263065096}" srcOrd="3" destOrd="0" parTransId="{4D213F1F-2B23-E942-A912-7FC8BC56F4A4}" sibTransId="{A9A8AC24-369C-F44C-904B-77A0335B6680}"/>
    <dgm:cxn modelId="{6549EB44-FC79-AA41-88FE-432C52C2CFFB}" type="presOf" srcId="{483FB463-73C5-0748-81E5-F17B8F8CCAF4}" destId="{D4923FF6-6C56-6D4D-8872-C2ECD422D5AD}" srcOrd="0" destOrd="0" presId="urn:microsoft.com/office/officeart/2005/8/layout/process1"/>
    <dgm:cxn modelId="{AD344561-FA58-704B-BDC5-B8B1E1933659}" type="presOf" srcId="{A9A8AC24-369C-F44C-904B-77A0335B6680}" destId="{2B589046-0A76-D74A-B067-525EA113905D}" srcOrd="1" destOrd="0" presId="urn:microsoft.com/office/officeart/2005/8/layout/process1"/>
    <dgm:cxn modelId="{28505E30-27AB-1542-9B37-49AE0C6CF777}" type="presOf" srcId="{A9A8AC24-369C-F44C-904B-77A0335B6680}" destId="{5DE5AF06-CFFA-5444-BBE1-7ADED392C508}" srcOrd="0" destOrd="0" presId="urn:microsoft.com/office/officeart/2005/8/layout/process1"/>
    <dgm:cxn modelId="{1EBC131F-6E20-2546-AAA8-99E85975A0BE}" type="presOf" srcId="{861B8FD1-DECA-1E48-8FC2-4510D62D5AF5}" destId="{B8A9E1DD-42F9-8A4E-BB27-9F6E19AEE73D}" srcOrd="0" destOrd="0" presId="urn:microsoft.com/office/officeart/2005/8/layout/process1"/>
    <dgm:cxn modelId="{7AE84B66-0717-B84E-9681-21045D01112C}" type="presOf" srcId="{CBD7F8D0-01A1-9642-914C-3A9E699DD309}" destId="{B932EA59-50DD-424A-8986-12F79C4627C0}" srcOrd="0" destOrd="0" presId="urn:microsoft.com/office/officeart/2005/8/layout/process1"/>
    <dgm:cxn modelId="{AE2E919F-7EDE-A247-85B8-1DC50A020333}" type="presOf" srcId="{155BAB72-91A2-B24F-ABA5-BBAFDE810DCA}" destId="{F61B26C2-BF9F-4C47-8753-E78FA6B4E8D2}" srcOrd="1" destOrd="0" presId="urn:microsoft.com/office/officeart/2005/8/layout/process1"/>
    <dgm:cxn modelId="{AA818EDB-AF29-234B-8E2B-1759647529A6}" type="presOf" srcId="{794EC41E-1CFC-AA4A-95F9-F0577CD5B8DF}" destId="{0FB689FA-F4EF-C54A-8D17-15AC9E2DA91E}" srcOrd="0" destOrd="0" presId="urn:microsoft.com/office/officeart/2005/8/layout/process1"/>
    <dgm:cxn modelId="{54B59ED7-45B7-6F4D-9947-02C97A1390CE}" type="presOf" srcId="{155BAB72-91A2-B24F-ABA5-BBAFDE810DCA}" destId="{D4DDD540-ED48-5942-AA78-D01D2ECBD96B}" srcOrd="0" destOrd="0" presId="urn:microsoft.com/office/officeart/2005/8/layout/process1"/>
    <dgm:cxn modelId="{54EF1E74-F5DE-BE4B-94E7-B20E74F71C58}" type="presOf" srcId="{2E6B767F-3AAD-6A48-9738-0F8563A80CF1}" destId="{C3B2989C-25A0-8D46-BB48-A3FD6DF58F00}" srcOrd="0" destOrd="0" presId="urn:microsoft.com/office/officeart/2005/8/layout/process1"/>
    <dgm:cxn modelId="{DCBABCB0-E919-F540-8816-9BC25F5264A2}" type="presParOf" srcId="{9A1A1469-D0F9-B54A-BBF4-0FE40FCC8B53}" destId="{D4923FF6-6C56-6D4D-8872-C2ECD422D5AD}" srcOrd="0" destOrd="0" presId="urn:microsoft.com/office/officeart/2005/8/layout/process1"/>
    <dgm:cxn modelId="{9122466D-1BBC-5042-BB6A-522E69B89DD8}" type="presParOf" srcId="{9A1A1469-D0F9-B54A-BBF4-0FE40FCC8B53}" destId="{D4DDD540-ED48-5942-AA78-D01D2ECBD96B}" srcOrd="1" destOrd="0" presId="urn:microsoft.com/office/officeart/2005/8/layout/process1"/>
    <dgm:cxn modelId="{C726F56B-F0A7-5443-AB10-B52517A21C21}" type="presParOf" srcId="{D4DDD540-ED48-5942-AA78-D01D2ECBD96B}" destId="{F61B26C2-BF9F-4C47-8753-E78FA6B4E8D2}" srcOrd="0" destOrd="0" presId="urn:microsoft.com/office/officeart/2005/8/layout/process1"/>
    <dgm:cxn modelId="{759440B2-AB0B-114A-829A-85638C887ED0}" type="presParOf" srcId="{9A1A1469-D0F9-B54A-BBF4-0FE40FCC8B53}" destId="{B8A9E1DD-42F9-8A4E-BB27-9F6E19AEE73D}" srcOrd="2" destOrd="0" presId="urn:microsoft.com/office/officeart/2005/8/layout/process1"/>
    <dgm:cxn modelId="{436CB1EB-5B4D-5840-A48D-3F5C9BDA0814}" type="presParOf" srcId="{9A1A1469-D0F9-B54A-BBF4-0FE40FCC8B53}" destId="{0FB689FA-F4EF-C54A-8D17-15AC9E2DA91E}" srcOrd="3" destOrd="0" presId="urn:microsoft.com/office/officeart/2005/8/layout/process1"/>
    <dgm:cxn modelId="{59AFF03D-76C7-A74E-94E1-DD2976C5B073}" type="presParOf" srcId="{0FB689FA-F4EF-C54A-8D17-15AC9E2DA91E}" destId="{2A7DFE14-643A-6F42-9471-C7E2C5C3D0F2}" srcOrd="0" destOrd="0" presId="urn:microsoft.com/office/officeart/2005/8/layout/process1"/>
    <dgm:cxn modelId="{56307778-11D5-C542-8DB6-0F00D4FB04D6}" type="presParOf" srcId="{9A1A1469-D0F9-B54A-BBF4-0FE40FCC8B53}" destId="{B932EA59-50DD-424A-8986-12F79C4627C0}" srcOrd="4" destOrd="0" presId="urn:microsoft.com/office/officeart/2005/8/layout/process1"/>
    <dgm:cxn modelId="{D478BC0F-BA96-9549-ABEE-6D5DED471AA8}" type="presParOf" srcId="{9A1A1469-D0F9-B54A-BBF4-0FE40FCC8B53}" destId="{02169A15-8F44-0F4E-8E62-3B6BA9F6FF93}" srcOrd="5" destOrd="0" presId="urn:microsoft.com/office/officeart/2005/8/layout/process1"/>
    <dgm:cxn modelId="{81419F1C-5846-B44F-A9EC-CDC341187264}" type="presParOf" srcId="{02169A15-8F44-0F4E-8E62-3B6BA9F6FF93}" destId="{6510D54C-8403-AC47-B183-03EA583C71F8}" srcOrd="0" destOrd="0" presId="urn:microsoft.com/office/officeart/2005/8/layout/process1"/>
    <dgm:cxn modelId="{B4237A8C-5CF3-FB40-9326-656B462209CF}" type="presParOf" srcId="{9A1A1469-D0F9-B54A-BBF4-0FE40FCC8B53}" destId="{3BB0D14B-FB17-154E-B5AA-919242122069}" srcOrd="6" destOrd="0" presId="urn:microsoft.com/office/officeart/2005/8/layout/process1"/>
    <dgm:cxn modelId="{502545E1-FBF9-2D43-8921-C9FF5A0ED1AD}" type="presParOf" srcId="{9A1A1469-D0F9-B54A-BBF4-0FE40FCC8B53}" destId="{5DE5AF06-CFFA-5444-BBE1-7ADED392C508}" srcOrd="7" destOrd="0" presId="urn:microsoft.com/office/officeart/2005/8/layout/process1"/>
    <dgm:cxn modelId="{67AF35DB-7C15-BA4A-99C2-E5EAA762B9CD}" type="presParOf" srcId="{5DE5AF06-CFFA-5444-BBE1-7ADED392C508}" destId="{2B589046-0A76-D74A-B067-525EA113905D}" srcOrd="0" destOrd="0" presId="urn:microsoft.com/office/officeart/2005/8/layout/process1"/>
    <dgm:cxn modelId="{4D7FC034-58E6-DC48-9A19-66C5B18B9D5B}" type="presParOf" srcId="{9A1A1469-D0F9-B54A-BBF4-0FE40FCC8B53}" destId="{C3B2989C-25A0-8D46-BB48-A3FD6DF58F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8830F0-300D-5A4E-9133-47129AC70423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3FB463-73C5-0748-81E5-F17B8F8CCAF4}">
      <dgm:prSet/>
      <dgm:spPr/>
      <dgm:t>
        <a:bodyPr/>
        <a:lstStyle/>
        <a:p>
          <a:pPr rtl="0"/>
          <a:r>
            <a:rPr lang="en-US" dirty="0" smtClean="0"/>
            <a:t>BLASTP Against</a:t>
          </a:r>
          <a:br>
            <a:rPr lang="en-US" dirty="0" smtClean="0"/>
          </a:br>
          <a:r>
            <a:rPr lang="en-US" dirty="0" smtClean="0"/>
            <a:t>NR </a:t>
          </a:r>
        </a:p>
        <a:p>
          <a:pPr rtl="0"/>
          <a:r>
            <a:rPr lang="en-US" dirty="0" smtClean="0"/>
            <a:t>(Specifying</a:t>
          </a:r>
          <a:r>
            <a:rPr lang="en-US" baseline="0" dirty="0" smtClean="0"/>
            <a:t> global/</a:t>
          </a:r>
          <a:r>
            <a:rPr lang="en-US" baseline="0" dirty="0" err="1" smtClean="0"/>
            <a:t>glocal</a:t>
          </a:r>
          <a:r>
            <a:rPr lang="en-US" baseline="0" dirty="0" smtClean="0"/>
            <a:t> alignment)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.</a:t>
          </a:r>
          <a:br>
            <a:rPr lang="en-US" dirty="0" smtClean="0"/>
          </a:br>
          <a:r>
            <a:rPr lang="en-US" dirty="0" smtClean="0"/>
            <a:t>.</a:t>
          </a:r>
          <a:endParaRPr lang="en-US" dirty="0"/>
        </a:p>
      </dgm:t>
    </dgm:pt>
    <dgm:pt modelId="{CF7010B8-3A41-6648-9ACA-D0E074D8D5E9}" type="parTrans" cxnId="{7B0777A9-4DEA-B54B-8FBA-4AD17DE174D7}">
      <dgm:prSet/>
      <dgm:spPr/>
      <dgm:t>
        <a:bodyPr/>
        <a:lstStyle/>
        <a:p>
          <a:endParaRPr lang="en-US"/>
        </a:p>
      </dgm:t>
    </dgm:pt>
    <dgm:pt modelId="{155BAB72-91A2-B24F-ABA5-BBAFDE810DCA}" type="sibTrans" cxnId="{7B0777A9-4DEA-B54B-8FBA-4AD17DE174D7}">
      <dgm:prSet/>
      <dgm:spPr/>
      <dgm:t>
        <a:bodyPr/>
        <a:lstStyle/>
        <a:p>
          <a:endParaRPr lang="en-US"/>
        </a:p>
      </dgm:t>
    </dgm:pt>
    <dgm:pt modelId="{CBD7F8D0-01A1-9642-914C-3A9E699DD309}">
      <dgm:prSet/>
      <dgm:spPr/>
      <dgm:t>
        <a:bodyPr/>
        <a:lstStyle/>
        <a:p>
          <a:pPr rtl="0"/>
          <a:r>
            <a:rPr lang="en-US" dirty="0" smtClean="0"/>
            <a:t> Annotated </a:t>
          </a:r>
        </a:p>
        <a:p>
          <a:pPr rtl="0"/>
          <a:r>
            <a:rPr lang="en-US" dirty="0" smtClean="0"/>
            <a:t>Sequence</a:t>
          </a:r>
          <a:r>
            <a:rPr lang="en-US" baseline="0" dirty="0" smtClean="0"/>
            <a:t> </a:t>
          </a:r>
        </a:p>
        <a:p>
          <a:pPr rtl="0"/>
          <a:r>
            <a:rPr lang="en-US" baseline="0" dirty="0" smtClean="0"/>
            <a:t>Objects- Matrix of Aligned Proteins annotated with helix locations</a:t>
          </a:r>
          <a:endParaRPr lang="en-US" dirty="0"/>
        </a:p>
      </dgm:t>
    </dgm:pt>
    <dgm:pt modelId="{A0668E79-8F50-BD4C-819C-4B9A4951AFFC}" type="parTrans" cxnId="{B66A0DA7-0DD1-D944-9226-3206BCC6A149}">
      <dgm:prSet/>
      <dgm:spPr/>
      <dgm:t>
        <a:bodyPr/>
        <a:lstStyle/>
        <a:p>
          <a:endParaRPr lang="en-US"/>
        </a:p>
      </dgm:t>
    </dgm:pt>
    <dgm:pt modelId="{21AFD040-B0C9-D74E-AA77-F578510CD899}" type="sibTrans" cxnId="{B66A0DA7-0DD1-D944-9226-3206BCC6A149}">
      <dgm:prSet/>
      <dgm:spPr/>
      <dgm:t>
        <a:bodyPr/>
        <a:lstStyle/>
        <a:p>
          <a:endParaRPr lang="en-US"/>
        </a:p>
      </dgm:t>
    </dgm:pt>
    <dgm:pt modelId="{8AE3F35F-6329-CB4C-B927-14C263065096}">
      <dgm:prSet/>
      <dgm:spPr/>
      <dgm:t>
        <a:bodyPr/>
        <a:lstStyle/>
        <a:p>
          <a:pPr rtl="0"/>
          <a:r>
            <a:rPr lang="en-US" dirty="0" smtClean="0"/>
            <a:t> Altered Target Sequence </a:t>
          </a:r>
          <a:r>
            <a:rPr lang="en-US" dirty="0" smtClean="0">
              <a:sym typeface="Wingdings"/>
            </a:rPr>
            <a:t> Windowing Technique</a:t>
          </a:r>
          <a:endParaRPr lang="en-US" dirty="0"/>
        </a:p>
      </dgm:t>
    </dgm:pt>
    <dgm:pt modelId="{4D213F1F-2B23-E942-A912-7FC8BC56F4A4}" type="parTrans" cxnId="{635D99EE-8E83-E24D-BBCC-0E4FACD7ADC6}">
      <dgm:prSet/>
      <dgm:spPr/>
      <dgm:t>
        <a:bodyPr/>
        <a:lstStyle/>
        <a:p>
          <a:endParaRPr lang="en-US"/>
        </a:p>
      </dgm:t>
    </dgm:pt>
    <dgm:pt modelId="{A9A8AC24-369C-F44C-904B-77A0335B6680}" type="sibTrans" cxnId="{635D99EE-8E83-E24D-BBCC-0E4FACD7ADC6}">
      <dgm:prSet/>
      <dgm:spPr/>
      <dgm:t>
        <a:bodyPr/>
        <a:lstStyle/>
        <a:p>
          <a:endParaRPr lang="en-US"/>
        </a:p>
      </dgm:t>
    </dgm:pt>
    <dgm:pt modelId="{2E6B767F-3AAD-6A48-9738-0F8563A80CF1}">
      <dgm:prSet/>
      <dgm:spPr/>
      <dgm:t>
        <a:bodyPr/>
        <a:lstStyle/>
        <a:p>
          <a:pPr rtl="0"/>
          <a:r>
            <a:rPr lang="en-US" dirty="0" smtClean="0"/>
            <a:t>Benchmarking Against SwissProt</a:t>
          </a:r>
          <a:r>
            <a:rPr lang="en-US" baseline="0" dirty="0" smtClean="0"/>
            <a:t> KCNA1_HUMAN Annotations</a:t>
          </a:r>
          <a:endParaRPr lang="en-US" dirty="0"/>
        </a:p>
      </dgm:t>
    </dgm:pt>
    <dgm:pt modelId="{272E3249-1E6F-F14A-A93A-B99C62A3424F}" type="parTrans" cxnId="{AA5F4730-2A27-BD4E-9A6F-9A356B11A8D7}">
      <dgm:prSet/>
      <dgm:spPr/>
      <dgm:t>
        <a:bodyPr/>
        <a:lstStyle/>
        <a:p>
          <a:endParaRPr lang="en-US"/>
        </a:p>
      </dgm:t>
    </dgm:pt>
    <dgm:pt modelId="{0C2BE505-C5FD-E646-BB0B-BAAACC080997}" type="sibTrans" cxnId="{AA5F4730-2A27-BD4E-9A6F-9A356B11A8D7}">
      <dgm:prSet/>
      <dgm:spPr/>
      <dgm:t>
        <a:bodyPr/>
        <a:lstStyle/>
        <a:p>
          <a:endParaRPr lang="en-US"/>
        </a:p>
      </dgm:t>
    </dgm:pt>
    <dgm:pt modelId="{861B8FD1-DECA-1E48-8FC2-4510D62D5AF5}">
      <dgm:prSet/>
      <dgm:spPr/>
      <dgm:t>
        <a:bodyPr/>
        <a:lstStyle/>
        <a:p>
          <a:pPr rtl="0"/>
          <a:r>
            <a:rPr lang="en-US" dirty="0" smtClean="0"/>
            <a:t>Submit</a:t>
          </a:r>
          <a:r>
            <a:rPr lang="en-US" baseline="0" dirty="0" smtClean="0"/>
            <a:t> sequence identifiers to TMHMM and scrape HTML to generate annotations</a:t>
          </a:r>
          <a:r>
            <a:rPr lang="en-US" dirty="0" smtClean="0"/>
            <a:t>.</a:t>
          </a:r>
        </a:p>
        <a:p>
          <a:pPr rtl="0"/>
          <a:r>
            <a:rPr lang="en-US" dirty="0" smtClean="0"/>
            <a:t>{</a:t>
          </a:r>
          <a:r>
            <a:rPr lang="en-US" dirty="0" err="1" smtClean="0"/>
            <a:t>i,o</a:t>
          </a:r>
          <a:r>
            <a:rPr lang="en-US" dirty="0" smtClean="0"/>
            <a:t>}</a:t>
          </a:r>
          <a:r>
            <a:rPr lang="en-US" baseline="30000" dirty="0" smtClean="0"/>
            <a:t>n</a:t>
          </a:r>
          <a:endParaRPr lang="en-US" dirty="0" smtClean="0"/>
        </a:p>
        <a:p>
          <a:pPr rtl="0"/>
          <a:r>
            <a:rPr lang="en-US" dirty="0" smtClean="0"/>
            <a:t>.</a:t>
          </a:r>
        </a:p>
        <a:p>
          <a:pPr rtl="0"/>
          <a:endParaRPr lang="en-US" dirty="0" smtClean="0"/>
        </a:p>
      </dgm:t>
    </dgm:pt>
    <dgm:pt modelId="{76B1938D-08EF-394E-84FF-B6D069B9FE68}" type="parTrans" cxnId="{57E4B1E4-005E-A84D-9B90-1C1349D39920}">
      <dgm:prSet/>
      <dgm:spPr/>
      <dgm:t>
        <a:bodyPr/>
        <a:lstStyle/>
        <a:p>
          <a:endParaRPr lang="en-US"/>
        </a:p>
      </dgm:t>
    </dgm:pt>
    <dgm:pt modelId="{794EC41E-1CFC-AA4A-95F9-F0577CD5B8DF}" type="sibTrans" cxnId="{57E4B1E4-005E-A84D-9B90-1C1349D39920}">
      <dgm:prSet/>
      <dgm:spPr/>
      <dgm:t>
        <a:bodyPr/>
        <a:lstStyle/>
        <a:p>
          <a:endParaRPr lang="en-US"/>
        </a:p>
      </dgm:t>
    </dgm:pt>
    <dgm:pt modelId="{9A1A1469-D0F9-B54A-BBF4-0FE40FCC8B53}" type="pres">
      <dgm:prSet presAssocID="{C18830F0-300D-5A4E-9133-47129AC704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923FF6-6C56-6D4D-8872-C2ECD422D5AD}" type="pres">
      <dgm:prSet presAssocID="{483FB463-73C5-0748-81E5-F17B8F8CCAF4}" presName="node" presStyleLbl="node1" presStyleIdx="0" presStyleCnt="5" custLinFactNeighborX="4215" custLinFactNeighborY="1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DD540-ED48-5942-AA78-D01D2ECBD96B}" type="pres">
      <dgm:prSet presAssocID="{155BAB72-91A2-B24F-ABA5-BBAFDE810DC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61B26C2-BF9F-4C47-8753-E78FA6B4E8D2}" type="pres">
      <dgm:prSet presAssocID="{155BAB72-91A2-B24F-ABA5-BBAFDE810DC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8A9E1DD-42F9-8A4E-BB27-9F6E19AEE73D}" type="pres">
      <dgm:prSet presAssocID="{861B8FD1-DECA-1E48-8FC2-4510D62D5AF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B689FA-F4EF-C54A-8D17-15AC9E2DA91E}" type="pres">
      <dgm:prSet presAssocID="{794EC41E-1CFC-AA4A-95F9-F0577CD5B8DF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A7DFE14-643A-6F42-9471-C7E2C5C3D0F2}" type="pres">
      <dgm:prSet presAssocID="{794EC41E-1CFC-AA4A-95F9-F0577CD5B8DF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932EA59-50DD-424A-8986-12F79C4627C0}" type="pres">
      <dgm:prSet presAssocID="{CBD7F8D0-01A1-9642-914C-3A9E699DD30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169A15-8F44-0F4E-8E62-3B6BA9F6FF93}" type="pres">
      <dgm:prSet presAssocID="{21AFD040-B0C9-D74E-AA77-F578510CD89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510D54C-8403-AC47-B183-03EA583C71F8}" type="pres">
      <dgm:prSet presAssocID="{21AFD040-B0C9-D74E-AA77-F578510CD89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3BB0D14B-FB17-154E-B5AA-919242122069}" type="pres">
      <dgm:prSet presAssocID="{8AE3F35F-6329-CB4C-B927-14C2630650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5AF06-CFFA-5444-BBE1-7ADED392C508}" type="pres">
      <dgm:prSet presAssocID="{A9A8AC24-369C-F44C-904B-77A0335B668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B589046-0A76-D74A-B067-525EA113905D}" type="pres">
      <dgm:prSet presAssocID="{A9A8AC24-369C-F44C-904B-77A0335B668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3B2989C-25A0-8D46-BB48-A3FD6DF58F00}" type="pres">
      <dgm:prSet presAssocID="{2E6B767F-3AAD-6A48-9738-0F8563A80CF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5F4730-2A27-BD4E-9A6F-9A356B11A8D7}" srcId="{C18830F0-300D-5A4E-9133-47129AC70423}" destId="{2E6B767F-3AAD-6A48-9738-0F8563A80CF1}" srcOrd="4" destOrd="0" parTransId="{272E3249-1E6F-F14A-A93A-B99C62A3424F}" sibTransId="{0C2BE505-C5FD-E646-BB0B-BAAACC080997}"/>
    <dgm:cxn modelId="{57E4B1E4-005E-A84D-9B90-1C1349D39920}" srcId="{C18830F0-300D-5A4E-9133-47129AC70423}" destId="{861B8FD1-DECA-1E48-8FC2-4510D62D5AF5}" srcOrd="1" destOrd="0" parTransId="{76B1938D-08EF-394E-84FF-B6D069B9FE68}" sibTransId="{794EC41E-1CFC-AA4A-95F9-F0577CD5B8DF}"/>
    <dgm:cxn modelId="{7B0777A9-4DEA-B54B-8FBA-4AD17DE174D7}" srcId="{C18830F0-300D-5A4E-9133-47129AC70423}" destId="{483FB463-73C5-0748-81E5-F17B8F8CCAF4}" srcOrd="0" destOrd="0" parTransId="{CF7010B8-3A41-6648-9ACA-D0E074D8D5E9}" sibTransId="{155BAB72-91A2-B24F-ABA5-BBAFDE810DCA}"/>
    <dgm:cxn modelId="{5E1CB6C4-FD00-304C-BEB3-4F403C3B1A6F}" type="presOf" srcId="{21AFD040-B0C9-D74E-AA77-F578510CD899}" destId="{02169A15-8F44-0F4E-8E62-3B6BA9F6FF93}" srcOrd="0" destOrd="0" presId="urn:microsoft.com/office/officeart/2005/8/layout/process1"/>
    <dgm:cxn modelId="{EB2F8D07-F41F-254A-B0F9-83EB3AF70566}" type="presOf" srcId="{A9A8AC24-369C-F44C-904B-77A0335B6680}" destId="{2B589046-0A76-D74A-B067-525EA113905D}" srcOrd="1" destOrd="0" presId="urn:microsoft.com/office/officeart/2005/8/layout/process1"/>
    <dgm:cxn modelId="{CEA86EAF-3496-2645-91BD-21E9CE063C67}" type="presOf" srcId="{A9A8AC24-369C-F44C-904B-77A0335B6680}" destId="{5DE5AF06-CFFA-5444-BBE1-7ADED392C508}" srcOrd="0" destOrd="0" presId="urn:microsoft.com/office/officeart/2005/8/layout/process1"/>
    <dgm:cxn modelId="{B66A0DA7-0DD1-D944-9226-3206BCC6A149}" srcId="{C18830F0-300D-5A4E-9133-47129AC70423}" destId="{CBD7F8D0-01A1-9642-914C-3A9E699DD309}" srcOrd="2" destOrd="0" parTransId="{A0668E79-8F50-BD4C-819C-4B9A4951AFFC}" sibTransId="{21AFD040-B0C9-D74E-AA77-F578510CD899}"/>
    <dgm:cxn modelId="{F19F9ECA-E33B-234E-8339-DBF47E9C8E3A}" type="presOf" srcId="{8AE3F35F-6329-CB4C-B927-14C263065096}" destId="{3BB0D14B-FB17-154E-B5AA-919242122069}" srcOrd="0" destOrd="0" presId="urn:microsoft.com/office/officeart/2005/8/layout/process1"/>
    <dgm:cxn modelId="{FEB9A55B-FAC7-9B42-B99D-615155408B39}" type="presOf" srcId="{861B8FD1-DECA-1E48-8FC2-4510D62D5AF5}" destId="{B8A9E1DD-42F9-8A4E-BB27-9F6E19AEE73D}" srcOrd="0" destOrd="0" presId="urn:microsoft.com/office/officeart/2005/8/layout/process1"/>
    <dgm:cxn modelId="{0135EEF6-C630-FB4F-9F0F-D581E47D0236}" type="presOf" srcId="{CBD7F8D0-01A1-9642-914C-3A9E699DD309}" destId="{B932EA59-50DD-424A-8986-12F79C4627C0}" srcOrd="0" destOrd="0" presId="urn:microsoft.com/office/officeart/2005/8/layout/process1"/>
    <dgm:cxn modelId="{90022CDA-8B0F-004B-B0C0-0EEA9B6FAF90}" type="presOf" srcId="{2E6B767F-3AAD-6A48-9738-0F8563A80CF1}" destId="{C3B2989C-25A0-8D46-BB48-A3FD6DF58F00}" srcOrd="0" destOrd="0" presId="urn:microsoft.com/office/officeart/2005/8/layout/process1"/>
    <dgm:cxn modelId="{21197FB4-8936-4147-9490-4F5FBC2912CA}" type="presOf" srcId="{C18830F0-300D-5A4E-9133-47129AC70423}" destId="{9A1A1469-D0F9-B54A-BBF4-0FE40FCC8B53}" srcOrd="0" destOrd="0" presId="urn:microsoft.com/office/officeart/2005/8/layout/process1"/>
    <dgm:cxn modelId="{01B0FF07-1A5A-B44D-AF7F-4B2E183A2833}" type="presOf" srcId="{794EC41E-1CFC-AA4A-95F9-F0577CD5B8DF}" destId="{2A7DFE14-643A-6F42-9471-C7E2C5C3D0F2}" srcOrd="1" destOrd="0" presId="urn:microsoft.com/office/officeart/2005/8/layout/process1"/>
    <dgm:cxn modelId="{635D99EE-8E83-E24D-BBCC-0E4FACD7ADC6}" srcId="{C18830F0-300D-5A4E-9133-47129AC70423}" destId="{8AE3F35F-6329-CB4C-B927-14C263065096}" srcOrd="3" destOrd="0" parTransId="{4D213F1F-2B23-E942-A912-7FC8BC56F4A4}" sibTransId="{A9A8AC24-369C-F44C-904B-77A0335B6680}"/>
    <dgm:cxn modelId="{0B863C5A-1079-254B-9F58-D0475CD7B82C}" type="presOf" srcId="{483FB463-73C5-0748-81E5-F17B8F8CCAF4}" destId="{D4923FF6-6C56-6D4D-8872-C2ECD422D5AD}" srcOrd="0" destOrd="0" presId="urn:microsoft.com/office/officeart/2005/8/layout/process1"/>
    <dgm:cxn modelId="{367A6384-BB68-6041-BCFD-1210A0F43B1F}" type="presOf" srcId="{21AFD040-B0C9-D74E-AA77-F578510CD899}" destId="{6510D54C-8403-AC47-B183-03EA583C71F8}" srcOrd="1" destOrd="0" presId="urn:microsoft.com/office/officeart/2005/8/layout/process1"/>
    <dgm:cxn modelId="{B1540A68-6274-4E40-98D1-4AF664F6C3FC}" type="presOf" srcId="{794EC41E-1CFC-AA4A-95F9-F0577CD5B8DF}" destId="{0FB689FA-F4EF-C54A-8D17-15AC9E2DA91E}" srcOrd="0" destOrd="0" presId="urn:microsoft.com/office/officeart/2005/8/layout/process1"/>
    <dgm:cxn modelId="{2152B903-6CC5-2440-BA20-326126916741}" type="presOf" srcId="{155BAB72-91A2-B24F-ABA5-BBAFDE810DCA}" destId="{D4DDD540-ED48-5942-AA78-D01D2ECBD96B}" srcOrd="0" destOrd="0" presId="urn:microsoft.com/office/officeart/2005/8/layout/process1"/>
    <dgm:cxn modelId="{AE807857-4629-7D43-A092-351D6EF90E88}" type="presOf" srcId="{155BAB72-91A2-B24F-ABA5-BBAFDE810DCA}" destId="{F61B26C2-BF9F-4C47-8753-E78FA6B4E8D2}" srcOrd="1" destOrd="0" presId="urn:microsoft.com/office/officeart/2005/8/layout/process1"/>
    <dgm:cxn modelId="{48259DE3-6B72-5443-AB95-0083E9C3F330}" type="presParOf" srcId="{9A1A1469-D0F9-B54A-BBF4-0FE40FCC8B53}" destId="{D4923FF6-6C56-6D4D-8872-C2ECD422D5AD}" srcOrd="0" destOrd="0" presId="urn:microsoft.com/office/officeart/2005/8/layout/process1"/>
    <dgm:cxn modelId="{846A05E9-F46E-1F40-9839-40BD7F9D3290}" type="presParOf" srcId="{9A1A1469-D0F9-B54A-BBF4-0FE40FCC8B53}" destId="{D4DDD540-ED48-5942-AA78-D01D2ECBD96B}" srcOrd="1" destOrd="0" presId="urn:microsoft.com/office/officeart/2005/8/layout/process1"/>
    <dgm:cxn modelId="{2F6A1B9E-9152-1949-A7B6-04C27A48D460}" type="presParOf" srcId="{D4DDD540-ED48-5942-AA78-D01D2ECBD96B}" destId="{F61B26C2-BF9F-4C47-8753-E78FA6B4E8D2}" srcOrd="0" destOrd="0" presId="urn:microsoft.com/office/officeart/2005/8/layout/process1"/>
    <dgm:cxn modelId="{D95E63FF-EB09-E64D-B520-900DD9DCC0A9}" type="presParOf" srcId="{9A1A1469-D0F9-B54A-BBF4-0FE40FCC8B53}" destId="{B8A9E1DD-42F9-8A4E-BB27-9F6E19AEE73D}" srcOrd="2" destOrd="0" presId="urn:microsoft.com/office/officeart/2005/8/layout/process1"/>
    <dgm:cxn modelId="{BA65E900-E024-0949-9A0E-EFFF6A9BBBE1}" type="presParOf" srcId="{9A1A1469-D0F9-B54A-BBF4-0FE40FCC8B53}" destId="{0FB689FA-F4EF-C54A-8D17-15AC9E2DA91E}" srcOrd="3" destOrd="0" presId="urn:microsoft.com/office/officeart/2005/8/layout/process1"/>
    <dgm:cxn modelId="{45AF5441-47EF-B744-B71E-3180D2507263}" type="presParOf" srcId="{0FB689FA-F4EF-C54A-8D17-15AC9E2DA91E}" destId="{2A7DFE14-643A-6F42-9471-C7E2C5C3D0F2}" srcOrd="0" destOrd="0" presId="urn:microsoft.com/office/officeart/2005/8/layout/process1"/>
    <dgm:cxn modelId="{A030663F-B77B-BA4F-BDF4-FEA0A03547F7}" type="presParOf" srcId="{9A1A1469-D0F9-B54A-BBF4-0FE40FCC8B53}" destId="{B932EA59-50DD-424A-8986-12F79C4627C0}" srcOrd="4" destOrd="0" presId="urn:microsoft.com/office/officeart/2005/8/layout/process1"/>
    <dgm:cxn modelId="{ACA23CC8-66CB-3E4C-A906-600A9F30C3C3}" type="presParOf" srcId="{9A1A1469-D0F9-B54A-BBF4-0FE40FCC8B53}" destId="{02169A15-8F44-0F4E-8E62-3B6BA9F6FF93}" srcOrd="5" destOrd="0" presId="urn:microsoft.com/office/officeart/2005/8/layout/process1"/>
    <dgm:cxn modelId="{5038E03C-0D29-EE44-8330-099FB3CBC391}" type="presParOf" srcId="{02169A15-8F44-0F4E-8E62-3B6BA9F6FF93}" destId="{6510D54C-8403-AC47-B183-03EA583C71F8}" srcOrd="0" destOrd="0" presId="urn:microsoft.com/office/officeart/2005/8/layout/process1"/>
    <dgm:cxn modelId="{47AEA121-3D96-2042-912E-3F6A06CCF29F}" type="presParOf" srcId="{9A1A1469-D0F9-B54A-BBF4-0FE40FCC8B53}" destId="{3BB0D14B-FB17-154E-B5AA-919242122069}" srcOrd="6" destOrd="0" presId="urn:microsoft.com/office/officeart/2005/8/layout/process1"/>
    <dgm:cxn modelId="{3642B2A4-93CE-6B40-AF72-0434A8E87D51}" type="presParOf" srcId="{9A1A1469-D0F9-B54A-BBF4-0FE40FCC8B53}" destId="{5DE5AF06-CFFA-5444-BBE1-7ADED392C508}" srcOrd="7" destOrd="0" presId="urn:microsoft.com/office/officeart/2005/8/layout/process1"/>
    <dgm:cxn modelId="{47C408EA-F655-6543-89A9-BB7E451134F1}" type="presParOf" srcId="{5DE5AF06-CFFA-5444-BBE1-7ADED392C508}" destId="{2B589046-0A76-D74A-B067-525EA113905D}" srcOrd="0" destOrd="0" presId="urn:microsoft.com/office/officeart/2005/8/layout/process1"/>
    <dgm:cxn modelId="{7C715C0C-7A59-5F4D-9B12-673A20CEBCD1}" type="presParOf" srcId="{9A1A1469-D0F9-B54A-BBF4-0FE40FCC8B53}" destId="{C3B2989C-25A0-8D46-BB48-A3FD6DF58F0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23FF6-6C56-6D4D-8872-C2ECD422D5AD}">
      <dsp:nvSpPr>
        <dsp:cNvPr id="0" name=""/>
        <dsp:cNvSpPr/>
      </dsp:nvSpPr>
      <dsp:spPr>
        <a:xfrm>
          <a:off x="30159" y="1496608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BLASTP Against</a:t>
          </a:r>
          <a:br>
            <a:rPr lang="en-US" sz="1500" kern="1200" dirty="0" smtClean="0"/>
          </a:br>
          <a:r>
            <a:rPr lang="en-US" sz="1500" kern="1200" dirty="0" smtClean="0"/>
            <a:t>NR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(Specifying</a:t>
          </a:r>
          <a:r>
            <a:rPr lang="en-US" sz="1500" kern="1200" baseline="0" dirty="0" smtClean="0"/>
            <a:t> global/</a:t>
          </a:r>
          <a:r>
            <a:rPr lang="en-US" sz="1500" kern="1200" baseline="0" dirty="0" err="1" smtClean="0"/>
            <a:t>glocal</a:t>
          </a:r>
          <a:r>
            <a:rPr lang="en-US" sz="1500" kern="1200" baseline="0" dirty="0" smtClean="0"/>
            <a:t> alignment)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.</a:t>
          </a:r>
          <a:br>
            <a:rPr lang="en-US" sz="1500" kern="1200" dirty="0" smtClean="0"/>
          </a:br>
          <a:r>
            <a:rPr lang="en-US" sz="1500" kern="1200" dirty="0" smtClean="0"/>
            <a:t>.</a:t>
          </a:r>
          <a:br>
            <a:rPr lang="en-US" sz="1500" kern="1200" dirty="0" smtClean="0"/>
          </a:b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74138" y="1540587"/>
        <a:ext cx="1413582" cy="1986191"/>
      </dsp:txXfrm>
    </dsp:sp>
    <dsp:sp modelId="{D4DDD540-ED48-5942-AA78-D01D2ECBD96B}">
      <dsp:nvSpPr>
        <dsp:cNvPr id="0" name=""/>
        <dsp:cNvSpPr/>
      </dsp:nvSpPr>
      <dsp:spPr>
        <a:xfrm rot="21534020">
          <a:off x="1675497" y="2327393"/>
          <a:ext cx="304965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75505" y="2402747"/>
        <a:ext cx="213476" cy="223430"/>
      </dsp:txXfrm>
    </dsp:sp>
    <dsp:sp modelId="{B8A9E1DD-42F9-8A4E-BB27-9F6E19AEE73D}">
      <dsp:nvSpPr>
        <dsp:cNvPr id="0" name=""/>
        <dsp:cNvSpPr/>
      </dsp:nvSpPr>
      <dsp:spPr>
        <a:xfrm>
          <a:off x="2107000" y="1456743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</a:t>
          </a:r>
          <a:r>
            <a:rPr lang="en-US" sz="1500" kern="1200" baseline="0" dirty="0" smtClean="0"/>
            <a:t> overly </a:t>
          </a:r>
          <a:r>
            <a:rPr lang="en-US" sz="1500" kern="1200" baseline="0" dirty="0" err="1" smtClean="0"/>
            <a:t>gappy</a:t>
          </a:r>
          <a:r>
            <a:rPr lang="en-US" sz="1500" kern="1200" baseline="0" dirty="0" smtClean="0"/>
            <a:t> sequences, redundancies (to improve tree construction speed) and </a:t>
          </a:r>
          <a:r>
            <a:rPr lang="en-US" sz="1500" kern="1200" baseline="0" dirty="0" err="1" smtClean="0"/>
            <a:t>gappy</a:t>
          </a:r>
          <a:r>
            <a:rPr lang="en-US" sz="1500" kern="1200" baseline="0" dirty="0" smtClean="0"/>
            <a:t> columns- </a:t>
          </a:r>
          <a:r>
            <a:rPr lang="en-US" sz="1500" kern="1200" baseline="0" dirty="0" err="1" smtClean="0"/>
            <a:t>Trimal</a:t>
          </a:r>
          <a:endParaRPr lang="en-US" sz="1500" kern="1200" dirty="0" smtClean="0"/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 smtClean="0"/>
        </a:p>
      </dsp:txBody>
      <dsp:txXfrm>
        <a:off x="2150979" y="1500722"/>
        <a:ext cx="1413582" cy="1986191"/>
      </dsp:txXfrm>
    </dsp:sp>
    <dsp:sp modelId="{0FB689FA-F4EF-C54A-8D17-15AC9E2DA91E}">
      <dsp:nvSpPr>
        <dsp:cNvPr id="0" name=""/>
        <dsp:cNvSpPr/>
      </dsp:nvSpPr>
      <dsp:spPr>
        <a:xfrm>
          <a:off x="3758695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758695" y="2382102"/>
        <a:ext cx="222828" cy="223430"/>
      </dsp:txXfrm>
    </dsp:sp>
    <dsp:sp modelId="{B932EA59-50DD-424A-8986-12F79C4627C0}">
      <dsp:nvSpPr>
        <dsp:cNvPr id="0" name=""/>
        <dsp:cNvSpPr/>
      </dsp:nvSpPr>
      <dsp:spPr>
        <a:xfrm>
          <a:off x="4209157" y="1456743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Generate</a:t>
          </a:r>
          <a:r>
            <a:rPr lang="en-US" sz="1500" kern="1200" baseline="0" dirty="0" smtClean="0"/>
            <a:t> </a:t>
          </a:r>
          <a:r>
            <a:rPr lang="en-US" sz="1500" kern="1200" dirty="0" err="1" smtClean="0"/>
            <a:t>tree_RAxML</a:t>
          </a:r>
          <a:r>
            <a:rPr lang="en-US" sz="1500" kern="1200" dirty="0" smtClean="0"/>
            <a:t>()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4253136" y="1500722"/>
        <a:ext cx="1413582" cy="1986191"/>
      </dsp:txXfrm>
    </dsp:sp>
    <dsp:sp modelId="{02169A15-8F44-0F4E-8E62-3B6BA9F6FF93}">
      <dsp:nvSpPr>
        <dsp:cNvPr id="0" name=""/>
        <dsp:cNvSpPr/>
      </dsp:nvSpPr>
      <dsp:spPr>
        <a:xfrm>
          <a:off x="5860851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860851" y="2382102"/>
        <a:ext cx="222828" cy="223430"/>
      </dsp:txXfrm>
    </dsp:sp>
    <dsp:sp modelId="{3BB0D14B-FB17-154E-B5AA-919242122069}">
      <dsp:nvSpPr>
        <dsp:cNvPr id="0" name=""/>
        <dsp:cNvSpPr/>
      </dsp:nvSpPr>
      <dsp:spPr>
        <a:xfrm>
          <a:off x="6311313" y="1456743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Use</a:t>
          </a:r>
          <a:r>
            <a:rPr lang="en-US" sz="1500" kern="1200" baseline="0" dirty="0" smtClean="0"/>
            <a:t> 1/</a:t>
          </a:r>
          <a:r>
            <a:rPr lang="en-US" sz="1500" kern="1200" baseline="0" dirty="0" err="1" smtClean="0"/>
            <a:t>tree_distance</a:t>
          </a:r>
          <a:r>
            <a:rPr lang="en-US" sz="1500" kern="1200" baseline="0" dirty="0" smtClean="0"/>
            <a:t> to generate relative weights to query </a:t>
          </a:r>
          <a:endParaRPr lang="en-US" sz="1500" kern="1200" dirty="0"/>
        </a:p>
      </dsp:txBody>
      <dsp:txXfrm>
        <a:off x="6355292" y="1500722"/>
        <a:ext cx="1413582" cy="1986191"/>
      </dsp:txXfrm>
    </dsp:sp>
    <dsp:sp modelId="{5DE5AF06-CFFA-5444-BBE1-7ADED392C508}">
      <dsp:nvSpPr>
        <dsp:cNvPr id="0" name=""/>
        <dsp:cNvSpPr/>
      </dsp:nvSpPr>
      <dsp:spPr>
        <a:xfrm>
          <a:off x="7963008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7963008" y="2382102"/>
        <a:ext cx="222828" cy="223430"/>
      </dsp:txXfrm>
    </dsp:sp>
    <dsp:sp modelId="{C3B2989C-25A0-8D46-BB48-A3FD6DF58F00}">
      <dsp:nvSpPr>
        <dsp:cNvPr id="0" name=""/>
        <dsp:cNvSpPr/>
      </dsp:nvSpPr>
      <dsp:spPr>
        <a:xfrm>
          <a:off x="8413470" y="1456743"/>
          <a:ext cx="1501540" cy="2074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Annotation Transfer Protocol</a:t>
          </a:r>
          <a:r>
            <a:rPr lang="en-US" sz="1500" kern="1200" baseline="0" dirty="0" smtClean="0"/>
            <a:t> and Benchmarking</a:t>
          </a:r>
          <a:endParaRPr lang="en-US" sz="1500" kern="1200" dirty="0"/>
        </a:p>
      </dsp:txBody>
      <dsp:txXfrm>
        <a:off x="8457449" y="1500722"/>
        <a:ext cx="1413582" cy="1986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23FF6-6C56-6D4D-8872-C2ECD422D5AD}">
      <dsp:nvSpPr>
        <dsp:cNvPr id="0" name=""/>
        <dsp:cNvSpPr/>
      </dsp:nvSpPr>
      <dsp:spPr>
        <a:xfrm>
          <a:off x="30159" y="1553078"/>
          <a:ext cx="1501540" cy="1956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BLASTP Against</a:t>
          </a:r>
          <a:br>
            <a:rPr lang="en-US" sz="1300" kern="1200" dirty="0" smtClean="0"/>
          </a:br>
          <a:r>
            <a:rPr lang="en-US" sz="1300" kern="1200" dirty="0" smtClean="0"/>
            <a:t>NR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(Specifying</a:t>
          </a:r>
          <a:r>
            <a:rPr lang="en-US" sz="1300" kern="1200" baseline="0" dirty="0" smtClean="0"/>
            <a:t> global/</a:t>
          </a:r>
          <a:r>
            <a:rPr lang="en-US" sz="1300" kern="1200" baseline="0" dirty="0" err="1" smtClean="0"/>
            <a:t>glocal</a:t>
          </a:r>
          <a:r>
            <a:rPr lang="en-US" sz="1300" kern="1200" baseline="0" dirty="0" smtClean="0"/>
            <a:t> alignment)</a:t>
          </a:r>
          <a:r>
            <a:rPr lang="en-US" sz="1300" kern="1200" dirty="0" smtClean="0"/>
            <a:t/>
          </a:r>
          <a:br>
            <a:rPr lang="en-US" sz="1300" kern="1200" dirty="0" smtClean="0"/>
          </a:br>
          <a:r>
            <a:rPr lang="en-US" sz="1300" kern="1200" dirty="0" smtClean="0"/>
            <a:t>.</a:t>
          </a:r>
          <a:br>
            <a:rPr lang="en-US" sz="1300" kern="1200" dirty="0" smtClean="0"/>
          </a:br>
          <a:r>
            <a:rPr lang="en-US" sz="1300" kern="1200" dirty="0" smtClean="0"/>
            <a:t>.</a:t>
          </a:r>
          <a:br>
            <a:rPr lang="en-US" sz="1300" kern="1200" dirty="0" smtClean="0"/>
          </a:br>
          <a:r>
            <a:rPr lang="en-US" sz="1300" kern="1200" dirty="0" smtClean="0"/>
            <a:t>.</a:t>
          </a:r>
          <a:endParaRPr lang="en-US" sz="1300" kern="1200" dirty="0"/>
        </a:p>
      </dsp:txBody>
      <dsp:txXfrm>
        <a:off x="74138" y="1597057"/>
        <a:ext cx="1413582" cy="1868737"/>
      </dsp:txXfrm>
    </dsp:sp>
    <dsp:sp modelId="{D4DDD540-ED48-5942-AA78-D01D2ECBD96B}">
      <dsp:nvSpPr>
        <dsp:cNvPr id="0" name=""/>
        <dsp:cNvSpPr/>
      </dsp:nvSpPr>
      <dsp:spPr>
        <a:xfrm rot="21537756">
          <a:off x="1675500" y="2326274"/>
          <a:ext cx="304959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75507" y="2401578"/>
        <a:ext cx="213471" cy="223430"/>
      </dsp:txXfrm>
    </dsp:sp>
    <dsp:sp modelId="{B8A9E1DD-42F9-8A4E-BB27-9F6E19AEE73D}">
      <dsp:nvSpPr>
        <dsp:cNvPr id="0" name=""/>
        <dsp:cNvSpPr/>
      </dsp:nvSpPr>
      <dsp:spPr>
        <a:xfrm>
          <a:off x="2107000" y="1515470"/>
          <a:ext cx="1501540" cy="1956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Submit</a:t>
          </a:r>
          <a:r>
            <a:rPr lang="en-US" sz="1300" kern="1200" baseline="0" dirty="0" smtClean="0"/>
            <a:t> sequence identifiers to TMHMM and scrape HTML to generate annotations</a:t>
          </a:r>
          <a:r>
            <a:rPr lang="en-US" sz="1300" kern="1200" dirty="0" smtClean="0"/>
            <a:t>.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{</a:t>
          </a:r>
          <a:r>
            <a:rPr lang="en-US" sz="1300" kern="1200" dirty="0" err="1" smtClean="0"/>
            <a:t>i,o</a:t>
          </a:r>
          <a:r>
            <a:rPr lang="en-US" sz="1300" kern="1200" dirty="0" smtClean="0"/>
            <a:t>}</a:t>
          </a:r>
          <a:r>
            <a:rPr lang="en-US" sz="1300" kern="1200" baseline="30000" dirty="0" smtClean="0"/>
            <a:t>n</a:t>
          </a:r>
          <a:endParaRPr lang="en-US" sz="1300" kern="1200" dirty="0" smtClean="0"/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.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</dsp:txBody>
      <dsp:txXfrm>
        <a:off x="2150979" y="1559449"/>
        <a:ext cx="1413582" cy="1868737"/>
      </dsp:txXfrm>
    </dsp:sp>
    <dsp:sp modelId="{0FB689FA-F4EF-C54A-8D17-15AC9E2DA91E}">
      <dsp:nvSpPr>
        <dsp:cNvPr id="0" name=""/>
        <dsp:cNvSpPr/>
      </dsp:nvSpPr>
      <dsp:spPr>
        <a:xfrm>
          <a:off x="3758695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758695" y="2382102"/>
        <a:ext cx="222828" cy="223430"/>
      </dsp:txXfrm>
    </dsp:sp>
    <dsp:sp modelId="{B932EA59-50DD-424A-8986-12F79C4627C0}">
      <dsp:nvSpPr>
        <dsp:cNvPr id="0" name=""/>
        <dsp:cNvSpPr/>
      </dsp:nvSpPr>
      <dsp:spPr>
        <a:xfrm>
          <a:off x="4209157" y="1515470"/>
          <a:ext cx="1501540" cy="1956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Annotated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Sequence</a:t>
          </a:r>
          <a:r>
            <a:rPr lang="en-US" sz="1300" kern="1200" baseline="0" dirty="0" smtClean="0"/>
            <a:t>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Objects- Matrix of Aligned Proteins annotated with helix locations</a:t>
          </a:r>
          <a:endParaRPr lang="en-US" sz="1300" kern="1200" dirty="0"/>
        </a:p>
      </dsp:txBody>
      <dsp:txXfrm>
        <a:off x="4253136" y="1559449"/>
        <a:ext cx="1413582" cy="1868737"/>
      </dsp:txXfrm>
    </dsp:sp>
    <dsp:sp modelId="{02169A15-8F44-0F4E-8E62-3B6BA9F6FF93}">
      <dsp:nvSpPr>
        <dsp:cNvPr id="0" name=""/>
        <dsp:cNvSpPr/>
      </dsp:nvSpPr>
      <dsp:spPr>
        <a:xfrm>
          <a:off x="5860851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860851" y="2382102"/>
        <a:ext cx="222828" cy="223430"/>
      </dsp:txXfrm>
    </dsp:sp>
    <dsp:sp modelId="{3BB0D14B-FB17-154E-B5AA-919242122069}">
      <dsp:nvSpPr>
        <dsp:cNvPr id="0" name=""/>
        <dsp:cNvSpPr/>
      </dsp:nvSpPr>
      <dsp:spPr>
        <a:xfrm>
          <a:off x="6311313" y="1515470"/>
          <a:ext cx="1501540" cy="1956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Altered Target Sequence </a:t>
          </a:r>
          <a:r>
            <a:rPr lang="en-US" sz="1300" kern="1200" dirty="0" smtClean="0">
              <a:sym typeface="Wingdings"/>
            </a:rPr>
            <a:t> Windowing Technique</a:t>
          </a:r>
          <a:endParaRPr lang="en-US" sz="1300" kern="1200" dirty="0"/>
        </a:p>
      </dsp:txBody>
      <dsp:txXfrm>
        <a:off x="6355292" y="1559449"/>
        <a:ext cx="1413582" cy="1868737"/>
      </dsp:txXfrm>
    </dsp:sp>
    <dsp:sp modelId="{5DE5AF06-CFFA-5444-BBE1-7ADED392C508}">
      <dsp:nvSpPr>
        <dsp:cNvPr id="0" name=""/>
        <dsp:cNvSpPr/>
      </dsp:nvSpPr>
      <dsp:spPr>
        <a:xfrm>
          <a:off x="7963008" y="2307626"/>
          <a:ext cx="318326" cy="3723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963008" y="2382102"/>
        <a:ext cx="222828" cy="223430"/>
      </dsp:txXfrm>
    </dsp:sp>
    <dsp:sp modelId="{C3B2989C-25A0-8D46-BB48-A3FD6DF58F00}">
      <dsp:nvSpPr>
        <dsp:cNvPr id="0" name=""/>
        <dsp:cNvSpPr/>
      </dsp:nvSpPr>
      <dsp:spPr>
        <a:xfrm>
          <a:off x="8413470" y="1515470"/>
          <a:ext cx="1501540" cy="1956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Benchmarking Against SwissProt</a:t>
          </a:r>
          <a:r>
            <a:rPr lang="en-US" sz="1300" kern="1200" baseline="0" dirty="0" smtClean="0"/>
            <a:t> KCNA1_HUMAN Annotations</a:t>
          </a:r>
          <a:endParaRPr lang="en-US" sz="1300" kern="1200" dirty="0"/>
        </a:p>
      </dsp:txBody>
      <dsp:txXfrm>
        <a:off x="8457449" y="1559449"/>
        <a:ext cx="1413582" cy="186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9F2DD-2116-654F-8372-4DDBBD5192E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B8237-5FD4-0D4F-ADFC-95E7377D2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0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B8237-5FD4-0D4F-ADFC-95E7377D2D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7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6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3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6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5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6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1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4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B765-2ECA-424B-9D71-98DE5D0A9EA4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E2C043-6530-2545-B6F9-A5B2E48C6A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harabesh/bioe14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667" y="1202643"/>
            <a:ext cx="71212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Phylogenetic Transmembrane Helix </a:t>
            </a:r>
            <a:r>
              <a:rPr lang="en-US" sz="4800" dirty="0" smtClean="0"/>
              <a:t>Prediction</a:t>
            </a:r>
          </a:p>
          <a:p>
            <a:pPr algn="ctr"/>
            <a:endParaRPr lang="en-US" sz="4800" dirty="0"/>
          </a:p>
          <a:p>
            <a:pPr algn="ctr"/>
            <a:r>
              <a:rPr lang="en-US" sz="2400" dirty="0" smtClean="0"/>
              <a:t>Sharabesh Ramesh </a:t>
            </a:r>
            <a:r>
              <a:rPr lang="en-US" sz="4800" dirty="0"/>
              <a:t/>
            </a:r>
            <a:br>
              <a:rPr lang="en-US" sz="48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6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Python-based statistical analysis and benchmarking</a:t>
            </a:r>
          </a:p>
          <a:p>
            <a:r>
              <a:rPr lang="en-US" dirty="0" err="1" smtClean="0"/>
              <a:t>Mafft</a:t>
            </a:r>
            <a:r>
              <a:rPr lang="en-US" dirty="0" smtClean="0"/>
              <a:t>, </a:t>
            </a:r>
            <a:r>
              <a:rPr lang="en-US" dirty="0" err="1" smtClean="0"/>
              <a:t>RAxML</a:t>
            </a:r>
            <a:r>
              <a:rPr lang="en-US" dirty="0" smtClean="0"/>
              <a:t>, </a:t>
            </a:r>
            <a:r>
              <a:rPr lang="en-US" dirty="0" err="1" smtClean="0"/>
              <a:t>TrimAL</a:t>
            </a:r>
            <a:r>
              <a:rPr lang="en-US" dirty="0" smtClean="0"/>
              <a:t>, BLAST Command Line </a:t>
            </a:r>
          </a:p>
          <a:p>
            <a:r>
              <a:rPr lang="en-US" dirty="0" smtClean="0"/>
              <a:t>Libraries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921" y="2957096"/>
            <a:ext cx="5867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On the 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80268"/>
          </a:xfrm>
        </p:spPr>
        <p:txBody>
          <a:bodyPr/>
          <a:lstStyle/>
          <a:p>
            <a:r>
              <a:rPr lang="en-US" dirty="0" smtClean="0"/>
              <a:t>GitHub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github.com/Sharabesh/bioe144</a:t>
            </a:r>
            <a:endParaRPr lang="en-US" dirty="0"/>
          </a:p>
          <a:p>
            <a:r>
              <a:rPr lang="en-US" dirty="0" smtClean="0"/>
              <a:t>Also includes secondary class project under the Project tab </a:t>
            </a:r>
          </a:p>
          <a:p>
            <a:pPr lvl="1"/>
            <a:r>
              <a:rPr lang="en-US" dirty="0" smtClean="0"/>
              <a:t>MSA Analytics and relevant text files</a:t>
            </a:r>
          </a:p>
          <a:p>
            <a:pPr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To be added </a:t>
            </a:r>
          </a:p>
          <a:p>
            <a:pPr lvl="1"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A windowing function to ensure there are no outliers in the description of a helix</a:t>
            </a:r>
          </a:p>
          <a:p>
            <a:pPr lvl="1"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Potentially draw Transmembrane helix information from SwissProt when available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rather than solely relying on TMHMM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07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Project Overview 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>
                <a:latin typeface="+mn-lt"/>
              </a:rPr>
              <a:t> </a:t>
            </a:r>
            <a:endParaRPr lang="en-US" sz="4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4291" y="1717963"/>
            <a:ext cx="1097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dirty="0"/>
              <a:t>This project seeks to use transmembrane helix information from homologous proteins to predict the membrane topology of a given protein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3600" dirty="0"/>
              <a:t>A consensus across homologs will be </a:t>
            </a:r>
            <a:r>
              <a:rPr lang="en-US" sz="3600" dirty="0" smtClean="0"/>
              <a:t>derived both  </a:t>
            </a:r>
            <a:r>
              <a:rPr lang="en-US" sz="3600" dirty="0"/>
              <a:t>using phylogenetic tree distances derived with </a:t>
            </a:r>
            <a:r>
              <a:rPr lang="en-US" sz="3600" dirty="0" err="1"/>
              <a:t>RAxML’s</a:t>
            </a:r>
            <a:r>
              <a:rPr lang="en-US" sz="3600" dirty="0"/>
              <a:t> maximum likelihood constructor </a:t>
            </a:r>
            <a:r>
              <a:rPr lang="en-US" sz="3600" dirty="0" smtClean="0"/>
              <a:t>and a simple column consensus score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67607"/>
          </a:xfrm>
        </p:spPr>
        <p:txBody>
          <a:bodyPr/>
          <a:lstStyle/>
          <a:p>
            <a:pPr algn="ctr"/>
            <a:r>
              <a:rPr lang="en-US" dirty="0" smtClean="0"/>
              <a:t>Pseudocode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860884"/>
            <a:ext cx="9603275" cy="4203032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 err="1" smtClean="0"/>
              <a:t>Gather_homologs</a:t>
            </a:r>
            <a:r>
              <a:rPr lang="en-US" sz="3400" dirty="0" smtClean="0"/>
              <a:t>(e-value = 0.005, </a:t>
            </a:r>
            <a:r>
              <a:rPr lang="en-US" sz="3400" dirty="0" err="1" smtClean="0"/>
              <a:t>query_coverage</a:t>
            </a:r>
            <a:r>
              <a:rPr lang="en-US" sz="3400" dirty="0" smtClean="0"/>
              <a:t> &gt; 80%)</a:t>
            </a:r>
          </a:p>
          <a:p>
            <a:r>
              <a:rPr lang="en-US" sz="3400" dirty="0" err="1" smtClean="0"/>
              <a:t>Generate_MSA_MAFFT</a:t>
            </a:r>
            <a:r>
              <a:rPr lang="en-US" sz="3400" dirty="0" smtClean="0"/>
              <a:t>()</a:t>
            </a:r>
          </a:p>
          <a:p>
            <a:r>
              <a:rPr lang="en-US" sz="3400" dirty="0" err="1" smtClean="0"/>
              <a:t>Parse_TMHMM</a:t>
            </a:r>
            <a:r>
              <a:rPr lang="en-US" sz="3400" dirty="0" smtClean="0"/>
              <a:t>(proteins discovered in homolog gathering) {</a:t>
            </a:r>
          </a:p>
          <a:p>
            <a:pPr lvl="1"/>
            <a:r>
              <a:rPr lang="en-US" sz="2900" dirty="0" smtClean="0"/>
              <a:t>For homolog in </a:t>
            </a:r>
            <a:r>
              <a:rPr lang="en-US" sz="2900" dirty="0" err="1" smtClean="0"/>
              <a:t>gather_homologs</a:t>
            </a:r>
            <a:r>
              <a:rPr lang="en-US" sz="2900" dirty="0" smtClean="0"/>
              <a:t>() {</a:t>
            </a:r>
          </a:p>
          <a:p>
            <a:pPr lvl="2"/>
            <a:r>
              <a:rPr lang="en-US" sz="2300" dirty="0" smtClean="0"/>
              <a:t>Predict Transmembrane regions</a:t>
            </a:r>
          </a:p>
          <a:p>
            <a:pPr lvl="1"/>
            <a:r>
              <a:rPr lang="en-US" sz="2900" dirty="0"/>
              <a:t>}</a:t>
            </a:r>
            <a:endParaRPr lang="en-US" sz="2900" dirty="0" smtClean="0"/>
          </a:p>
          <a:p>
            <a:r>
              <a:rPr lang="en-US" sz="3400" dirty="0" smtClean="0"/>
              <a:t>For each sequence: </a:t>
            </a:r>
          </a:p>
          <a:p>
            <a:pPr lvl="1"/>
            <a:r>
              <a:rPr lang="en-US" sz="2900" dirty="0" smtClean="0"/>
              <a:t>Annotate the sequence(I = intracellular, O = extracellular)</a:t>
            </a:r>
          </a:p>
          <a:p>
            <a:r>
              <a:rPr lang="en-US" sz="3400" dirty="0" smtClean="0"/>
              <a:t>Generate Phylogenetic Tree(process described in slide 5) </a:t>
            </a:r>
          </a:p>
          <a:p>
            <a:r>
              <a:rPr lang="en-US" sz="3400" dirty="0" smtClean="0"/>
              <a:t>Derive consensus and re-annotate target sequence </a:t>
            </a:r>
          </a:p>
          <a:p>
            <a:r>
              <a:rPr lang="en-US" sz="3400" dirty="0" smtClean="0"/>
              <a:t>Benchmark against SwissProt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67" y="10699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Phylogenetic Tree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2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01558"/>
              </p:ext>
            </p:extLst>
          </p:nvPr>
        </p:nvGraphicFramePr>
        <p:xfrm>
          <a:off x="872836" y="983673"/>
          <a:ext cx="9919855" cy="498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85295" y="1871912"/>
            <a:ext cx="132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</a:t>
            </a:r>
            <a:r>
              <a:rPr lang="en-US" b="1" dirty="0" err="1" smtClean="0"/>
              <a:t>Fasta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35199" y="467207"/>
            <a:ext cx="2353733" cy="1192260"/>
            <a:chOff x="8679873" y="1633580"/>
            <a:chExt cx="1239981" cy="1720474"/>
          </a:xfrm>
        </p:grpSpPr>
        <p:sp>
          <p:nvSpPr>
            <p:cNvPr id="11" name="Rounded Rectangle 10"/>
            <p:cNvSpPr/>
            <p:nvPr/>
          </p:nvSpPr>
          <p:spPr>
            <a:xfrm>
              <a:off x="8679873" y="1633580"/>
              <a:ext cx="1239981" cy="17204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Generate MSA Using MAFFT Command Line</a:t>
              </a:r>
              <a:endParaRPr lang="en-US" dirty="0"/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8716191" y="1669898"/>
              <a:ext cx="1167345" cy="1647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75006" y="1912979"/>
            <a:ext cx="152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Mask and Edit Alignment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41214" y="5569587"/>
            <a:ext cx="15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Mask_msa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3515" y="5496738"/>
            <a:ext cx="2826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Clustering Protocol: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E-value Threshold: 0.005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Query Coverage: 70%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Database: NR </a:t>
            </a:r>
            <a:r>
              <a:rPr lang="en-US" b="1" u="sng" dirty="0" smtClean="0"/>
              <a:t> </a:t>
            </a:r>
          </a:p>
          <a:p>
            <a:endParaRPr lang="en-US" b="1" u="sng" dirty="0"/>
          </a:p>
        </p:txBody>
      </p:sp>
      <p:sp>
        <p:nvSpPr>
          <p:cNvPr id="27" name="TextBox 26"/>
          <p:cNvSpPr txBox="1"/>
          <p:nvPr/>
        </p:nvSpPr>
        <p:spPr>
          <a:xfrm>
            <a:off x="5889000" y="5081591"/>
            <a:ext cx="3386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Scoring 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Weight individual contributions to query topology using phylogenetic distance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Intermediate: Use Column </a:t>
            </a:r>
            <a:r>
              <a:rPr lang="en-US" dirty="0" err="1" smtClean="0"/>
              <a:t>conensus</a:t>
            </a:r>
            <a:r>
              <a:rPr lang="en-US" dirty="0" smtClean="0"/>
              <a:t> threshold of 80%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943122" y="1871912"/>
            <a:ext cx="1833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Scoring Function</a:t>
            </a:r>
            <a:endParaRPr lang="en-US" b="1" dirty="0"/>
          </a:p>
        </p:txBody>
      </p:sp>
      <p:sp>
        <p:nvSpPr>
          <p:cNvPr id="2" name="Right Arrow 1"/>
          <p:cNvSpPr/>
          <p:nvPr/>
        </p:nvSpPr>
        <p:spPr>
          <a:xfrm rot="17372137">
            <a:off x="2032145" y="1834239"/>
            <a:ext cx="664449" cy="34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6533574">
            <a:off x="4028702" y="1864535"/>
            <a:ext cx="675244" cy="3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-135283" y="4407678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956202" y="4421532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281399" y="4287288"/>
            <a:ext cx="1320979" cy="24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63417" y="224589"/>
            <a:ext cx="406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1: </a:t>
            </a:r>
            <a:r>
              <a:rPr lang="en-US" dirty="0" smtClean="0"/>
              <a:t>A pipeline for Phylogenetic Tree Construction given an input FASTA sequence.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12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80" y="106822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Consensus Transfer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19489834"/>
              </p:ext>
            </p:extLst>
          </p:nvPr>
        </p:nvGraphicFramePr>
        <p:xfrm>
          <a:off x="872836" y="983673"/>
          <a:ext cx="9919855" cy="498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8775" y="2129686"/>
            <a:ext cx="164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</a:t>
            </a:r>
            <a:r>
              <a:rPr lang="en-US" b="1" dirty="0" err="1" smtClean="0"/>
              <a:t>Fasta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35199" y="467207"/>
            <a:ext cx="2353733" cy="1192260"/>
            <a:chOff x="8679873" y="1633580"/>
            <a:chExt cx="1239981" cy="1720474"/>
          </a:xfrm>
        </p:grpSpPr>
        <p:sp>
          <p:nvSpPr>
            <p:cNvPr id="11" name="Rounded Rectangle 10"/>
            <p:cNvSpPr/>
            <p:nvPr/>
          </p:nvSpPr>
          <p:spPr>
            <a:xfrm>
              <a:off x="8679873" y="1633580"/>
              <a:ext cx="1239981" cy="17204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Generate MSA Using MAFFT Command Line</a:t>
              </a:r>
              <a:endParaRPr lang="en-US" dirty="0"/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8716191" y="1669898"/>
              <a:ext cx="1167345" cy="16478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39495" y="1748303"/>
            <a:ext cx="138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Parse TMHMM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53853" y="5569587"/>
            <a:ext cx="17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Generate_Rep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52337" y="5537199"/>
            <a:ext cx="1713145" cy="37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Msaprocess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32763" y="5446944"/>
            <a:ext cx="3386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Residue Annotation Transfer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BLOSUM62 Sum of Pair Scores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Similarity of AA in Columns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Phylogenetic Tree Weighting</a:t>
            </a:r>
          </a:p>
          <a:p>
            <a:endParaRPr lang="en-US" b="1" u="sng" dirty="0"/>
          </a:p>
        </p:txBody>
      </p:sp>
      <p:sp>
        <p:nvSpPr>
          <p:cNvPr id="38" name="TextBox 37"/>
          <p:cNvSpPr txBox="1"/>
          <p:nvPr/>
        </p:nvSpPr>
        <p:spPr>
          <a:xfrm>
            <a:off x="7761705" y="970915"/>
            <a:ext cx="191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See </a:t>
            </a:r>
            <a:r>
              <a:rPr lang="en-US" b="1" dirty="0" err="1" smtClean="0"/>
              <a:t>Accruacy</a:t>
            </a:r>
            <a:r>
              <a:rPr lang="en-US" b="1" dirty="0" smtClean="0"/>
              <a:t> Slide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02764" y="1702136"/>
            <a:ext cx="183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Target Includes predictions</a:t>
            </a:r>
            <a:endParaRPr lang="en-US" b="1" dirty="0"/>
          </a:p>
        </p:txBody>
      </p:sp>
      <p:sp>
        <p:nvSpPr>
          <p:cNvPr id="2" name="Right Arrow 1"/>
          <p:cNvSpPr/>
          <p:nvPr/>
        </p:nvSpPr>
        <p:spPr>
          <a:xfrm rot="17372137">
            <a:off x="2032145" y="1834239"/>
            <a:ext cx="664449" cy="348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6533574">
            <a:off x="4028702" y="1864535"/>
            <a:ext cx="675244" cy="384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1858779" y="4515597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3956202" y="4421532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161010" y="4407678"/>
            <a:ext cx="1561758" cy="24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6200000">
            <a:off x="8411295" y="2338353"/>
            <a:ext cx="1133678" cy="17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8226" y="171930"/>
            <a:ext cx="251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2: </a:t>
            </a:r>
            <a:r>
              <a:rPr lang="en-US" dirty="0" smtClean="0"/>
              <a:t>A pipeline for Annotation Transfers between Homologs and a target sequence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Matrix Representation</a:t>
            </a:r>
            <a:endParaRPr lang="en-US" dirty="0"/>
          </a:p>
        </p:txBody>
      </p:sp>
      <p:sp>
        <p:nvSpPr>
          <p:cNvPr id="4" name="Left Bracket 3"/>
          <p:cNvSpPr/>
          <p:nvPr/>
        </p:nvSpPr>
        <p:spPr>
          <a:xfrm>
            <a:off x="838200" y="1427747"/>
            <a:ext cx="324852" cy="21011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6914147" y="1427748"/>
            <a:ext cx="433137" cy="21011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4925" y="1643439"/>
            <a:ext cx="60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A T C G - - - - - - L S S K G A F F Q Q F G S S A Q T F A 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3052" y="2147888"/>
            <a:ext cx="60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A T C G - - - - - - L S S K G A F F Q Q F G S S A Q T F A S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3052" y="2586837"/>
            <a:ext cx="60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A T C G - - - - - - L S S K G A F F Q Q F G S S A Q T F A 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3052" y="3035546"/>
            <a:ext cx="60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A T C G - - - - - - L S S K G A F F Q Q F G S S A Q T F A S </a:t>
            </a:r>
            <a:endParaRPr lang="en-US" dirty="0"/>
          </a:p>
        </p:txBody>
      </p:sp>
      <p:cxnSp>
        <p:nvCxnSpPr>
          <p:cNvPr id="16" name="Elbow Connector 15"/>
          <p:cNvCxnSpPr/>
          <p:nvPr/>
        </p:nvCxnSpPr>
        <p:spPr>
          <a:xfrm>
            <a:off x="7347286" y="1941098"/>
            <a:ext cx="1427746" cy="1015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690" y="1337649"/>
            <a:ext cx="2452110" cy="24983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90548" y="4068215"/>
            <a:ext cx="3192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Annotations: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i</a:t>
            </a:r>
            <a:r>
              <a:rPr lang="en-US" dirty="0" smtClean="0"/>
              <a:t> - Helix from intracellular to extracellular space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 </a:t>
            </a:r>
            <a:r>
              <a:rPr lang="mr-IN" dirty="0" smtClean="0"/>
              <a:t>–</a:t>
            </a:r>
            <a:r>
              <a:rPr lang="en-US" dirty="0" smtClean="0"/>
              <a:t> Helix from extracellular to intracellular space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55092" y="5776445"/>
            <a:ext cx="3545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3: </a:t>
            </a:r>
            <a:r>
              <a:rPr lang="en-US" dirty="0" smtClean="0"/>
              <a:t>The internal representation generated to process consensus annotations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44843" y="3983800"/>
            <a:ext cx="359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Annotations</a:t>
            </a:r>
          </a:p>
        </p:txBody>
      </p:sp>
      <p:sp>
        <p:nvSpPr>
          <p:cNvPr id="25" name="Left Bracket 24"/>
          <p:cNvSpPr/>
          <p:nvPr/>
        </p:nvSpPr>
        <p:spPr>
          <a:xfrm>
            <a:off x="838200" y="4357554"/>
            <a:ext cx="324852" cy="21011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/>
          <p:cNvSpPr/>
          <p:nvPr/>
        </p:nvSpPr>
        <p:spPr>
          <a:xfrm>
            <a:off x="6256421" y="4353132"/>
            <a:ext cx="433137" cy="21011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163052" y="4491789"/>
            <a:ext cx="50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E E E E E E E E E E H H H H H H H H I I I I I I I I I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42999" y="4861121"/>
            <a:ext cx="50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E </a:t>
            </a:r>
            <a:r>
              <a:rPr lang="en-US" dirty="0" smtClean="0"/>
              <a:t>E E E </a:t>
            </a:r>
            <a:r>
              <a:rPr lang="en-US" dirty="0" smtClean="0"/>
              <a:t>E E E E E E E H H H H H H H H I I I I I I I I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22947" y="5222447"/>
            <a:ext cx="50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E E E E E E E E E E H H H H H H H H I I I I I I I I I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63051" y="5591779"/>
            <a:ext cx="50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E E E E E E E E E E H H H H H H H H I I I I I I I I I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22947" y="5961111"/>
            <a:ext cx="50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 E E E E E E E E E E H H H H H H H H I I I I I I I I I 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29662" y="4168466"/>
            <a:ext cx="186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Proposed Annotations: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E= Extracellular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 = Intracellular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 = Helical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4224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Using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Belvu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and an initial MAFFT alignment of Blast against NR hits I selected homologs at 30-40%, 40-70%, and &gt;70% identity to the target sequence (KCNA1_HUMAN) </a:t>
            </a:r>
          </a:p>
          <a:p>
            <a:pPr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Values were compared to the SwissProt Annotation for KCNA1_HUMAN, a protein with a 5/5 annotation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score</a:t>
            </a:r>
          </a:p>
          <a:p>
            <a:pPr fontAlgn="base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Transmembrane Helix information for homologs is derived using TMHMM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My program yielded </a:t>
            </a:r>
          </a:p>
          <a:p>
            <a:pPr lvl="1"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76% accuracy for those &gt;70% Identity</a:t>
            </a:r>
          </a:p>
          <a:p>
            <a:pPr lvl="1"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75.4% for 40-70% </a:t>
            </a:r>
          </a:p>
          <a:p>
            <a:pPr lvl="1" fontAlgn="base"/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75.1% for 30-40% </a:t>
            </a:r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fontAlgn="base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This process will be executed on several SwissProt Proteins with high annotations scores and experimental evidence (see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benchmarking.py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1263</TotalTime>
  <Words>791</Words>
  <Application>Microsoft Macintosh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Gill Sans MT</vt:lpstr>
      <vt:lpstr>Mangal</vt:lpstr>
      <vt:lpstr>Times New Roman</vt:lpstr>
      <vt:lpstr>Wingdings</vt:lpstr>
      <vt:lpstr>Arial</vt:lpstr>
      <vt:lpstr>Gallery</vt:lpstr>
      <vt:lpstr>PowerPoint Presentation</vt:lpstr>
      <vt:lpstr>Project Overview    </vt:lpstr>
      <vt:lpstr>Pseudocode </vt:lpstr>
      <vt:lpstr>Phylogenetic Tree Pipeline</vt:lpstr>
      <vt:lpstr>PowerPoint Presentation</vt:lpstr>
      <vt:lpstr>Consensus Transfer Procedure</vt:lpstr>
      <vt:lpstr>PowerPoint Presentation</vt:lpstr>
      <vt:lpstr>Matrix Representation</vt:lpstr>
      <vt:lpstr>Benchmarking</vt:lpstr>
      <vt:lpstr>Implementation</vt:lpstr>
      <vt:lpstr>On the web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Sharabesh Ramesh</dc:creator>
  <cp:lastModifiedBy>Sharabesh Ramesh</cp:lastModifiedBy>
  <cp:revision>28</cp:revision>
  <cp:lastPrinted>2016-11-29T04:07:34Z</cp:lastPrinted>
  <dcterms:created xsi:type="dcterms:W3CDTF">2016-11-29T03:38:27Z</dcterms:created>
  <dcterms:modified xsi:type="dcterms:W3CDTF">2017-03-21T23:27:08Z</dcterms:modified>
</cp:coreProperties>
</file>