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58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E4517-6839-4CF6-BBDE-7A803309E38E}" v="23" dt="2023-10-12T02:28:27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D34F-BFFE-B758-C8DF-95B6DD5F1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A7E84-E7CD-0EFF-B2D3-BE6472487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21FA-CA33-20F4-1129-EF2FA3AA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A8D5-24DF-78BD-96C4-51CA72C9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42CE-7C64-AED3-740C-6D7FCF7B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33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18A8-0A15-A3D5-860A-2EF0F36B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86DB0-DE28-F4F2-23CB-3F2AD0E77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CEF4-6F0B-0852-207C-17B3FB5D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18D4-11F0-649F-5632-DE0AC8AE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34621-C7BD-9A98-5969-D438108E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464C3-98FB-46D7-CB7E-D424838C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DE84D-D452-1A19-188D-4DCBCF064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140F-8C14-3B46-3FC4-4F016897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7553-E304-2BFD-DAD5-B30B4D09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A4D2-936E-2D1E-FE19-190E74B3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88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D8FB-4C0E-E989-CBAF-0E897F55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F601-F37C-5D95-E494-62C3F1FB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F9D3-F2CB-6B01-7BEA-6CB0C2D6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9D60-A702-793E-CC32-B3C7A1C4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90AB1-0172-3784-8B19-AC0B7EB2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7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9505-6FF8-7F6E-D1DA-F2D0005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1E3A-5F81-6A60-3AC6-E4B56F2B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1347-4EDF-E2E4-5258-F7DC18C0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2AF1-A5DB-0FC2-9E6C-DF3E0450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8883-6E77-C22A-4076-16B6C728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65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A7B6-E340-95E8-A66C-73420A4D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AC58-D451-2EF4-2E24-08EFC191D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853DC-DDBB-4F75-4D0B-85578EE4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EB38-1E16-FFD8-87FB-739D748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8D0E-75B7-AF26-8D99-6F6EB9BA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6505E-BD52-5A2F-ACAC-1CC86539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56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7DDC-79B2-6EDD-2718-DB0EF998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CAE2-805F-4B32-E757-5F589F32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4FB4A-BF55-07A1-9270-F9CE972E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0CE70-E315-A6E4-41A9-92E27B81D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1099C-3747-851F-9D58-F096C2BCE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C5F03-C968-EBFA-FD66-2CDB4902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2E9F5-6D85-365B-9010-BC186E8D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763CC-6045-29A3-A5D4-4B5053D4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2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76A1-9BF5-2BB2-CBE0-9F625757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2CEA4-CEFA-8A67-A67E-941E8111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D9A40-5DA4-BEAD-EA9A-A3341426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AE490-260D-F246-EDEA-22EE7ADB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813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C61EB-EF50-4309-8BAE-5B0ABFF7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152F6-620D-6F7F-9E8C-605B164C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42829-878A-66A0-9477-DF02EEC5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41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4275-1AEB-65B5-E99B-F6A06A3D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DD84-A7B1-F735-28EB-40BB481AA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13CA-156D-3B1F-3541-250BD1BE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D999-C9E9-F74F-68B5-7F045106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67240-BAFA-C63C-DFF5-03497987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5E1D4-9587-4686-BCD8-4EDAA788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51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8DDA-3B99-522F-5EBA-CD09E4DC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35D03-6C17-0950-5E8A-4E0FF8B84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9871-C166-6AA7-1F65-6C1C76D0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43F42-CF5C-1411-4E4F-134372A1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38176-A2D2-DC49-8258-17258B42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F0D0-F0AD-95E6-7DFA-F9BAA47C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5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094D7-F96E-B1B2-CC84-BCE87FA9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3DDE-BA62-9399-CF29-4002EBCB6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7464-AC04-2089-9A5E-FC3252C1C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0463-3D07-4249-BCDD-041A795723AA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816B-4DDA-8B84-FF2B-5CAFD56C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C4507-A33B-409B-1A94-9BD115DFE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EF48-30C5-4676-8E6F-B09DEEBD73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3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5500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a control panel of an aeroplane flying at night">
            <a:extLst>
              <a:ext uri="{FF2B5EF4-FFF2-40B4-BE49-F238E27FC236}">
                <a16:creationId xmlns:a16="http://schemas.microsoft.com/office/drawing/2014/main" id="{A7B5B155-5830-56F3-481F-8B7110C90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4" b="4836"/>
          <a:stretch/>
        </p:blipFill>
        <p:spPr>
          <a:xfrm>
            <a:off x="20" y="2"/>
            <a:ext cx="12191979" cy="6857998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C7FCD-6642-547D-1CD8-4E99496A9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AVIATION-EDGE : Flight Tracking</a:t>
            </a:r>
            <a:endParaRPr lang="en-AU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F2C9-F014-DB09-752F-9C391F664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AU">
                <a:solidFill>
                  <a:srgbClr val="FFFFFF"/>
                </a:solidFill>
              </a:rPr>
              <a:t>By:</a:t>
            </a:r>
          </a:p>
          <a:p>
            <a:pPr algn="l"/>
            <a:r>
              <a:rPr lang="en-AU">
                <a:solidFill>
                  <a:srgbClr val="FFFFFF"/>
                </a:solidFill>
              </a:rPr>
              <a:t>Julie, Giselle, Kelvin &amp; Sharad</a:t>
            </a:r>
          </a:p>
        </p:txBody>
      </p:sp>
      <p:sp>
        <p:nvSpPr>
          <p:cNvPr id="133" name="Rectangle 13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1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 descr="Aerial view of parked aeroplane">
            <a:extLst>
              <a:ext uri="{FF2B5EF4-FFF2-40B4-BE49-F238E27FC236}">
                <a16:creationId xmlns:a16="http://schemas.microsoft.com/office/drawing/2014/main" id="{76162345-B864-4BA8-1A8A-03E1D76A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5242B-0399-669A-1D94-BEBDD560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crew is ready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424132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B7A1F31-49CD-7D83-39E7-FA8CDFA0D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2"/>
            <a:ext cx="12191979" cy="6857998"/>
          </a:xfrm>
          <a:prstGeom prst="rect">
            <a:avLst/>
          </a:prstGeom>
        </p:spPr>
      </p:pic>
      <p:sp>
        <p:nvSpPr>
          <p:cNvPr id="34" name="Rectangle 2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C2D2-CF0B-4B2C-ED68-2F86C065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Aviation Edge Api</a:t>
            </a:r>
          </a:p>
        </p:txBody>
      </p:sp>
      <p:cxnSp>
        <p:nvCxnSpPr>
          <p:cNvPr id="35" name="Straight Connector 2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25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4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ck view of an aeroplane">
            <a:extLst>
              <a:ext uri="{FF2B5EF4-FFF2-40B4-BE49-F238E27FC236}">
                <a16:creationId xmlns:a16="http://schemas.microsoft.com/office/drawing/2014/main" id="{4BE67B9A-DAE5-0D5D-1494-D30AAE28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4">
            <a:extLst>
              <a:ext uri="{FF2B5EF4-FFF2-40B4-BE49-F238E27FC236}">
                <a16:creationId xmlns:a16="http://schemas.microsoft.com/office/drawing/2014/main" id="{E85639A2-78A7-466C-DFE1-C0EDF4E0BB1A}"/>
              </a:ext>
            </a:extLst>
          </p:cNvPr>
          <p:cNvSpPr txBox="1"/>
          <p:nvPr/>
        </p:nvSpPr>
        <p:spPr>
          <a:xfrm>
            <a:off x="838200" y="161925"/>
            <a:ext cx="3587151" cy="601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FF0000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Key Features - Aviation Edge API: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Flight Data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Airline Information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Airport Information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Aircraft Information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Routes Information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Time zone and City Information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Aviation Edge is a provider of aviation-related data and services, offering APIs that allow developers to access a wide range of information related to the aviation industry.</a:t>
            </a:r>
            <a:endParaRPr lang="en-US" sz="1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8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4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ck view of an aeroplane">
            <a:extLst>
              <a:ext uri="{FF2B5EF4-FFF2-40B4-BE49-F238E27FC236}">
                <a16:creationId xmlns:a16="http://schemas.microsoft.com/office/drawing/2014/main" id="{4BE67B9A-DAE5-0D5D-1494-D30AAE28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4">
            <a:extLst>
              <a:ext uri="{FF2B5EF4-FFF2-40B4-BE49-F238E27FC236}">
                <a16:creationId xmlns:a16="http://schemas.microsoft.com/office/drawing/2014/main" id="{E85639A2-78A7-466C-DFE1-C0EDF4E0BB1A}"/>
              </a:ext>
            </a:extLst>
          </p:cNvPr>
          <p:cNvSpPr txBox="1"/>
          <p:nvPr/>
        </p:nvSpPr>
        <p:spPr>
          <a:xfrm>
            <a:off x="559838" y="161925"/>
            <a:ext cx="4301412" cy="6015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i="0" dirty="0"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Use Cases and Applications: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i="0" dirty="0">
              <a:effectLst/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Flight Tracking Applications:</a:t>
            </a:r>
            <a:endParaRPr lang="en-US" sz="1600" b="0" i="0" dirty="0">
              <a:solidFill>
                <a:srgbClr val="374151"/>
              </a:solidFill>
              <a:effectLst/>
              <a:latin typeface="Aptos" panose="020B0004020202020204" pitchFamily="34" charset="0"/>
            </a:endParaRPr>
          </a:p>
          <a:p>
            <a:pPr lvl="1" algn="l"/>
            <a:r>
              <a:rPr lang="en-US" sz="16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Developers can use the Aviation Edge API to build flight tracking applications that provide real-time information about flight positions, status, and schedules.</a:t>
            </a:r>
          </a:p>
          <a:p>
            <a:pPr lvl="1" algn="l"/>
            <a:endParaRPr lang="en-US" sz="1600" b="0" i="0" dirty="0">
              <a:solidFill>
                <a:srgbClr val="374151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Travel Planning Tools:</a:t>
            </a:r>
            <a:endParaRPr lang="en-US" sz="1600" b="0" i="0" dirty="0">
              <a:solidFill>
                <a:srgbClr val="374151"/>
              </a:solidFill>
              <a:effectLst/>
              <a:latin typeface="Aptos" panose="020B0004020202020204" pitchFamily="34" charset="0"/>
            </a:endParaRPr>
          </a:p>
          <a:p>
            <a:pPr lvl="1" algn="l"/>
            <a:r>
              <a:rPr lang="en-US" sz="16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Travel websites and applications can use the API to offer users information about airports, airlines, and flight schedules for travel planning purposes.</a:t>
            </a:r>
          </a:p>
          <a:p>
            <a:pPr lvl="1" algn="l"/>
            <a:endParaRPr lang="en-US" sz="1600" b="0" i="0" dirty="0">
              <a:solidFill>
                <a:srgbClr val="374151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Aviation Analytics:</a:t>
            </a:r>
            <a:endParaRPr lang="en-US" sz="1600" b="0" i="0" dirty="0">
              <a:solidFill>
                <a:srgbClr val="374151"/>
              </a:solidFill>
              <a:effectLst/>
              <a:latin typeface="Aptos" panose="020B0004020202020204" pitchFamily="34" charset="0"/>
            </a:endParaRPr>
          </a:p>
          <a:p>
            <a:pPr lvl="1" algn="l"/>
            <a:r>
              <a:rPr lang="en-US" sz="16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Analysts and researchers can leverage the API to gather data and insights for aviation-related research and analysis.</a:t>
            </a:r>
          </a:p>
          <a:p>
            <a:pPr lvl="1" algn="l"/>
            <a:endParaRPr lang="en-US" sz="1600" b="0" i="0" dirty="0">
              <a:solidFill>
                <a:srgbClr val="374151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Airlines and Airport Services:</a:t>
            </a:r>
            <a:endParaRPr lang="en-US" sz="1600" b="0" i="0" dirty="0">
              <a:solidFill>
                <a:srgbClr val="374151"/>
              </a:solidFill>
              <a:effectLst/>
              <a:latin typeface="Aptos" panose="020B0004020202020204" pitchFamily="34" charset="0"/>
            </a:endParaRPr>
          </a:p>
          <a:p>
            <a:pPr lvl="1" algn="l"/>
            <a:r>
              <a:rPr lang="en-US" sz="16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Airlines and airport service providers can use the API to obtain data about airports, airlines, and flights to enhance their services and operations.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412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Miniature aeroplane">
            <a:extLst>
              <a:ext uri="{FF2B5EF4-FFF2-40B4-BE49-F238E27FC236}">
                <a16:creationId xmlns:a16="http://schemas.microsoft.com/office/drawing/2014/main" id="{D7E5AD27-24BF-51E6-F1D6-EBC61C9EB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513" b="22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1C2D2-CF0B-4B2C-ED68-2F86C065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effectLst/>
              </a:rPr>
              <a:t>What does the airplane icon color mean?</a:t>
            </a:r>
            <a:br>
              <a:rPr lang="en-US" sz="6000" dirty="0">
                <a:solidFill>
                  <a:srgbClr val="FFFFFF"/>
                </a:solidFill>
                <a:effectLst/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7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4B0DC0-4D51-87A0-BB5F-11EB617D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Color icons represents airplane status / type</a:t>
            </a:r>
            <a:endParaRPr lang="en-AU" sz="3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black and white image of a plane">
            <a:extLst>
              <a:ext uri="{FF2B5EF4-FFF2-40B4-BE49-F238E27FC236}">
                <a16:creationId xmlns:a16="http://schemas.microsoft.com/office/drawing/2014/main" id="{8E93447B-19BB-AF9D-6CA1-0A4339068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78" y="4432010"/>
            <a:ext cx="1771074" cy="1549689"/>
          </a:xfrm>
        </p:spPr>
      </p:pic>
      <p:pic>
        <p:nvPicPr>
          <p:cNvPr id="7" name="Picture 6" descr="A blue airplane on a black background">
            <a:extLst>
              <a:ext uri="{FF2B5EF4-FFF2-40B4-BE49-F238E27FC236}">
                <a16:creationId xmlns:a16="http://schemas.microsoft.com/office/drawing/2014/main" id="{C515D247-B2D5-365E-F822-DEB22D64A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51" y="2214851"/>
            <a:ext cx="1702502" cy="1489689"/>
          </a:xfrm>
          <a:prstGeom prst="rect">
            <a:avLst/>
          </a:prstGeom>
        </p:spPr>
      </p:pic>
      <p:pic>
        <p:nvPicPr>
          <p:cNvPr id="9" name="Picture 8" descr="A red airplane with black background">
            <a:extLst>
              <a:ext uri="{FF2B5EF4-FFF2-40B4-BE49-F238E27FC236}">
                <a16:creationId xmlns:a16="http://schemas.microsoft.com/office/drawing/2014/main" id="{DAC9F820-4789-894E-3C57-C80B0EC5B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82" y="4432010"/>
            <a:ext cx="1771074" cy="1549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3F1331-7923-9B0C-EBD2-B0AE1558E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81" y="2184851"/>
            <a:ext cx="1771074" cy="1549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80CE34-1CC1-4455-E1B1-D2424428EF76}"/>
              </a:ext>
            </a:extLst>
          </p:cNvPr>
          <p:cNvSpPr txBox="1"/>
          <p:nvPr/>
        </p:nvSpPr>
        <p:spPr>
          <a:xfrm>
            <a:off x="2765141" y="4492011"/>
            <a:ext cx="3109353" cy="97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the flights </a:t>
            </a:r>
            <a:r>
              <a:rPr lang="en-US" sz="172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-route towards its destination</a:t>
            </a:r>
            <a:endParaRPr lang="en-AU" sz="172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1102-A992-C90E-DC41-68BACBA53CF1}"/>
              </a:ext>
            </a:extLst>
          </p:cNvPr>
          <p:cNvSpPr txBox="1"/>
          <p:nvPr/>
        </p:nvSpPr>
        <p:spPr>
          <a:xfrm>
            <a:off x="2765141" y="2184851"/>
            <a:ext cx="3109353" cy="62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the flights on the runway about to be started</a:t>
            </a:r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AE791C-6FF9-96F9-4DEB-1061AF203C82}"/>
              </a:ext>
            </a:extLst>
          </p:cNvPr>
          <p:cNvSpPr txBox="1"/>
          <p:nvPr/>
        </p:nvSpPr>
        <p:spPr>
          <a:xfrm>
            <a:off x="8155055" y="2184851"/>
            <a:ext cx="3109353" cy="3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landed aircrafts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330FDF-9063-2CF3-0555-CA0A90F22EB0}"/>
              </a:ext>
            </a:extLst>
          </p:cNvPr>
          <p:cNvSpPr txBox="1"/>
          <p:nvPr/>
        </p:nvSpPr>
        <p:spPr>
          <a:xfrm>
            <a:off x="8134322" y="4313388"/>
            <a:ext cx="3109353" cy="89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aircrafts with any other status, including non-commercial passenger planes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04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eroplane taking off against dramatic sky">
            <a:extLst>
              <a:ext uri="{FF2B5EF4-FFF2-40B4-BE49-F238E27FC236}">
                <a16:creationId xmlns:a16="http://schemas.microsoft.com/office/drawing/2014/main" id="{CD63C3BC-BC00-6416-448B-C013AFCB7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B0DC0-4D51-87A0-BB5F-11EB617D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interactive Visual of Aviation Edge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5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South Australian Airspace">
            <a:hlinkClick r:id="rId2"/>
            <a:extLst>
              <a:ext uri="{FF2B5EF4-FFF2-40B4-BE49-F238E27FC236}">
                <a16:creationId xmlns:a16="http://schemas.microsoft.com/office/drawing/2014/main" id="{A4334070-02E2-D097-CD88-52A9D91C4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1" name="Freeform 24">
            <a:extLst>
              <a:ext uri="{FF2B5EF4-FFF2-40B4-BE49-F238E27FC236}">
                <a16:creationId xmlns:a16="http://schemas.microsoft.com/office/drawing/2014/main" id="{A414F261-E931-45CB-8605-20FFD6826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75200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AA5BF-A9A9-3CEA-C966-DC1749EC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4981575"/>
            <a:ext cx="3228976" cy="860426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South Australian Live Airspace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63CF8AD-BB19-4F90-BDE5-B3B3F56F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48768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24E62CA-FAA3-4628-AEF3-5033C771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59690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1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Miniature aeroplane">
            <a:extLst>
              <a:ext uri="{FF2B5EF4-FFF2-40B4-BE49-F238E27FC236}">
                <a16:creationId xmlns:a16="http://schemas.microsoft.com/office/drawing/2014/main" id="{D7E5AD27-24BF-51E6-F1D6-EBC61C9EB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513" b="22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1C2D2-CF0B-4B2C-ED68-2F86C065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effectLst/>
              </a:rPr>
              <a:t>Select plane by the call sign and see it moving</a:t>
            </a:r>
            <a:br>
              <a:rPr lang="en-US" sz="6000" dirty="0">
                <a:solidFill>
                  <a:srgbClr val="FFFFFF"/>
                </a:solidFill>
                <a:effectLst/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51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263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AVIATION-EDGE : Flight Tracking</vt:lpstr>
      <vt:lpstr>Aviation Edge Api</vt:lpstr>
      <vt:lpstr>PowerPoint Presentation</vt:lpstr>
      <vt:lpstr>PowerPoint Presentation</vt:lpstr>
      <vt:lpstr>What does the airplane icon color mean? </vt:lpstr>
      <vt:lpstr>Color icons represents airplane status / type</vt:lpstr>
      <vt:lpstr>An interactive Visual of Aviation Edge</vt:lpstr>
      <vt:lpstr>South Australian Live Airspace</vt:lpstr>
      <vt:lpstr>Select plane by the call sign and see it moving </vt:lpstr>
      <vt:lpstr>Thank You  The crew is ready for questions.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AVIATION-EDGE : Flight Tracking</dc:title>
  <dc:creator>Sharad Singh</dc:creator>
  <cp:lastModifiedBy>Sharad Singh</cp:lastModifiedBy>
  <cp:revision>7</cp:revision>
  <dcterms:created xsi:type="dcterms:W3CDTF">2023-10-09T08:45:55Z</dcterms:created>
  <dcterms:modified xsi:type="dcterms:W3CDTF">2023-10-12T02:43:42Z</dcterms:modified>
</cp:coreProperties>
</file>