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8" r:id="rId12"/>
    <p:sldId id="269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EF4-B7F4-49B9-BF13-C9DA35D963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799D-C9E6-4AAF-96D8-BC78F23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7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EF4-B7F4-49B9-BF13-C9DA35D963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799D-C9E6-4AAF-96D8-BC78F23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EF4-B7F4-49B9-BF13-C9DA35D963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799D-C9E6-4AAF-96D8-BC78F23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EF4-B7F4-49B9-BF13-C9DA35D963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799D-C9E6-4AAF-96D8-BC78F23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EF4-B7F4-49B9-BF13-C9DA35D963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799D-C9E6-4AAF-96D8-BC78F23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2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EF4-B7F4-49B9-BF13-C9DA35D963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799D-C9E6-4AAF-96D8-BC78F23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EF4-B7F4-49B9-BF13-C9DA35D963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799D-C9E6-4AAF-96D8-BC78F23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EF4-B7F4-49B9-BF13-C9DA35D963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799D-C9E6-4AAF-96D8-BC78F23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EF4-B7F4-49B9-BF13-C9DA35D963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799D-C9E6-4AAF-96D8-BC78F23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EF4-B7F4-49B9-BF13-C9DA35D963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799D-C9E6-4AAF-96D8-BC78F23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3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6EF4-B7F4-49B9-BF13-C9DA35D963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7799D-C9E6-4AAF-96D8-BC78F23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6EF4-B7F4-49B9-BF13-C9DA35D963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799D-C9E6-4AAF-96D8-BC78F23B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Sentimental </a:t>
            </a:r>
            <a:r>
              <a:rPr lang="en-US" dirty="0" smtClean="0"/>
              <a:t>Analysis u</a:t>
            </a:r>
            <a:r>
              <a:rPr lang="en-US" dirty="0" smtClean="0"/>
              <a:t>sing Binary Classification in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7269" y="5355772"/>
            <a:ext cx="3130731" cy="568234"/>
          </a:xfrm>
        </p:spPr>
        <p:txBody>
          <a:bodyPr/>
          <a:lstStyle/>
          <a:p>
            <a:r>
              <a:rPr lang="en-US" dirty="0" smtClean="0"/>
              <a:t>Sharad Kumar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2" y="1825625"/>
            <a:ext cx="11235183" cy="353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Fitting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Compiling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b="1" dirty="0" smtClean="0"/>
              <a:t>Loss</a:t>
            </a:r>
            <a:r>
              <a:rPr lang="en-US" sz="1800" dirty="0" smtClean="0"/>
              <a:t> </a:t>
            </a:r>
            <a:r>
              <a:rPr lang="en-US" sz="1800" dirty="0"/>
              <a:t>- The goal of the neural network is to minimize the loss function, i.e., the difference between predicted and observed values. There are many functions we can use. We pick </a:t>
            </a:r>
            <a:r>
              <a:rPr lang="en-US" sz="1800" dirty="0" err="1"/>
              <a:t>binary_crossentropy</a:t>
            </a:r>
            <a:r>
              <a:rPr lang="en-US" sz="1800" dirty="0"/>
              <a:t> because our label data is </a:t>
            </a:r>
            <a:r>
              <a:rPr lang="en-US" sz="1800" dirty="0" smtClean="0"/>
              <a:t>Positive </a:t>
            </a:r>
            <a:r>
              <a:rPr lang="en-US" sz="1800" dirty="0"/>
              <a:t>(1) </a:t>
            </a:r>
            <a:r>
              <a:rPr lang="en-US" sz="1800" dirty="0" smtClean="0"/>
              <a:t>and </a:t>
            </a:r>
            <a:r>
              <a:rPr lang="en-US" sz="1800" dirty="0"/>
              <a:t>(0) </a:t>
            </a:r>
            <a:r>
              <a:rPr lang="en-US" sz="1800" dirty="0" smtClean="0"/>
              <a:t>Negative.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b="1" dirty="0"/>
              <a:t>Optimizer</a:t>
            </a:r>
            <a:r>
              <a:rPr lang="en-US" sz="1800" dirty="0"/>
              <a:t> -  </a:t>
            </a:r>
            <a:r>
              <a:rPr lang="en-US" sz="1800" dirty="0" smtClean="0"/>
              <a:t>An </a:t>
            </a:r>
            <a:r>
              <a:rPr lang="en-US" sz="1800" dirty="0"/>
              <a:t>algorithm designed to minimize the loss function in the quickest way possible - "</a:t>
            </a:r>
            <a:r>
              <a:rPr lang="en-US" sz="1800" dirty="0" err="1"/>
              <a:t>adam</a:t>
            </a:r>
            <a:r>
              <a:rPr lang="en-US" sz="1800" dirty="0"/>
              <a:t>“ is used in this test.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 </a:t>
            </a:r>
            <a:r>
              <a:rPr lang="en-US" sz="1800" b="1" dirty="0"/>
              <a:t>M</a:t>
            </a:r>
            <a:r>
              <a:rPr lang="en-US" sz="1800" b="1" dirty="0" smtClean="0"/>
              <a:t>etrics-</a:t>
            </a:r>
            <a:r>
              <a:rPr lang="en-US" sz="1800" dirty="0" smtClean="0"/>
              <a:t> what metrics to display as it runs. Accuracy means how accurately the evolving model predicts the outcome – </a:t>
            </a:r>
            <a:r>
              <a:rPr lang="en-US" sz="1800" dirty="0" err="1" smtClean="0"/>
              <a:t>acc</a:t>
            </a:r>
            <a:r>
              <a:rPr lang="en-US" sz="1800" dirty="0" smtClean="0"/>
              <a:t> used in this test. </a:t>
            </a:r>
          </a:p>
          <a:p>
            <a:r>
              <a:rPr lang="en-US" dirty="0" smtClean="0"/>
              <a:t>Fitting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1800" b="1" dirty="0" smtClean="0"/>
              <a:t>Epoch</a:t>
            </a:r>
            <a:r>
              <a:rPr lang="en-US" sz="1800" dirty="0"/>
              <a:t> </a:t>
            </a:r>
            <a:r>
              <a:rPr lang="en-US" sz="1800" dirty="0" smtClean="0"/>
              <a:t>= Number </a:t>
            </a:r>
            <a:r>
              <a:rPr lang="en-US" sz="1800" dirty="0"/>
              <a:t>of iterations we decide to take, meaning the amount of times we pass through the neural </a:t>
            </a:r>
            <a:r>
              <a:rPr lang="en-US" sz="1800" dirty="0" smtClean="0"/>
              <a:t>network = 40 in this test.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 </a:t>
            </a:r>
            <a:r>
              <a:rPr lang="en-US" sz="1800" b="1" dirty="0" smtClean="0"/>
              <a:t>Batch</a:t>
            </a:r>
            <a:r>
              <a:rPr lang="en-US" sz="1800" dirty="0" smtClean="0"/>
              <a:t> </a:t>
            </a:r>
            <a:r>
              <a:rPr lang="en-US" sz="1800" b="1" dirty="0" smtClean="0"/>
              <a:t>size</a:t>
            </a:r>
            <a:r>
              <a:rPr lang="en-US" sz="1800" dirty="0" smtClean="0"/>
              <a:t>= </a:t>
            </a:r>
            <a:r>
              <a:rPr lang="en-US" sz="1800" dirty="0"/>
              <a:t>number of training examples utilized in one </a:t>
            </a:r>
            <a:r>
              <a:rPr lang="en-US" sz="1800" dirty="0" smtClean="0"/>
              <a:t>iteration = 512 in this test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4753112"/>
          </a:xfrm>
        </p:spPr>
        <p:txBody>
          <a:bodyPr/>
          <a:lstStyle/>
          <a:p>
            <a:r>
              <a:rPr lang="en-US" dirty="0" smtClean="0"/>
              <a:t>Result show diminishing  loss and increasing accuracy with each epoch.</a:t>
            </a:r>
          </a:p>
          <a:p>
            <a:r>
              <a:rPr lang="en-US" dirty="0" smtClean="0"/>
              <a:t>However evaluation showed only 49% accuracy. </a:t>
            </a:r>
          </a:p>
          <a:p>
            <a:r>
              <a:rPr lang="en-US" dirty="0" smtClean="0"/>
              <a:t>Further model tuning is required to achieve better accuracy.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6" y="3364798"/>
            <a:ext cx="10563225" cy="28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Training and validation loss</a:t>
            </a:r>
            <a:endParaRPr lang="en-US" dirty="0"/>
          </a:p>
        </p:txBody>
      </p:sp>
      <p:pic>
        <p:nvPicPr>
          <p:cNvPr id="4098" name="Picture 2" descr="https://miro.medium.com/max/640/0*AU7gT5gWcB29aMh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66" y="1512116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4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validation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s://miro.medium.com/max/640/0*LEVCvqxzHfCJLQ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01" y="169068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Source 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483449"/>
              </p:ext>
            </p:extLst>
          </p:nvPr>
        </p:nvGraphicFramePr>
        <p:xfrm>
          <a:off x="1612900" y="1828800"/>
          <a:ext cx="94043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17912160" imgH="8272440" progId="Word.OpenDocumentText.12">
                  <p:embed/>
                </p:oleObj>
              </mc:Choice>
              <mc:Fallback>
                <p:oleObj name="Document" r:id="rId3" imgW="17912160" imgH="82724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2900" y="1828800"/>
                        <a:ext cx="940435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60229" y="6172200"/>
            <a:ext cx="2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click to activate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Binary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classification is also know as text </a:t>
            </a:r>
            <a:r>
              <a:rPr lang="en-US" dirty="0"/>
              <a:t>classification, Sentimental Analysis.</a:t>
            </a:r>
            <a:endParaRPr lang="en-US" dirty="0" smtClean="0"/>
          </a:p>
          <a:p>
            <a:r>
              <a:rPr lang="en-US" dirty="0" smtClean="0"/>
              <a:t>Text classification is the process of assigning a labelled category, ,known as class, to text</a:t>
            </a:r>
          </a:p>
          <a:p>
            <a:pPr marL="0" indent="0">
              <a:buNone/>
            </a:pPr>
            <a:r>
              <a:rPr lang="en-US" dirty="0" smtClean="0"/>
              <a:t>Few examples: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4001294"/>
            <a:ext cx="7362825" cy="26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more text that ever before.</a:t>
            </a:r>
          </a:p>
          <a:p>
            <a:r>
              <a:rPr lang="en-US" dirty="0" smtClean="0"/>
              <a:t>For large data set machine learning models are very efficient.</a:t>
            </a:r>
          </a:p>
          <a:p>
            <a:r>
              <a:rPr lang="en-US" dirty="0" smtClean="0"/>
              <a:t>Programming a rule based system for text classification (using a series of IF THEN ELSE statements) will require tons of rules. </a:t>
            </a:r>
          </a:p>
          <a:p>
            <a:r>
              <a:rPr lang="en-US" dirty="0" smtClean="0"/>
              <a:t>Also rule based model can only be written if we know all the situations under which decisions needs to be made.</a:t>
            </a:r>
          </a:p>
          <a:p>
            <a:r>
              <a:rPr lang="en-US" dirty="0" smtClean="0"/>
              <a:t>For sentimental analysis we do not have binary data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5225142"/>
          </a:xfrm>
        </p:spPr>
        <p:txBody>
          <a:bodyPr/>
          <a:lstStyle/>
          <a:p>
            <a:r>
              <a:rPr lang="en-US" sz="2000" dirty="0" smtClean="0"/>
              <a:t>We begin by dividing labelled data into a set of training data and a set of test data.</a:t>
            </a:r>
          </a:p>
          <a:p>
            <a:r>
              <a:rPr lang="en-US" sz="2000" dirty="0" smtClean="0"/>
              <a:t>Using the training data the algorithm creates a predictive model. In our case, the text classifier.</a:t>
            </a:r>
          </a:p>
          <a:p>
            <a:r>
              <a:rPr lang="en-US" sz="2000" dirty="0" smtClean="0"/>
              <a:t>Test data is used to validate the predictive model.</a:t>
            </a:r>
          </a:p>
          <a:p>
            <a:r>
              <a:rPr lang="en-US" sz="2000" dirty="0" smtClean="0"/>
              <a:t>Based on the test results, we may either make modifications to algorithm or we may want to train more data.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When we are satisfied with the results, we use the predictive model to classify the new , unclassified data. 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046" y="2833417"/>
            <a:ext cx="6082257" cy="1902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428" y="5550219"/>
            <a:ext cx="4579143" cy="11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57861"/>
          </a:xfrm>
        </p:spPr>
        <p:txBody>
          <a:bodyPr>
            <a:normAutofit/>
          </a:bodyPr>
          <a:lstStyle/>
          <a:p>
            <a:r>
              <a:rPr lang="en-US" dirty="0" smtClean="0"/>
              <a:t>Library: </a:t>
            </a:r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smtClean="0"/>
              <a:t>Dataset: IMDB dataset – It is </a:t>
            </a:r>
            <a:r>
              <a:rPr lang="en-US" dirty="0"/>
              <a:t>a set of 50,000 highly polarized reviews from the Internet Movie Database. </a:t>
            </a:r>
            <a:endParaRPr lang="en-US" dirty="0" smtClean="0"/>
          </a:p>
          <a:p>
            <a:r>
              <a:rPr lang="en-US" dirty="0" smtClean="0"/>
              <a:t>Training data and Test data: 50000 reviews are split into </a:t>
            </a:r>
            <a:r>
              <a:rPr lang="en-US" dirty="0"/>
              <a:t>25,000 reviews for training and 25,000 reviews for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Dictionary size: Top </a:t>
            </a:r>
            <a:r>
              <a:rPr lang="en-US" dirty="0"/>
              <a:t>10,000 most frequently occurring words in the training </a:t>
            </a:r>
            <a:r>
              <a:rPr lang="en-US" dirty="0" smtClean="0"/>
              <a:t>data are used for the model. </a:t>
            </a:r>
            <a:r>
              <a:rPr lang="en-US" dirty="0"/>
              <a:t>Rare words will be discarded. This allows you to work with vector data of manageable 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Train labels </a:t>
            </a:r>
            <a:r>
              <a:rPr lang="en-US" dirty="0"/>
              <a:t>and </a:t>
            </a:r>
            <a:r>
              <a:rPr lang="en-US" dirty="0" smtClean="0"/>
              <a:t>Test labels: </a:t>
            </a:r>
            <a:r>
              <a:rPr lang="en-US" dirty="0"/>
              <a:t>lists of 0s and 1s, where 0 stands for </a:t>
            </a:r>
            <a:r>
              <a:rPr lang="en-US" i="1" dirty="0"/>
              <a:t>negative</a:t>
            </a:r>
            <a:r>
              <a:rPr lang="en-US" dirty="0"/>
              <a:t> and 1 stands for </a:t>
            </a:r>
            <a:r>
              <a:rPr lang="en-US" i="1" dirty="0"/>
              <a:t>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1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reviews (sequences of words) have been turned into sequences of integers, where each integer stands for a specific word in a dictionary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Turning integers into Tensors:</a:t>
            </a:r>
          </a:p>
          <a:p>
            <a:pPr marL="514350" indent="-514350">
              <a:buAutoNum type="alphaLcParenR"/>
            </a:pPr>
            <a:r>
              <a:rPr lang="en-US" dirty="0" smtClean="0"/>
              <a:t>Padding the lists </a:t>
            </a:r>
            <a:r>
              <a:rPr lang="en-US" dirty="0"/>
              <a:t>so that they all have the same </a:t>
            </a:r>
            <a:r>
              <a:rPr lang="en-US" dirty="0" smtClean="0"/>
              <a:t>length</a:t>
            </a:r>
          </a:p>
          <a:p>
            <a:pPr marL="514350" indent="-514350">
              <a:buAutoNum type="alphaLcParenR"/>
            </a:pPr>
            <a:r>
              <a:rPr lang="en-US" dirty="0" smtClean="0"/>
              <a:t>Turn </a:t>
            </a:r>
            <a:r>
              <a:rPr lang="en-US" dirty="0"/>
              <a:t>them into an integer tensor of shape (samples, </a:t>
            </a:r>
            <a:r>
              <a:rPr lang="en-US" dirty="0" err="1" smtClean="0"/>
              <a:t>word_indices</a:t>
            </a:r>
            <a:r>
              <a:rPr lang="en-US" dirty="0" smtClean="0"/>
              <a:t>)</a:t>
            </a:r>
          </a:p>
          <a:p>
            <a:pPr marL="514350" indent="-514350">
              <a:buAutoNum type="alphaLcParenR"/>
            </a:pPr>
            <a:r>
              <a:rPr lang="en-US" dirty="0" smtClean="0"/>
              <a:t>Using the first layer (embedding layer) which is capable </a:t>
            </a:r>
            <a:r>
              <a:rPr lang="en-US" dirty="0"/>
              <a:t>of handling such integer tensors (the Embedding layer</a:t>
            </a:r>
            <a:r>
              <a:rPr lang="en-US" dirty="0" smtClean="0"/>
              <a:t>).</a:t>
            </a:r>
          </a:p>
          <a:p>
            <a:pPr marL="514350" indent="-514350">
              <a:buAutoNum type="alphaLcParenR"/>
            </a:pPr>
            <a:r>
              <a:rPr lang="en-US" dirty="0" smtClean="0"/>
              <a:t>Using a </a:t>
            </a:r>
            <a:r>
              <a:rPr lang="en-US" dirty="0"/>
              <a:t>Dense layer, capable of handling floating-point vector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The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486"/>
            <a:ext cx="10748554" cy="48706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Model: Sequential -it </a:t>
            </a:r>
            <a:r>
              <a:rPr lang="en-US" dirty="0"/>
              <a:t>is built from a number of layers stacked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I/p data – vectors</a:t>
            </a:r>
          </a:p>
          <a:p>
            <a:r>
              <a:rPr lang="en-US" dirty="0" smtClean="0"/>
              <a:t>o/p data – scalars (1/0)</a:t>
            </a:r>
          </a:p>
          <a:p>
            <a:r>
              <a:rPr lang="en-US" dirty="0" smtClean="0"/>
              <a:t>Embedding layer</a:t>
            </a:r>
          </a:p>
          <a:p>
            <a:r>
              <a:rPr lang="en-US" dirty="0" smtClean="0"/>
              <a:t>Dense layers :</a:t>
            </a:r>
          </a:p>
          <a:p>
            <a:pPr marL="0" indent="0">
              <a:buNone/>
            </a:pPr>
            <a:r>
              <a:rPr lang="en-US" dirty="0" smtClean="0"/>
              <a:t>	16 neurons</a:t>
            </a:r>
          </a:p>
          <a:p>
            <a:pPr marL="0" indent="0">
              <a:buNone/>
            </a:pPr>
            <a:r>
              <a:rPr lang="en-US" dirty="0" smtClean="0"/>
              <a:t>	Activation </a:t>
            </a:r>
            <a:r>
              <a:rPr lang="en-US" dirty="0"/>
              <a:t>function </a:t>
            </a:r>
            <a:r>
              <a:rPr lang="en-US" dirty="0" smtClean="0"/>
              <a:t> - </a:t>
            </a:r>
            <a:r>
              <a:rPr lang="en-US" dirty="0" err="1" smtClean="0"/>
              <a:t>Relu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Output layer</a:t>
            </a:r>
          </a:p>
          <a:p>
            <a:pPr marL="0" indent="0">
              <a:buNone/>
            </a:pPr>
            <a:r>
              <a:rPr lang="en-US" dirty="0" smtClean="0"/>
              <a:t>	1 neuron</a:t>
            </a:r>
          </a:p>
          <a:p>
            <a:pPr marL="0" indent="0">
              <a:buNone/>
            </a:pPr>
            <a:r>
              <a:rPr lang="en-US" dirty="0" smtClean="0"/>
              <a:t>	Activation function - Sigmoid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 descr="https://miro.medium.com/max/700/0*9VFDUaDEUxrvg8f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474" y="2086825"/>
            <a:ext cx="5889716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0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network</a:t>
            </a:r>
            <a:endParaRPr lang="en-US" dirty="0"/>
          </a:p>
        </p:txBody>
      </p:sp>
      <p:pic>
        <p:nvPicPr>
          <p:cNvPr id="3074" name="Picture 2" descr="https://miro.medium.com/max/586/0*PdALrYmnikj74V1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838" y="1802673"/>
            <a:ext cx="11468638" cy="410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0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relu</a:t>
            </a:r>
            <a:r>
              <a:rPr lang="en-US" sz="2400" dirty="0"/>
              <a:t> (rectified linear unit) is a function meant to zero out negative </a:t>
            </a:r>
            <a:r>
              <a:rPr lang="en-US" sz="2400" dirty="0" smtClean="0"/>
              <a:t>values.</a:t>
            </a:r>
          </a:p>
          <a:p>
            <a:r>
              <a:rPr lang="en-US" sz="2400" dirty="0" smtClean="0"/>
              <a:t>A sigmoid </a:t>
            </a:r>
            <a:r>
              <a:rPr lang="en-US" sz="2400" dirty="0"/>
              <a:t>“squashes” arbitrary values into the [0, 1] interval, outputting something that can be interpreted as a </a:t>
            </a:r>
            <a:r>
              <a:rPr lang="en-US" sz="2400" dirty="0" smtClean="0"/>
              <a:t>probability.</a:t>
            </a:r>
            <a:endParaRPr lang="en-US" sz="2400" dirty="0"/>
          </a:p>
        </p:txBody>
      </p:sp>
      <p:pic>
        <p:nvPicPr>
          <p:cNvPr id="2054" name="Picture 6" descr="https://miro.medium.com/max/448/0*wIMOtowXoOxnUjy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05" y="3263265"/>
            <a:ext cx="4267200" cy="29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miro.medium.com/max/473/0*r5IB23woCpV9lb0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40" y="3296330"/>
            <a:ext cx="4505325" cy="288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69326" y="631190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23325" y="6311900"/>
            <a:ext cx="17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Sigmoid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741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Document</vt:lpstr>
      <vt:lpstr>Sentimental Analysis using Binary Classification in deep learning</vt:lpstr>
      <vt:lpstr>What is Binary Classification</vt:lpstr>
      <vt:lpstr>Why use Deep learning?</vt:lpstr>
      <vt:lpstr>Workflow</vt:lpstr>
      <vt:lpstr>Implementation</vt:lpstr>
      <vt:lpstr>Preparing the data</vt:lpstr>
      <vt:lpstr>The Neural Network</vt:lpstr>
      <vt:lpstr>High level network</vt:lpstr>
      <vt:lpstr>Activation Functions</vt:lpstr>
      <vt:lpstr>Model summary</vt:lpstr>
      <vt:lpstr>Compiling and Fitting the model</vt:lpstr>
      <vt:lpstr>Result</vt:lpstr>
      <vt:lpstr>Plotting Training and validation loss</vt:lpstr>
      <vt:lpstr>Training and validation accuracy</vt:lpstr>
      <vt:lpstr>Complete Source code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Classification Using Keras</dc:title>
  <dc:creator>Sharad Singh</dc:creator>
  <cp:lastModifiedBy>Sharad Singh</cp:lastModifiedBy>
  <cp:revision>16</cp:revision>
  <dcterms:created xsi:type="dcterms:W3CDTF">2021-10-22T18:31:36Z</dcterms:created>
  <dcterms:modified xsi:type="dcterms:W3CDTF">2021-10-22T20:03:42Z</dcterms:modified>
</cp:coreProperties>
</file>