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73" r:id="rId8"/>
    <p:sldId id="272"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ad Singh" initials="SS" lastIdx="1" clrIdx="0">
    <p:extLst>
      <p:ext uri="{19B8F6BF-5375-455C-9EA6-DF929625EA0E}">
        <p15:presenceInfo xmlns:p15="http://schemas.microsoft.com/office/powerpoint/2012/main" userId="Sharad 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5B5061-76DF-45C7-AA81-71DB807352CF}"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54FF6-5323-4F46-B333-45A9904CCDB1}" type="slidenum">
              <a:rPr lang="en-US" smtClean="0"/>
              <a:t>‹#›</a:t>
            </a:fld>
            <a:endParaRPr lang="en-US"/>
          </a:p>
        </p:txBody>
      </p:sp>
    </p:spTree>
    <p:extLst>
      <p:ext uri="{BB962C8B-B14F-4D97-AF65-F5344CB8AC3E}">
        <p14:creationId xmlns:p14="http://schemas.microsoft.com/office/powerpoint/2010/main" val="3970957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586EF4-B7F4-49B9-BF13-C9DA35D9636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799D-C9E6-4AAF-96D8-BC78F23BB5C6}" type="slidenum">
              <a:rPr lang="en-US" smtClean="0"/>
              <a:t>‹#›</a:t>
            </a:fld>
            <a:endParaRPr lang="en-US"/>
          </a:p>
        </p:txBody>
      </p:sp>
    </p:spTree>
    <p:extLst>
      <p:ext uri="{BB962C8B-B14F-4D97-AF65-F5344CB8AC3E}">
        <p14:creationId xmlns:p14="http://schemas.microsoft.com/office/powerpoint/2010/main" val="1579273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86EF4-B7F4-49B9-BF13-C9DA35D9636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799D-C9E6-4AAF-96D8-BC78F23BB5C6}" type="slidenum">
              <a:rPr lang="en-US" smtClean="0"/>
              <a:t>‹#›</a:t>
            </a:fld>
            <a:endParaRPr lang="en-US"/>
          </a:p>
        </p:txBody>
      </p:sp>
    </p:spTree>
    <p:extLst>
      <p:ext uri="{BB962C8B-B14F-4D97-AF65-F5344CB8AC3E}">
        <p14:creationId xmlns:p14="http://schemas.microsoft.com/office/powerpoint/2010/main" val="34917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86EF4-B7F4-49B9-BF13-C9DA35D9636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799D-C9E6-4AAF-96D8-BC78F23BB5C6}" type="slidenum">
              <a:rPr lang="en-US" smtClean="0"/>
              <a:t>‹#›</a:t>
            </a:fld>
            <a:endParaRPr lang="en-US"/>
          </a:p>
        </p:txBody>
      </p:sp>
    </p:spTree>
    <p:extLst>
      <p:ext uri="{BB962C8B-B14F-4D97-AF65-F5344CB8AC3E}">
        <p14:creationId xmlns:p14="http://schemas.microsoft.com/office/powerpoint/2010/main" val="220360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86EF4-B7F4-49B9-BF13-C9DA35D9636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799D-C9E6-4AAF-96D8-BC78F23BB5C6}" type="slidenum">
              <a:rPr lang="en-US" smtClean="0"/>
              <a:t>‹#›</a:t>
            </a:fld>
            <a:endParaRPr lang="en-US"/>
          </a:p>
        </p:txBody>
      </p:sp>
    </p:spTree>
    <p:extLst>
      <p:ext uri="{BB962C8B-B14F-4D97-AF65-F5344CB8AC3E}">
        <p14:creationId xmlns:p14="http://schemas.microsoft.com/office/powerpoint/2010/main" val="243093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586EF4-B7F4-49B9-BF13-C9DA35D9636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799D-C9E6-4AAF-96D8-BC78F23BB5C6}" type="slidenum">
              <a:rPr lang="en-US" smtClean="0"/>
              <a:t>‹#›</a:t>
            </a:fld>
            <a:endParaRPr lang="en-US"/>
          </a:p>
        </p:txBody>
      </p:sp>
    </p:spTree>
    <p:extLst>
      <p:ext uri="{BB962C8B-B14F-4D97-AF65-F5344CB8AC3E}">
        <p14:creationId xmlns:p14="http://schemas.microsoft.com/office/powerpoint/2010/main" val="158212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586EF4-B7F4-49B9-BF13-C9DA35D9636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7799D-C9E6-4AAF-96D8-BC78F23BB5C6}" type="slidenum">
              <a:rPr lang="en-US" smtClean="0"/>
              <a:t>‹#›</a:t>
            </a:fld>
            <a:endParaRPr lang="en-US"/>
          </a:p>
        </p:txBody>
      </p:sp>
    </p:spTree>
    <p:extLst>
      <p:ext uri="{BB962C8B-B14F-4D97-AF65-F5344CB8AC3E}">
        <p14:creationId xmlns:p14="http://schemas.microsoft.com/office/powerpoint/2010/main" val="295113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586EF4-B7F4-49B9-BF13-C9DA35D96363}"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67799D-C9E6-4AAF-96D8-BC78F23BB5C6}" type="slidenum">
              <a:rPr lang="en-US" smtClean="0"/>
              <a:t>‹#›</a:t>
            </a:fld>
            <a:endParaRPr lang="en-US"/>
          </a:p>
        </p:txBody>
      </p:sp>
    </p:spTree>
    <p:extLst>
      <p:ext uri="{BB962C8B-B14F-4D97-AF65-F5344CB8AC3E}">
        <p14:creationId xmlns:p14="http://schemas.microsoft.com/office/powerpoint/2010/main" val="20768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586EF4-B7F4-49B9-BF13-C9DA35D96363}"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67799D-C9E6-4AAF-96D8-BC78F23BB5C6}" type="slidenum">
              <a:rPr lang="en-US" smtClean="0"/>
              <a:t>‹#›</a:t>
            </a:fld>
            <a:endParaRPr lang="en-US"/>
          </a:p>
        </p:txBody>
      </p:sp>
    </p:spTree>
    <p:extLst>
      <p:ext uri="{BB962C8B-B14F-4D97-AF65-F5344CB8AC3E}">
        <p14:creationId xmlns:p14="http://schemas.microsoft.com/office/powerpoint/2010/main" val="59000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86EF4-B7F4-49B9-BF13-C9DA35D96363}"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67799D-C9E6-4AAF-96D8-BC78F23BB5C6}" type="slidenum">
              <a:rPr lang="en-US" smtClean="0"/>
              <a:t>‹#›</a:t>
            </a:fld>
            <a:endParaRPr lang="en-US"/>
          </a:p>
        </p:txBody>
      </p:sp>
    </p:spTree>
    <p:extLst>
      <p:ext uri="{BB962C8B-B14F-4D97-AF65-F5344CB8AC3E}">
        <p14:creationId xmlns:p14="http://schemas.microsoft.com/office/powerpoint/2010/main" val="294826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586EF4-B7F4-49B9-BF13-C9DA35D9636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7799D-C9E6-4AAF-96D8-BC78F23BB5C6}" type="slidenum">
              <a:rPr lang="en-US" smtClean="0"/>
              <a:t>‹#›</a:t>
            </a:fld>
            <a:endParaRPr lang="en-US"/>
          </a:p>
        </p:txBody>
      </p:sp>
    </p:spTree>
    <p:extLst>
      <p:ext uri="{BB962C8B-B14F-4D97-AF65-F5344CB8AC3E}">
        <p14:creationId xmlns:p14="http://schemas.microsoft.com/office/powerpoint/2010/main" val="50543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586EF4-B7F4-49B9-BF13-C9DA35D9636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7799D-C9E6-4AAF-96D8-BC78F23BB5C6}" type="slidenum">
              <a:rPr lang="en-US" smtClean="0"/>
              <a:t>‹#›</a:t>
            </a:fld>
            <a:endParaRPr lang="en-US"/>
          </a:p>
        </p:txBody>
      </p:sp>
    </p:spTree>
    <p:extLst>
      <p:ext uri="{BB962C8B-B14F-4D97-AF65-F5344CB8AC3E}">
        <p14:creationId xmlns:p14="http://schemas.microsoft.com/office/powerpoint/2010/main" val="288623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86EF4-B7F4-49B9-BF13-C9DA35D96363}" type="datetimeFigureOut">
              <a:rPr lang="en-US" smtClean="0"/>
              <a:t>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7799D-C9E6-4AAF-96D8-BC78F23BB5C6}" type="slidenum">
              <a:rPr lang="en-US" smtClean="0"/>
              <a:t>‹#›</a:t>
            </a:fld>
            <a:endParaRPr lang="en-US"/>
          </a:p>
        </p:txBody>
      </p:sp>
    </p:spTree>
    <p:extLst>
      <p:ext uri="{BB962C8B-B14F-4D97-AF65-F5344CB8AC3E}">
        <p14:creationId xmlns:p14="http://schemas.microsoft.com/office/powerpoint/2010/main" val="888859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Dropout and Regularization</a:t>
            </a:r>
            <a:endParaRPr lang="en-US" dirty="0"/>
          </a:p>
        </p:txBody>
      </p:sp>
      <p:sp>
        <p:nvSpPr>
          <p:cNvPr id="3" name="Subtitle 2"/>
          <p:cNvSpPr>
            <a:spLocks noGrp="1"/>
          </p:cNvSpPr>
          <p:nvPr>
            <p:ph type="subTitle" idx="1"/>
          </p:nvPr>
        </p:nvSpPr>
        <p:spPr>
          <a:xfrm>
            <a:off x="7537269" y="5355772"/>
            <a:ext cx="3130731" cy="568234"/>
          </a:xfrm>
        </p:spPr>
        <p:txBody>
          <a:bodyPr/>
          <a:lstStyle/>
          <a:p>
            <a:r>
              <a:rPr lang="en-US" dirty="0" smtClean="0"/>
              <a:t>Sharad Kumar Singh</a:t>
            </a:r>
            <a:endParaRPr lang="en-US" dirty="0"/>
          </a:p>
        </p:txBody>
      </p:sp>
    </p:spTree>
    <p:extLst>
      <p:ext uri="{BB962C8B-B14F-4D97-AF65-F5344CB8AC3E}">
        <p14:creationId xmlns:p14="http://schemas.microsoft.com/office/powerpoint/2010/main" val="273217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Accuracy</a:t>
            </a:r>
            <a:endParaRPr lang="en-US" dirty="0"/>
          </a:p>
        </p:txBody>
      </p:sp>
      <p:pic>
        <p:nvPicPr>
          <p:cNvPr id="4" name="Content Placeholder 3"/>
          <p:cNvPicPr>
            <a:picLocks noGrp="1" noChangeAspect="1"/>
          </p:cNvPicPr>
          <p:nvPr>
            <p:ph idx="1"/>
          </p:nvPr>
        </p:nvPicPr>
        <p:blipFill>
          <a:blip r:embed="rId2"/>
          <a:stretch>
            <a:fillRect/>
          </a:stretch>
        </p:blipFill>
        <p:spPr>
          <a:xfrm>
            <a:off x="1266431" y="1874686"/>
            <a:ext cx="9476255" cy="2508068"/>
          </a:xfrm>
          <a:prstGeom prst="rect">
            <a:avLst/>
          </a:prstGeom>
        </p:spPr>
      </p:pic>
      <p:sp>
        <p:nvSpPr>
          <p:cNvPr id="5" name="Content Placeholder 2"/>
          <p:cNvSpPr txBox="1">
            <a:spLocks/>
          </p:cNvSpPr>
          <p:nvPr/>
        </p:nvSpPr>
        <p:spPr>
          <a:xfrm>
            <a:off x="694991" y="1366507"/>
            <a:ext cx="10619136" cy="508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smtClean="0"/>
              <a:t>          With Dropout			Without Dropout</a:t>
            </a:r>
          </a:p>
          <a:p>
            <a:pPr marL="0" indent="0">
              <a:buFont typeface="Arial" panose="020B0604020202020204" pitchFamily="34" charset="0"/>
              <a:buNone/>
            </a:pPr>
            <a:endParaRPr lang="en-US" altLang="en-US" dirty="0" smtClean="0"/>
          </a:p>
          <a:p>
            <a:endParaRPr lang="en-US" altLang="en-US" dirty="0" smtClean="0"/>
          </a:p>
        </p:txBody>
      </p:sp>
      <p:pic>
        <p:nvPicPr>
          <p:cNvPr id="14" name="Picture 13"/>
          <p:cNvPicPr>
            <a:picLocks noChangeAspect="1"/>
          </p:cNvPicPr>
          <p:nvPr/>
        </p:nvPicPr>
        <p:blipFill>
          <a:blip r:embed="rId3"/>
          <a:stretch>
            <a:fillRect/>
          </a:stretch>
        </p:blipFill>
        <p:spPr>
          <a:xfrm>
            <a:off x="6096000" y="4543483"/>
            <a:ext cx="3543300" cy="2371725"/>
          </a:xfrm>
          <a:prstGeom prst="rect">
            <a:avLst/>
          </a:prstGeom>
        </p:spPr>
      </p:pic>
      <p:pic>
        <p:nvPicPr>
          <p:cNvPr id="15" name="Picture 14"/>
          <p:cNvPicPr>
            <a:picLocks noChangeAspect="1"/>
          </p:cNvPicPr>
          <p:nvPr/>
        </p:nvPicPr>
        <p:blipFill>
          <a:blip r:embed="rId4"/>
          <a:stretch>
            <a:fillRect/>
          </a:stretch>
        </p:blipFill>
        <p:spPr>
          <a:xfrm>
            <a:off x="1398271" y="4599762"/>
            <a:ext cx="3291295" cy="2194197"/>
          </a:xfrm>
          <a:prstGeom prst="rect">
            <a:avLst/>
          </a:prstGeom>
        </p:spPr>
      </p:pic>
      <p:sp>
        <p:nvSpPr>
          <p:cNvPr id="16" name="TextBox 15"/>
          <p:cNvSpPr txBox="1"/>
          <p:nvPr/>
        </p:nvSpPr>
        <p:spPr>
          <a:xfrm>
            <a:off x="9836727" y="4599762"/>
            <a:ext cx="1517073" cy="1600438"/>
          </a:xfrm>
          <a:prstGeom prst="rect">
            <a:avLst/>
          </a:prstGeom>
          <a:noFill/>
        </p:spPr>
        <p:txBody>
          <a:bodyPr wrap="square" rtlCol="0">
            <a:spAutoFit/>
          </a:bodyPr>
          <a:lstStyle/>
          <a:p>
            <a:r>
              <a:rPr lang="en-US" sz="1400" dirty="0" smtClean="0"/>
              <a:t>Increasing dataset size. When </a:t>
            </a:r>
            <a:r>
              <a:rPr lang="en-US" sz="1400" dirty="0"/>
              <a:t>the test accuracy increases to a certain value, it begins to decrease again.</a:t>
            </a:r>
            <a:endParaRPr lang="en-US" sz="1400" dirty="0"/>
          </a:p>
        </p:txBody>
      </p:sp>
      <p:sp>
        <p:nvSpPr>
          <p:cNvPr id="17" name="TextBox 16"/>
          <p:cNvSpPr txBox="1"/>
          <p:nvPr/>
        </p:nvSpPr>
        <p:spPr>
          <a:xfrm>
            <a:off x="10650879" y="1219253"/>
            <a:ext cx="1517073" cy="738664"/>
          </a:xfrm>
          <a:prstGeom prst="rect">
            <a:avLst/>
          </a:prstGeom>
          <a:noFill/>
        </p:spPr>
        <p:txBody>
          <a:bodyPr wrap="square" rtlCol="0">
            <a:spAutoFit/>
          </a:bodyPr>
          <a:lstStyle/>
          <a:p>
            <a:r>
              <a:rPr lang="en-US" sz="1400" dirty="0" smtClean="0"/>
              <a:t>Small dataset size. Model tries to fit every data</a:t>
            </a:r>
            <a:endParaRPr lang="en-US" sz="1400" dirty="0"/>
          </a:p>
        </p:txBody>
      </p:sp>
    </p:spTree>
    <p:extLst>
      <p:ext uri="{BB962C8B-B14F-4D97-AF65-F5344CB8AC3E}">
        <p14:creationId xmlns:p14="http://schemas.microsoft.com/office/powerpoint/2010/main" val="24501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overfitting</a:t>
            </a:r>
            <a:endParaRPr lang="en-US" dirty="0"/>
          </a:p>
        </p:txBody>
      </p:sp>
      <p:pic>
        <p:nvPicPr>
          <p:cNvPr id="6" name="Picture 5"/>
          <p:cNvPicPr>
            <a:picLocks noChangeAspect="1"/>
          </p:cNvPicPr>
          <p:nvPr/>
        </p:nvPicPr>
        <p:blipFill>
          <a:blip r:embed="rId2"/>
          <a:stretch>
            <a:fillRect/>
          </a:stretch>
        </p:blipFill>
        <p:spPr>
          <a:xfrm>
            <a:off x="1790021" y="3793808"/>
            <a:ext cx="7969828" cy="2817088"/>
          </a:xfrm>
          <a:prstGeom prst="rect">
            <a:avLst/>
          </a:prstGeom>
        </p:spPr>
      </p:pic>
      <p:sp>
        <p:nvSpPr>
          <p:cNvPr id="9" name="Content Placeholder 2"/>
          <p:cNvSpPr>
            <a:spLocks noGrp="1"/>
          </p:cNvSpPr>
          <p:nvPr>
            <p:ph idx="1"/>
          </p:nvPr>
        </p:nvSpPr>
        <p:spPr>
          <a:xfrm>
            <a:off x="1034143" y="1665653"/>
            <a:ext cx="10515600" cy="1840094"/>
          </a:xfrm>
        </p:spPr>
        <p:txBody>
          <a:bodyPr>
            <a:normAutofit fontScale="92500" lnSpcReduction="20000"/>
          </a:bodyPr>
          <a:lstStyle/>
          <a:p>
            <a:r>
              <a:rPr lang="en-US" dirty="0"/>
              <a:t>A statistical model is said to be </a:t>
            </a:r>
            <a:r>
              <a:rPr lang="en-US" dirty="0" err="1"/>
              <a:t>overfitted</a:t>
            </a:r>
            <a:r>
              <a:rPr lang="en-US" dirty="0"/>
              <a:t> when we train it with a lot of </a:t>
            </a:r>
            <a:r>
              <a:rPr lang="en-US" dirty="0" smtClean="0"/>
              <a:t>data</a:t>
            </a:r>
          </a:p>
          <a:p>
            <a:r>
              <a:rPr lang="en-US" dirty="0"/>
              <a:t>When a model gets trained with so much data, it starts learning from the noise and inaccurate data entries in our data </a:t>
            </a:r>
            <a:r>
              <a:rPr lang="en-US" dirty="0" smtClean="0"/>
              <a:t>set.</a:t>
            </a:r>
          </a:p>
          <a:p>
            <a:r>
              <a:rPr lang="en-US" b="1" dirty="0" smtClean="0"/>
              <a:t>Overfitting </a:t>
            </a:r>
            <a:r>
              <a:rPr lang="en-US" b="1" dirty="0"/>
              <a:t>– High variance and low bias</a:t>
            </a:r>
            <a:r>
              <a:rPr lang="en-US" dirty="0"/>
              <a:t> </a:t>
            </a:r>
            <a:endParaRPr lang="en-US" dirty="0"/>
          </a:p>
        </p:txBody>
      </p:sp>
    </p:spTree>
    <p:extLst>
      <p:ext uri="{BB962C8B-B14F-4D97-AF65-F5344CB8AC3E}">
        <p14:creationId xmlns:p14="http://schemas.microsoft.com/office/powerpoint/2010/main" val="2651734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a:t>
            </a:r>
            <a:r>
              <a:rPr lang="en-US" dirty="0" smtClean="0"/>
              <a:t>Overfitting models</a:t>
            </a:r>
            <a:endParaRPr lang="en-US" dirty="0"/>
          </a:p>
        </p:txBody>
      </p:sp>
      <p:sp>
        <p:nvSpPr>
          <p:cNvPr id="3" name="Content Placeholder 2"/>
          <p:cNvSpPr>
            <a:spLocks noGrp="1"/>
          </p:cNvSpPr>
          <p:nvPr>
            <p:ph idx="1"/>
          </p:nvPr>
        </p:nvSpPr>
        <p:spPr>
          <a:xfrm>
            <a:off x="838200" y="1825624"/>
            <a:ext cx="10515600" cy="1466215"/>
          </a:xfrm>
        </p:spPr>
        <p:txBody>
          <a:bodyPr>
            <a:normAutofit fontScale="92500" lnSpcReduction="20000"/>
          </a:bodyPr>
          <a:lstStyle/>
          <a:p>
            <a:r>
              <a:rPr lang="en-US" dirty="0" smtClean="0"/>
              <a:t>When the model has very good accuracy and very low loss in training data but low accuracy and high loss in testing data.</a:t>
            </a:r>
          </a:p>
          <a:p>
            <a:r>
              <a:rPr lang="en-US" dirty="0" smtClean="0"/>
              <a:t>When the model shows good results for first few epochs but becomes worse with the increasing complexity in the dataset.</a:t>
            </a:r>
            <a:endParaRPr lang="en-US" dirty="0" smtClean="0"/>
          </a:p>
          <a:p>
            <a:pPr marL="0" indent="0">
              <a:buNone/>
            </a:pPr>
            <a:endParaRPr lang="en-US" dirty="0"/>
          </a:p>
          <a:p>
            <a:pPr marL="0" indent="0">
              <a:buNone/>
            </a:pPr>
            <a:endParaRPr lang="en-US" dirty="0" smtClean="0"/>
          </a:p>
        </p:txBody>
      </p:sp>
      <p:pic>
        <p:nvPicPr>
          <p:cNvPr id="8194" name="Picture 2" descr="How to Identify Overfitting Machine Learning Models in Scikit-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015" y="3291839"/>
            <a:ext cx="10003970" cy="288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103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 </a:t>
            </a:r>
            <a:endParaRPr lang="en-US" dirty="0"/>
          </a:p>
        </p:txBody>
      </p:sp>
      <p:sp>
        <p:nvSpPr>
          <p:cNvPr id="3" name="Content Placeholder 2"/>
          <p:cNvSpPr>
            <a:spLocks noGrp="1"/>
          </p:cNvSpPr>
          <p:nvPr>
            <p:ph idx="1"/>
          </p:nvPr>
        </p:nvSpPr>
        <p:spPr>
          <a:xfrm>
            <a:off x="838200" y="1358537"/>
            <a:ext cx="10515600" cy="5225142"/>
          </a:xfrm>
        </p:spPr>
        <p:txBody>
          <a:bodyPr>
            <a:normAutofit fontScale="92500" lnSpcReduction="20000"/>
          </a:bodyPr>
          <a:lstStyle/>
          <a:p>
            <a:pPr marL="0" indent="0">
              <a:buNone/>
            </a:pPr>
            <a:endParaRPr lang="en-US" sz="2000" dirty="0" smtClean="0"/>
          </a:p>
          <a:p>
            <a:pPr marL="0" indent="0">
              <a:buNone/>
            </a:pPr>
            <a:r>
              <a:rPr lang="en-US" sz="2000" dirty="0"/>
              <a:t> • </a:t>
            </a:r>
            <a:r>
              <a:rPr lang="en-US" sz="2000" dirty="0" smtClean="0"/>
              <a:t>Remember </a:t>
            </a:r>
            <a:r>
              <a:rPr lang="en-US" sz="2000" dirty="0"/>
              <a:t>the intuition: complicated hypotheses lead to </a:t>
            </a:r>
            <a:r>
              <a:rPr lang="en-US" sz="2000" dirty="0" smtClean="0"/>
              <a:t>overfitting</a:t>
            </a:r>
          </a:p>
          <a:p>
            <a:pPr marL="0" indent="0">
              <a:buNone/>
            </a:pPr>
            <a:endParaRPr lang="en-US" sz="2000" dirty="0" smtClean="0"/>
          </a:p>
          <a:p>
            <a:pPr marL="0" indent="0">
              <a:buNone/>
            </a:pPr>
            <a:r>
              <a:rPr lang="en-US" sz="2000" dirty="0"/>
              <a:t>• In general: any method to prevent overfitting or help the </a:t>
            </a:r>
            <a:r>
              <a:rPr lang="en-US" sz="2000" dirty="0" smtClean="0"/>
              <a:t>optimization</a:t>
            </a:r>
          </a:p>
          <a:p>
            <a:pPr marL="0" indent="0">
              <a:buNone/>
            </a:pPr>
            <a:endParaRPr lang="en-US" sz="2000" dirty="0" smtClean="0"/>
          </a:p>
          <a:p>
            <a:pPr marL="0" indent="0">
              <a:buNone/>
            </a:pPr>
            <a:r>
              <a:rPr lang="en-US" sz="2000" dirty="0"/>
              <a:t>• Specifically: additional terms in the training optimization objective to prevent overfitting or help the optimization</a:t>
            </a:r>
            <a:endParaRPr lang="en-US" sz="2000" dirty="0" smtClean="0"/>
          </a:p>
          <a:p>
            <a:pPr marL="0" indent="0">
              <a:buNone/>
            </a:pPr>
            <a:endParaRPr lang="en-US" sz="2000" dirty="0" smtClean="0"/>
          </a:p>
          <a:p>
            <a:pPr marL="0" indent="0">
              <a:buNone/>
            </a:pPr>
            <a:r>
              <a:rPr lang="en-US" sz="2000" dirty="0" smtClean="0"/>
              <a:t> </a:t>
            </a:r>
            <a:r>
              <a:rPr lang="en-US" sz="2000" dirty="0"/>
              <a:t>• Idea: change the error function to penalize hypothesis complexity: </a:t>
            </a:r>
            <a:endParaRPr lang="en-US" sz="2000" dirty="0" smtClean="0"/>
          </a:p>
          <a:p>
            <a:pPr marL="0" indent="0">
              <a:buNone/>
            </a:pPr>
            <a:endParaRPr lang="en-US" sz="2000" dirty="0"/>
          </a:p>
          <a:p>
            <a:pPr marL="0" indent="0">
              <a:buNone/>
            </a:pPr>
            <a:r>
              <a:rPr lang="en-US" sz="2000" dirty="0" smtClean="0"/>
              <a:t>			J(w</a:t>
            </a:r>
            <a:r>
              <a:rPr lang="en-US" sz="2000" dirty="0"/>
              <a:t>) = JD(w) + </a:t>
            </a:r>
            <a:r>
              <a:rPr lang="en-US" sz="2000" dirty="0" err="1" smtClean="0"/>
              <a:t>λJ</a:t>
            </a:r>
            <a:r>
              <a:rPr lang="en-US" sz="2000" dirty="0" smtClean="0"/>
              <a:t> pen(w</a:t>
            </a:r>
            <a:r>
              <a:rPr lang="en-US" sz="2000" dirty="0"/>
              <a:t>) </a:t>
            </a:r>
            <a:endParaRPr lang="en-US" sz="2000" dirty="0" smtClean="0"/>
          </a:p>
          <a:p>
            <a:pPr marL="0" indent="0">
              <a:buNone/>
            </a:pPr>
            <a:endParaRPr lang="en-US" sz="2000" dirty="0" smtClean="0"/>
          </a:p>
          <a:p>
            <a:pPr marL="0" indent="0">
              <a:buNone/>
            </a:pPr>
            <a:r>
              <a:rPr lang="en-US" sz="2000" dirty="0" smtClean="0"/>
              <a:t>This </a:t>
            </a:r>
            <a:r>
              <a:rPr lang="en-US" sz="2000" dirty="0"/>
              <a:t>is called </a:t>
            </a:r>
            <a:r>
              <a:rPr lang="en-US" sz="2000" dirty="0" smtClean="0"/>
              <a:t>regularization or shrinkage.</a:t>
            </a:r>
          </a:p>
          <a:p>
            <a:pPr marL="0" indent="0">
              <a:buNone/>
            </a:pPr>
            <a:endParaRPr lang="en-US" sz="2000" dirty="0" smtClean="0"/>
          </a:p>
          <a:p>
            <a:pPr marL="0" indent="0">
              <a:buNone/>
            </a:pPr>
            <a:r>
              <a:rPr lang="en-US" sz="2000" dirty="0" smtClean="0"/>
              <a:t>• λ </a:t>
            </a:r>
            <a:r>
              <a:rPr lang="en-US" sz="2000" dirty="0"/>
              <a:t>is called regularization coefficient and controls how much we value fitting the data well, vs. a simple hypothesis</a:t>
            </a:r>
            <a:endParaRPr lang="en-US" sz="2000" dirty="0" smtClean="0"/>
          </a:p>
          <a:p>
            <a:endParaRPr lang="en-US" dirty="0"/>
          </a:p>
        </p:txBody>
      </p:sp>
    </p:spTree>
    <p:extLst>
      <p:ext uri="{BB962C8B-B14F-4D97-AF65-F5344CB8AC3E}">
        <p14:creationId xmlns:p14="http://schemas.microsoft.com/office/powerpoint/2010/main" val="2114569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 types</a:t>
            </a:r>
            <a:endParaRPr lang="en-US" dirty="0"/>
          </a:p>
        </p:txBody>
      </p:sp>
      <p:sp>
        <p:nvSpPr>
          <p:cNvPr id="3" name="Content Placeholder 2"/>
          <p:cNvSpPr>
            <a:spLocks noGrp="1"/>
          </p:cNvSpPr>
          <p:nvPr>
            <p:ph idx="1"/>
          </p:nvPr>
        </p:nvSpPr>
        <p:spPr>
          <a:xfrm>
            <a:off x="838200" y="1690688"/>
            <a:ext cx="10515600" cy="4657861"/>
          </a:xfrm>
        </p:spPr>
        <p:txBody>
          <a:bodyPr>
            <a:normAutofit/>
          </a:bodyPr>
          <a:lstStyle/>
          <a:p>
            <a:r>
              <a:rPr lang="en-US" dirty="0"/>
              <a:t>A regression model that uses L1 regularization technique is called </a:t>
            </a:r>
            <a:r>
              <a:rPr lang="en-US" b="1" i="1" dirty="0"/>
              <a:t>Lasso Regression</a:t>
            </a:r>
            <a:r>
              <a:rPr lang="en-US" dirty="0"/>
              <a:t> and model which uses L2 is called </a:t>
            </a:r>
            <a:r>
              <a:rPr lang="en-US" b="1" i="1" dirty="0"/>
              <a:t>Ridge Regression</a:t>
            </a:r>
            <a:r>
              <a:rPr lang="en-US" dirty="0" smtClean="0"/>
              <a:t>.</a:t>
            </a:r>
          </a:p>
          <a:p>
            <a:r>
              <a:rPr lang="en-US" b="1" dirty="0" smtClean="0"/>
              <a:t>Lasso </a:t>
            </a:r>
            <a:r>
              <a:rPr lang="en-US" b="1" dirty="0"/>
              <a:t>Regression</a:t>
            </a:r>
            <a:r>
              <a:rPr lang="en-US" dirty="0"/>
              <a:t> (Least Absolute Shrinkage and Selection Operator) </a:t>
            </a:r>
            <a:r>
              <a:rPr lang="en-US" dirty="0" smtClean="0"/>
              <a:t>This adds </a:t>
            </a:r>
            <a:r>
              <a:rPr lang="en-US" dirty="0"/>
              <a:t>“</a:t>
            </a:r>
            <a:r>
              <a:rPr lang="en-US" i="1" dirty="0"/>
              <a:t>absolute value of magnitude</a:t>
            </a:r>
            <a:r>
              <a:rPr lang="en-US" dirty="0"/>
              <a:t>” of coefficient as penalty term to the loss function</a:t>
            </a:r>
            <a:r>
              <a:rPr lang="en-US" dirty="0" smtClean="0"/>
              <a:t>. This is also called </a:t>
            </a:r>
            <a:r>
              <a:rPr lang="en-US" dirty="0"/>
              <a:t>L1 </a:t>
            </a:r>
            <a:r>
              <a:rPr lang="en-US" dirty="0" smtClean="0"/>
              <a:t>regularization.</a:t>
            </a:r>
          </a:p>
          <a:p>
            <a:r>
              <a:rPr lang="en-US" b="1" dirty="0"/>
              <a:t>Ridge regression</a:t>
            </a:r>
            <a:r>
              <a:rPr lang="en-US" dirty="0"/>
              <a:t> This adds “</a:t>
            </a:r>
            <a:r>
              <a:rPr lang="en-US" i="1" dirty="0"/>
              <a:t>squared magnitude</a:t>
            </a:r>
            <a:r>
              <a:rPr lang="en-US" dirty="0"/>
              <a:t>” of coefficient as penalty term to the loss function. </a:t>
            </a:r>
            <a:r>
              <a:rPr lang="en-US" dirty="0" smtClean="0"/>
              <a:t>This is also called L2 regularization.</a:t>
            </a:r>
            <a:endParaRPr lang="en-US" dirty="0"/>
          </a:p>
          <a:p>
            <a:endParaRPr lang="en-US" dirty="0"/>
          </a:p>
          <a:p>
            <a:endParaRPr lang="en-US" dirty="0"/>
          </a:p>
        </p:txBody>
      </p:sp>
    </p:spTree>
    <p:extLst>
      <p:ext uri="{BB962C8B-B14F-4D97-AF65-F5344CB8AC3E}">
        <p14:creationId xmlns:p14="http://schemas.microsoft.com/office/powerpoint/2010/main" val="2446115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269" y="1690688"/>
            <a:ext cx="6045926" cy="4428307"/>
          </a:xfrm>
        </p:spPr>
        <p:txBody>
          <a:bodyPr>
            <a:normAutofit fontScale="85000" lnSpcReduction="20000"/>
          </a:bodyPr>
          <a:lstStyle/>
          <a:p>
            <a:r>
              <a:rPr lang="en-US" i="1" dirty="0"/>
              <a:t>Regularization works by biasing data towards particular values (such as small values near zero). </a:t>
            </a:r>
            <a:endParaRPr lang="en-US" i="1" dirty="0" smtClean="0"/>
          </a:p>
          <a:p>
            <a:r>
              <a:rPr lang="en-US" i="1" dirty="0"/>
              <a:t>The basic idea is to penalize the complex </a:t>
            </a:r>
            <a:r>
              <a:rPr lang="en-US" i="1" dirty="0" smtClean="0"/>
              <a:t>models</a:t>
            </a:r>
          </a:p>
          <a:p>
            <a:r>
              <a:rPr lang="en-US" i="1" dirty="0" smtClean="0"/>
              <a:t>L1 regularization adds the penalty term in cost function by adding the absolute value of weight(</a:t>
            </a:r>
            <a:r>
              <a:rPr lang="en-US" i="1" dirty="0" err="1" smtClean="0"/>
              <a:t>Wj</a:t>
            </a:r>
            <a:r>
              <a:rPr lang="en-US" i="1" dirty="0" smtClean="0"/>
              <a:t>) parameters, while L2 regularization adds the squared value of weights(</a:t>
            </a:r>
            <a:r>
              <a:rPr lang="en-US" i="1" dirty="0" err="1" smtClean="0"/>
              <a:t>Wj</a:t>
            </a:r>
            <a:r>
              <a:rPr lang="en-US" i="1" dirty="0" smtClean="0"/>
              <a:t>) in the cost function.</a:t>
            </a:r>
          </a:p>
          <a:p>
            <a:r>
              <a:rPr lang="en-US" i="1" dirty="0" smtClean="0"/>
              <a:t>The </a:t>
            </a:r>
            <a:r>
              <a:rPr lang="en-US" i="1" dirty="0"/>
              <a:t>main intuitive difference between the L1 and L2 regularization is that L1 regularization tries to estimate the median of the data while the L2 regularization tries to estimate the mean of the data to avoid overfitting</a:t>
            </a:r>
            <a:r>
              <a:rPr lang="en-US" i="1" dirty="0" smtClean="0"/>
              <a:t>.</a:t>
            </a:r>
          </a:p>
          <a:p>
            <a:pPr marL="0" indent="0">
              <a:buNone/>
            </a:pPr>
            <a:endParaRPr lang="en-US" dirty="0"/>
          </a:p>
        </p:txBody>
      </p:sp>
      <p:sp>
        <p:nvSpPr>
          <p:cNvPr id="4" name="Title 1"/>
          <p:cNvSpPr>
            <a:spLocks noGrp="1"/>
          </p:cNvSpPr>
          <p:nvPr>
            <p:ph type="title"/>
          </p:nvPr>
        </p:nvSpPr>
        <p:spPr/>
        <p:txBody>
          <a:bodyPr/>
          <a:lstStyle/>
          <a:p>
            <a:r>
              <a:rPr lang="en-US" dirty="0" smtClean="0"/>
              <a:t>Regularization types</a:t>
            </a:r>
            <a:endParaRPr lang="en-US" dirty="0"/>
          </a:p>
        </p:txBody>
      </p:sp>
      <p:pic>
        <p:nvPicPr>
          <p:cNvPr id="5" name="Picture 4"/>
          <p:cNvPicPr>
            <a:picLocks noChangeAspect="1"/>
          </p:cNvPicPr>
          <p:nvPr/>
        </p:nvPicPr>
        <p:blipFill>
          <a:blip r:embed="rId2"/>
          <a:stretch>
            <a:fillRect/>
          </a:stretch>
        </p:blipFill>
        <p:spPr>
          <a:xfrm>
            <a:off x="6460195" y="1828707"/>
            <a:ext cx="5400879" cy="3876675"/>
          </a:xfrm>
          <a:prstGeom prst="rect">
            <a:avLst/>
          </a:prstGeom>
        </p:spPr>
      </p:pic>
    </p:spTree>
    <p:extLst>
      <p:ext uri="{BB962C8B-B14F-4D97-AF65-F5344CB8AC3E}">
        <p14:creationId xmlns:p14="http://schemas.microsoft.com/office/powerpoint/2010/main" val="19173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sp>
        <p:nvSpPr>
          <p:cNvPr id="3" name="Content Placeholder 2"/>
          <p:cNvSpPr>
            <a:spLocks noGrp="1"/>
          </p:cNvSpPr>
          <p:nvPr>
            <p:ph idx="1"/>
          </p:nvPr>
        </p:nvSpPr>
        <p:spPr>
          <a:xfrm>
            <a:off x="838200" y="1825625"/>
            <a:ext cx="10515600" cy="1218021"/>
          </a:xfrm>
        </p:spPr>
        <p:txBody>
          <a:bodyPr/>
          <a:lstStyle/>
          <a:p>
            <a:r>
              <a:rPr lang="en-US" dirty="0"/>
              <a:t>“Dropout” in machine learning refers to the process of randomly ignoring certain nodes in a layer during training.</a:t>
            </a:r>
            <a:endParaRPr lang="en-US" dirty="0"/>
          </a:p>
        </p:txBody>
      </p:sp>
      <p:pic>
        <p:nvPicPr>
          <p:cNvPr id="10246" name="Picture 6" descr="A Simple Introduction to Dropout Regularization (With Code!) | by Nisha  McNealis | Analytics Vidhy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849" y="2641192"/>
            <a:ext cx="7683045" cy="3811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066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770709" y="365125"/>
            <a:ext cx="10583091" cy="864659"/>
          </a:xfrm>
        </p:spPr>
        <p:txBody>
          <a:bodyPr>
            <a:normAutofit fontScale="90000"/>
          </a:bodyPr>
          <a:lstStyle/>
          <a:p>
            <a:r>
              <a:rPr lang="en-US" altLang="en-US" dirty="0" smtClean="0"/>
              <a:t>Dropout: An efficient way to average many large neural nets </a:t>
            </a:r>
            <a:endParaRPr lang="en-US" altLang="en-US" sz="3200" dirty="0"/>
          </a:p>
        </p:txBody>
      </p:sp>
      <p:sp>
        <p:nvSpPr>
          <p:cNvPr id="3" name="Content Placeholder 2"/>
          <p:cNvSpPr>
            <a:spLocks noGrp="1"/>
          </p:cNvSpPr>
          <p:nvPr>
            <p:ph idx="1"/>
          </p:nvPr>
        </p:nvSpPr>
        <p:spPr>
          <a:xfrm>
            <a:off x="575733" y="1555751"/>
            <a:ext cx="6445251" cy="4527549"/>
          </a:xfrm>
        </p:spPr>
        <p:txBody>
          <a:bodyPr>
            <a:normAutofit fontScale="92500" lnSpcReduction="20000"/>
          </a:bodyPr>
          <a:lstStyle/>
          <a:p>
            <a:r>
              <a:rPr lang="en-US" altLang="en-US" dirty="0" smtClean="0"/>
              <a:t>Consider a neural net with one hidden layer.</a:t>
            </a:r>
          </a:p>
          <a:p>
            <a:r>
              <a:rPr lang="en-US" altLang="en-US" dirty="0" smtClean="0"/>
              <a:t>Each time we present a training example, we randomly omit each hidden unit with probability 0.5.</a:t>
            </a:r>
          </a:p>
          <a:p>
            <a:r>
              <a:rPr lang="en-US" altLang="en-US" dirty="0" smtClean="0"/>
              <a:t>So we are randomly sampling from 2^H different architectures.</a:t>
            </a:r>
          </a:p>
          <a:p>
            <a:r>
              <a:rPr lang="en-US" altLang="en-US" dirty="0"/>
              <a:t>We sample from 2^H models. So only a few of the models ever get trained, and they only get one training example</a:t>
            </a:r>
            <a:r>
              <a:rPr lang="en-US" altLang="en-US" dirty="0" smtClean="0"/>
              <a:t>.</a:t>
            </a:r>
          </a:p>
          <a:p>
            <a:r>
              <a:rPr lang="en-US" altLang="en-US" dirty="0"/>
              <a:t>The sharing of the weights means that every model is very strongly regularized.</a:t>
            </a:r>
          </a:p>
          <a:p>
            <a:pPr lvl="1"/>
            <a:r>
              <a:rPr lang="en-US" altLang="en-US" dirty="0"/>
              <a:t>It</a:t>
            </a:r>
            <a:r>
              <a:rPr lang="fr-FR" altLang="en-US" dirty="0"/>
              <a:t>’</a:t>
            </a:r>
            <a:r>
              <a:rPr lang="en-US" altLang="ja-JP" dirty="0"/>
              <a:t>s a much better </a:t>
            </a:r>
            <a:r>
              <a:rPr lang="en-US" altLang="ja-JP" dirty="0" err="1"/>
              <a:t>regularizer</a:t>
            </a:r>
            <a:r>
              <a:rPr lang="en-US" altLang="ja-JP" dirty="0"/>
              <a:t> than L2 or L1 penalties that pull the weights towards zero.</a:t>
            </a:r>
            <a:endParaRPr lang="en-US" altLang="en-US" dirty="0"/>
          </a:p>
          <a:p>
            <a:endParaRPr lang="en-US" altLang="en-US" dirty="0"/>
          </a:p>
          <a:p>
            <a:pPr marL="0" indent="0">
              <a:buNone/>
            </a:pPr>
            <a:endParaRPr lang="en-US" altLang="en-US" dirty="0" smtClean="0"/>
          </a:p>
          <a:p>
            <a:endParaRPr lang="en-US" altLang="en-US" dirty="0" smtClean="0"/>
          </a:p>
        </p:txBody>
      </p:sp>
      <p:sp>
        <p:nvSpPr>
          <p:cNvPr id="7" name="Rectangle 6"/>
          <p:cNvSpPr>
            <a:spLocks noChangeArrowheads="1"/>
          </p:cNvSpPr>
          <p:nvPr/>
        </p:nvSpPr>
        <p:spPr bwMode="auto">
          <a:xfrm>
            <a:off x="8735484" y="4614334"/>
            <a:ext cx="1921933" cy="1115484"/>
          </a:xfrm>
          <a:prstGeom prst="rect">
            <a:avLst/>
          </a:prstGeom>
          <a:solidFill>
            <a:srgbClr val="EEECE1"/>
          </a:solidFill>
          <a:ln w="28575">
            <a:solidFill>
              <a:srgbClr val="0000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sz="2400">
              <a:solidFill>
                <a:schemeClr val="lt1"/>
              </a:solidFill>
            </a:endParaRPr>
          </a:p>
        </p:txBody>
      </p:sp>
      <p:sp>
        <p:nvSpPr>
          <p:cNvPr id="9" name="Rectangle 8"/>
          <p:cNvSpPr>
            <a:spLocks noChangeArrowheads="1"/>
          </p:cNvSpPr>
          <p:nvPr/>
        </p:nvSpPr>
        <p:spPr bwMode="auto">
          <a:xfrm>
            <a:off x="7535334" y="3210984"/>
            <a:ext cx="4322233" cy="539749"/>
          </a:xfrm>
          <a:prstGeom prst="rect">
            <a:avLst/>
          </a:prstGeom>
          <a:solidFill>
            <a:srgbClr val="EEECE1"/>
          </a:solidFill>
          <a:ln w="28575">
            <a:solidFill>
              <a:srgbClr val="0000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sz="2400">
              <a:solidFill>
                <a:schemeClr val="lt1"/>
              </a:solidFill>
            </a:endParaRPr>
          </a:p>
        </p:txBody>
      </p:sp>
      <p:sp>
        <p:nvSpPr>
          <p:cNvPr id="10" name="Rectangle 9"/>
          <p:cNvSpPr>
            <a:spLocks noChangeArrowheads="1"/>
          </p:cNvSpPr>
          <p:nvPr/>
        </p:nvSpPr>
        <p:spPr bwMode="auto">
          <a:xfrm>
            <a:off x="8219018" y="1769533"/>
            <a:ext cx="2916767" cy="541867"/>
          </a:xfrm>
          <a:prstGeom prst="rect">
            <a:avLst/>
          </a:prstGeom>
          <a:solidFill>
            <a:srgbClr val="EEECE1"/>
          </a:solidFill>
          <a:ln w="28575">
            <a:solidFill>
              <a:srgbClr val="0000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sz="2400">
              <a:solidFill>
                <a:schemeClr val="lt1"/>
              </a:solidFill>
            </a:endParaRPr>
          </a:p>
        </p:txBody>
      </p:sp>
      <p:cxnSp>
        <p:nvCxnSpPr>
          <p:cNvPr id="12" name="Straight Arrow Connector 11"/>
          <p:cNvCxnSpPr>
            <a:cxnSpLocks noChangeShapeType="1"/>
            <a:stCxn id="7" idx="0"/>
            <a:endCxn id="9" idx="2"/>
          </p:cNvCxnSpPr>
          <p:nvPr/>
        </p:nvCxnSpPr>
        <p:spPr bwMode="auto">
          <a:xfrm flipV="1">
            <a:off x="9696451" y="3750733"/>
            <a:ext cx="0" cy="863600"/>
          </a:xfrm>
          <a:prstGeom prst="straightConnector1">
            <a:avLst/>
          </a:prstGeom>
          <a:noFill/>
          <a:ln w="1905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a:stCxn id="9" idx="0"/>
            <a:endCxn id="10" idx="2"/>
          </p:cNvCxnSpPr>
          <p:nvPr/>
        </p:nvCxnSpPr>
        <p:spPr bwMode="auto">
          <a:xfrm flipH="1" flipV="1">
            <a:off x="9677400" y="2311400"/>
            <a:ext cx="19051" cy="899584"/>
          </a:xfrm>
          <a:prstGeom prst="straightConnector1">
            <a:avLst/>
          </a:prstGeom>
          <a:noFill/>
          <a:ln w="1905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Oval 15"/>
          <p:cNvSpPr>
            <a:spLocks noChangeArrowheads="1"/>
          </p:cNvSpPr>
          <p:nvPr/>
        </p:nvSpPr>
        <p:spPr bwMode="auto">
          <a:xfrm>
            <a:off x="7776634" y="3318933"/>
            <a:ext cx="383117" cy="287867"/>
          </a:xfrm>
          <a:prstGeom prst="ellipse">
            <a:avLst/>
          </a:prstGeom>
          <a:solidFill>
            <a:srgbClr val="EEECE1"/>
          </a:solidFill>
          <a:ln w="2857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en-US" sz="2400">
              <a:solidFill>
                <a:schemeClr val="lt1"/>
              </a:solidFill>
            </a:endParaRPr>
          </a:p>
        </p:txBody>
      </p:sp>
      <p:sp>
        <p:nvSpPr>
          <p:cNvPr id="17" name="Oval 16"/>
          <p:cNvSpPr>
            <a:spLocks noChangeArrowheads="1"/>
          </p:cNvSpPr>
          <p:nvPr/>
        </p:nvSpPr>
        <p:spPr bwMode="auto">
          <a:xfrm>
            <a:off x="8257118" y="3318933"/>
            <a:ext cx="383116" cy="287867"/>
          </a:xfrm>
          <a:prstGeom prst="ellipse">
            <a:avLst/>
          </a:prstGeom>
          <a:solidFill>
            <a:srgbClr val="EEECE1"/>
          </a:solidFill>
          <a:ln w="2857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en-US" sz="2400">
              <a:solidFill>
                <a:schemeClr val="lt1"/>
              </a:solidFill>
            </a:endParaRPr>
          </a:p>
        </p:txBody>
      </p:sp>
      <p:sp>
        <p:nvSpPr>
          <p:cNvPr id="18" name="Oval 17"/>
          <p:cNvSpPr>
            <a:spLocks noChangeArrowheads="1"/>
          </p:cNvSpPr>
          <p:nvPr/>
        </p:nvSpPr>
        <p:spPr bwMode="auto">
          <a:xfrm>
            <a:off x="8735485" y="3318933"/>
            <a:ext cx="385233" cy="287867"/>
          </a:xfrm>
          <a:prstGeom prst="ellipse">
            <a:avLst/>
          </a:prstGeom>
          <a:solidFill>
            <a:srgbClr val="EEECE1"/>
          </a:solidFill>
          <a:ln w="2857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en-US" sz="2400">
              <a:solidFill>
                <a:schemeClr val="lt1"/>
              </a:solidFill>
            </a:endParaRPr>
          </a:p>
        </p:txBody>
      </p:sp>
      <p:sp>
        <p:nvSpPr>
          <p:cNvPr id="19" name="Oval 18"/>
          <p:cNvSpPr>
            <a:spLocks noChangeArrowheads="1"/>
          </p:cNvSpPr>
          <p:nvPr/>
        </p:nvSpPr>
        <p:spPr bwMode="auto">
          <a:xfrm>
            <a:off x="9215968" y="3318933"/>
            <a:ext cx="385233" cy="287867"/>
          </a:xfrm>
          <a:prstGeom prst="ellipse">
            <a:avLst/>
          </a:prstGeom>
          <a:solidFill>
            <a:srgbClr val="EEECE1"/>
          </a:solidFill>
          <a:ln w="2857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en-US" sz="2400">
              <a:solidFill>
                <a:schemeClr val="lt1"/>
              </a:solidFill>
            </a:endParaRPr>
          </a:p>
        </p:txBody>
      </p:sp>
      <p:sp>
        <p:nvSpPr>
          <p:cNvPr id="20" name="Oval 19"/>
          <p:cNvSpPr>
            <a:spLocks noChangeArrowheads="1"/>
          </p:cNvSpPr>
          <p:nvPr/>
        </p:nvSpPr>
        <p:spPr bwMode="auto">
          <a:xfrm>
            <a:off x="9745134" y="3318933"/>
            <a:ext cx="383117" cy="287867"/>
          </a:xfrm>
          <a:prstGeom prst="ellipse">
            <a:avLst/>
          </a:prstGeom>
          <a:solidFill>
            <a:srgbClr val="EEECE1"/>
          </a:solidFill>
          <a:ln w="2857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en-US" sz="2400">
              <a:solidFill>
                <a:schemeClr val="lt1"/>
              </a:solidFill>
            </a:endParaRPr>
          </a:p>
        </p:txBody>
      </p:sp>
      <p:sp>
        <p:nvSpPr>
          <p:cNvPr id="21" name="Oval 20"/>
          <p:cNvSpPr>
            <a:spLocks noChangeArrowheads="1"/>
          </p:cNvSpPr>
          <p:nvPr/>
        </p:nvSpPr>
        <p:spPr bwMode="auto">
          <a:xfrm>
            <a:off x="10223501" y="3318933"/>
            <a:ext cx="385233" cy="287867"/>
          </a:xfrm>
          <a:prstGeom prst="ellipse">
            <a:avLst/>
          </a:prstGeom>
          <a:solidFill>
            <a:srgbClr val="EEECE1"/>
          </a:solidFill>
          <a:ln w="2857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en-US" sz="2400">
              <a:solidFill>
                <a:schemeClr val="lt1"/>
              </a:solidFill>
            </a:endParaRPr>
          </a:p>
        </p:txBody>
      </p:sp>
      <p:sp>
        <p:nvSpPr>
          <p:cNvPr id="22" name="Oval 21"/>
          <p:cNvSpPr>
            <a:spLocks noChangeArrowheads="1"/>
          </p:cNvSpPr>
          <p:nvPr/>
        </p:nvSpPr>
        <p:spPr bwMode="auto">
          <a:xfrm>
            <a:off x="10703985" y="3318933"/>
            <a:ext cx="385233" cy="287867"/>
          </a:xfrm>
          <a:prstGeom prst="ellipse">
            <a:avLst/>
          </a:prstGeom>
          <a:solidFill>
            <a:srgbClr val="EEECE1"/>
          </a:solidFill>
          <a:ln w="2857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en-US" sz="2400">
              <a:solidFill>
                <a:schemeClr val="lt1"/>
              </a:solidFill>
            </a:endParaRPr>
          </a:p>
        </p:txBody>
      </p:sp>
      <p:sp>
        <p:nvSpPr>
          <p:cNvPr id="23" name="Oval 22"/>
          <p:cNvSpPr>
            <a:spLocks noChangeArrowheads="1"/>
          </p:cNvSpPr>
          <p:nvPr/>
        </p:nvSpPr>
        <p:spPr bwMode="auto">
          <a:xfrm>
            <a:off x="11184467" y="3318933"/>
            <a:ext cx="383117" cy="287867"/>
          </a:xfrm>
          <a:prstGeom prst="ellipse">
            <a:avLst/>
          </a:prstGeom>
          <a:solidFill>
            <a:srgbClr val="EEECE1"/>
          </a:solidFill>
          <a:ln w="2857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en-US" sz="2400">
              <a:solidFill>
                <a:schemeClr val="lt1"/>
              </a:solidFill>
            </a:endParaRPr>
          </a:p>
        </p:txBody>
      </p:sp>
      <p:cxnSp>
        <p:nvCxnSpPr>
          <p:cNvPr id="37" name="Straight Connector 36"/>
          <p:cNvCxnSpPr>
            <a:cxnSpLocks noChangeShapeType="1"/>
          </p:cNvCxnSpPr>
          <p:nvPr/>
        </p:nvCxnSpPr>
        <p:spPr bwMode="auto">
          <a:xfrm>
            <a:off x="10801351" y="3346451"/>
            <a:ext cx="239183" cy="215900"/>
          </a:xfrm>
          <a:prstGeom prst="line">
            <a:avLst/>
          </a:prstGeom>
          <a:noFill/>
          <a:ln w="2857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Straight Connector 37"/>
          <p:cNvCxnSpPr>
            <a:cxnSpLocks noChangeShapeType="1"/>
          </p:cNvCxnSpPr>
          <p:nvPr/>
        </p:nvCxnSpPr>
        <p:spPr bwMode="auto">
          <a:xfrm flipV="1">
            <a:off x="10752667" y="3346451"/>
            <a:ext cx="277284" cy="224367"/>
          </a:xfrm>
          <a:prstGeom prst="line">
            <a:avLst/>
          </a:prstGeom>
          <a:noFill/>
          <a:ln w="2857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Straight Connector 38"/>
          <p:cNvCxnSpPr>
            <a:cxnSpLocks noChangeShapeType="1"/>
          </p:cNvCxnSpPr>
          <p:nvPr/>
        </p:nvCxnSpPr>
        <p:spPr bwMode="auto">
          <a:xfrm>
            <a:off x="10320867" y="3354918"/>
            <a:ext cx="239184" cy="215900"/>
          </a:xfrm>
          <a:prstGeom prst="line">
            <a:avLst/>
          </a:prstGeom>
          <a:noFill/>
          <a:ln w="2857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Connector 39"/>
          <p:cNvCxnSpPr>
            <a:cxnSpLocks noChangeShapeType="1"/>
          </p:cNvCxnSpPr>
          <p:nvPr/>
        </p:nvCxnSpPr>
        <p:spPr bwMode="auto">
          <a:xfrm flipV="1">
            <a:off x="10272184" y="3354918"/>
            <a:ext cx="277283" cy="224367"/>
          </a:xfrm>
          <a:prstGeom prst="line">
            <a:avLst/>
          </a:prstGeom>
          <a:noFill/>
          <a:ln w="2857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Straight Connector 40"/>
          <p:cNvCxnSpPr>
            <a:cxnSpLocks noChangeShapeType="1"/>
          </p:cNvCxnSpPr>
          <p:nvPr/>
        </p:nvCxnSpPr>
        <p:spPr bwMode="auto">
          <a:xfrm>
            <a:off x="8352367" y="3354918"/>
            <a:ext cx="239184" cy="215900"/>
          </a:xfrm>
          <a:prstGeom prst="line">
            <a:avLst/>
          </a:prstGeom>
          <a:noFill/>
          <a:ln w="2857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flipV="1">
            <a:off x="8303684" y="3354918"/>
            <a:ext cx="277283" cy="224367"/>
          </a:xfrm>
          <a:prstGeom prst="line">
            <a:avLst/>
          </a:prstGeom>
          <a:noFill/>
          <a:ln w="2857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40200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78589"/>
            <a:ext cx="10515600" cy="510086"/>
          </a:xfrm>
        </p:spPr>
        <p:txBody>
          <a:bodyPr>
            <a:normAutofit fontScale="90000"/>
          </a:bodyPr>
          <a:lstStyle/>
          <a:p>
            <a:r>
              <a:rPr lang="en-US" dirty="0" smtClean="0"/>
              <a:t>How?</a:t>
            </a:r>
            <a:endParaRPr lang="en-US" dirty="0"/>
          </a:p>
        </p:txBody>
      </p:sp>
      <p:sp>
        <p:nvSpPr>
          <p:cNvPr id="3" name="Content Placeholder 2"/>
          <p:cNvSpPr>
            <a:spLocks noGrp="1"/>
          </p:cNvSpPr>
          <p:nvPr>
            <p:ph idx="1"/>
          </p:nvPr>
        </p:nvSpPr>
        <p:spPr>
          <a:xfrm>
            <a:off x="838200" y="4244795"/>
            <a:ext cx="10515600" cy="2119358"/>
          </a:xfrm>
        </p:spPr>
        <p:txBody>
          <a:bodyPr/>
          <a:lstStyle/>
          <a:p>
            <a:r>
              <a:rPr lang="en-US" dirty="0"/>
              <a:t>Reduces complex co-adaptations.</a:t>
            </a:r>
          </a:p>
          <a:p>
            <a:r>
              <a:rPr lang="en-US" dirty="0"/>
              <a:t>Multiple independent internal representations</a:t>
            </a:r>
          </a:p>
          <a:p>
            <a:r>
              <a:rPr lang="en-US" dirty="0"/>
              <a:t>Less sensitive to the specific weights of neurons</a:t>
            </a:r>
          </a:p>
          <a:p>
            <a:r>
              <a:rPr lang="en-US" dirty="0"/>
              <a:t>Better generalization</a:t>
            </a:r>
            <a:endParaRPr lang="en-US" dirty="0"/>
          </a:p>
        </p:txBody>
      </p:sp>
      <p:sp>
        <p:nvSpPr>
          <p:cNvPr id="4" name="Title 1"/>
          <p:cNvSpPr txBox="1">
            <a:spLocks/>
          </p:cNvSpPr>
          <p:nvPr/>
        </p:nvSpPr>
        <p:spPr>
          <a:xfrm>
            <a:off x="838200" y="817971"/>
            <a:ext cx="10515600" cy="51444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Where?</a:t>
            </a:r>
            <a:endParaRPr lang="en-US" dirty="0"/>
          </a:p>
        </p:txBody>
      </p:sp>
      <p:sp>
        <p:nvSpPr>
          <p:cNvPr id="7" name="Content Placeholder 2"/>
          <p:cNvSpPr txBox="1">
            <a:spLocks/>
          </p:cNvSpPr>
          <p:nvPr/>
        </p:nvSpPr>
        <p:spPr>
          <a:xfrm>
            <a:off x="838200" y="1332411"/>
            <a:ext cx="10515600" cy="20900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Use </a:t>
            </a:r>
            <a:r>
              <a:rPr lang="en-US" dirty="0"/>
              <a:t>a larger network</a:t>
            </a:r>
            <a:r>
              <a:rPr lang="en-US" dirty="0" smtClean="0"/>
              <a:t>.</a:t>
            </a:r>
          </a:p>
          <a:p>
            <a:r>
              <a:rPr lang="en-US" dirty="0"/>
              <a:t>Generally, use a small dropout </a:t>
            </a:r>
            <a:r>
              <a:rPr lang="en-US" dirty="0" smtClean="0"/>
              <a:t>value to start with.</a:t>
            </a:r>
          </a:p>
          <a:p>
            <a:r>
              <a:rPr lang="en-US" dirty="0" smtClean="0"/>
              <a:t>Dropout can be used on </a:t>
            </a:r>
            <a:r>
              <a:rPr lang="en-US" dirty="0"/>
              <a:t>incoming (visible) as well as hidden units. </a:t>
            </a:r>
            <a:endParaRPr lang="en-US" dirty="0" smtClean="0"/>
          </a:p>
          <a:p>
            <a:r>
              <a:rPr lang="en-US" dirty="0" smtClean="0"/>
              <a:t>Balancing - </a:t>
            </a:r>
            <a:r>
              <a:rPr lang="en-US" dirty="0"/>
              <a:t>A probability too low has minimal effect and a value too high results in under-learning by the network.</a:t>
            </a:r>
            <a:endParaRPr lang="en-US" dirty="0"/>
          </a:p>
        </p:txBody>
      </p:sp>
    </p:spTree>
    <p:extLst>
      <p:ext uri="{BB962C8B-B14F-4D97-AF65-F5344CB8AC3E}">
        <p14:creationId xmlns:p14="http://schemas.microsoft.com/office/powerpoint/2010/main" val="3538101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635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Yu Gothic</vt:lpstr>
      <vt:lpstr>Arial</vt:lpstr>
      <vt:lpstr>Calibri</vt:lpstr>
      <vt:lpstr>Calibri Light</vt:lpstr>
      <vt:lpstr>Office Theme</vt:lpstr>
      <vt:lpstr>Dropout and Regularization</vt:lpstr>
      <vt:lpstr>Problem of overfitting</vt:lpstr>
      <vt:lpstr>Identifying Overfitting models</vt:lpstr>
      <vt:lpstr>Regularization </vt:lpstr>
      <vt:lpstr>Regularization types</vt:lpstr>
      <vt:lpstr>Regularization types</vt:lpstr>
      <vt:lpstr>Dropout</vt:lpstr>
      <vt:lpstr>Dropout: An efficient way to average many large neural nets </vt:lpstr>
      <vt:lpstr>How?</vt:lpstr>
      <vt:lpstr>Results: Accuracy</vt:lpstr>
    </vt:vector>
  </TitlesOfParts>
  <Company>Oracle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Classification Using Keras</dc:title>
  <dc:creator>Sharad Singh</dc:creator>
  <cp:lastModifiedBy>Sharad Singh</cp:lastModifiedBy>
  <cp:revision>31</cp:revision>
  <dcterms:created xsi:type="dcterms:W3CDTF">2021-10-22T18:31:36Z</dcterms:created>
  <dcterms:modified xsi:type="dcterms:W3CDTF">2021-11-01T08:18:51Z</dcterms:modified>
</cp:coreProperties>
</file>