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 id="261" r:id="rId6"/>
    <p:sldId id="260"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41"/>
  </p:normalViewPr>
  <p:slideViewPr>
    <p:cSldViewPr snapToGrid="0">
      <p:cViewPr varScale="1">
        <p:scale>
          <a:sx n="110" d="100"/>
          <a:sy n="110" d="100"/>
        </p:scale>
        <p:origin x="6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1653EA-4EC7-4F8D-9F28-3B1DE3279180}"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5444964-6813-4E67-BF2A-58093D0F77A0}">
      <dgm:prSet custT="1"/>
      <dgm:spPr/>
      <dgm:t>
        <a:bodyPr/>
        <a:lstStyle/>
        <a:p>
          <a:pPr>
            <a:lnSpc>
              <a:spcPct val="100000"/>
            </a:lnSpc>
          </a:pPr>
          <a:r>
            <a:rPr lang="en-IN" sz="1400" dirty="0"/>
            <a:t>An education company named X Education sells online courses to industry professionals. On any given day, many professionals who are interested in the courses land on their website and browse for courses. </a:t>
          </a:r>
          <a:endParaRPr lang="en-US" sz="1400" dirty="0"/>
        </a:p>
      </dgm:t>
    </dgm:pt>
    <dgm:pt modelId="{CA225CA0-1AB8-408E-BE1E-F52CBEB18489}" type="parTrans" cxnId="{EAA80161-F287-4B28-A1D8-C9D77127BDAB}">
      <dgm:prSet/>
      <dgm:spPr/>
      <dgm:t>
        <a:bodyPr/>
        <a:lstStyle/>
        <a:p>
          <a:endParaRPr lang="en-US"/>
        </a:p>
      </dgm:t>
    </dgm:pt>
    <dgm:pt modelId="{A9BD00AB-A353-43D4-B034-2585A69C1160}" type="sibTrans" cxnId="{EAA80161-F287-4B28-A1D8-C9D77127BDAB}">
      <dgm:prSet/>
      <dgm:spPr/>
      <dgm:t>
        <a:bodyPr/>
        <a:lstStyle/>
        <a:p>
          <a:pPr>
            <a:lnSpc>
              <a:spcPct val="100000"/>
            </a:lnSpc>
          </a:pPr>
          <a:endParaRPr lang="en-US"/>
        </a:p>
      </dgm:t>
    </dgm:pt>
    <dgm:pt modelId="{745335E1-5DDC-49B9-AC41-69E5D2AC37EA}">
      <dgm:prSet custT="1"/>
      <dgm:spPr/>
      <dgm:t>
        <a:bodyPr/>
        <a:lstStyle/>
        <a:p>
          <a:pPr>
            <a:lnSpc>
              <a:spcPct val="100000"/>
            </a:lnSpc>
          </a:pPr>
          <a:r>
            <a:rPr lang="en-IN" sz="1400" dirty="0"/>
            <a:t>Some of the leads get converted while most do not. The typical lead conversion rate at X education is around 30%.  </a:t>
          </a:r>
          <a:endParaRPr lang="en-US" sz="1400" dirty="0"/>
        </a:p>
      </dgm:t>
    </dgm:pt>
    <dgm:pt modelId="{D64EA34B-E93A-48EB-A5A4-D13056C14FEE}" type="parTrans" cxnId="{AA7B38FB-F310-4908-B090-DF4ED7A2D44D}">
      <dgm:prSet/>
      <dgm:spPr/>
      <dgm:t>
        <a:bodyPr/>
        <a:lstStyle/>
        <a:p>
          <a:endParaRPr lang="en-US"/>
        </a:p>
      </dgm:t>
    </dgm:pt>
    <dgm:pt modelId="{AEEF5B36-E1C3-4C68-8EFC-2CAFDFB2B7D5}" type="sibTrans" cxnId="{AA7B38FB-F310-4908-B090-DF4ED7A2D44D}">
      <dgm:prSet/>
      <dgm:spPr/>
      <dgm:t>
        <a:bodyPr/>
        <a:lstStyle/>
        <a:p>
          <a:pPr>
            <a:lnSpc>
              <a:spcPct val="100000"/>
            </a:lnSpc>
          </a:pPr>
          <a:endParaRPr lang="en-US"/>
        </a:p>
      </dgm:t>
    </dgm:pt>
    <dgm:pt modelId="{F47A7E47-5DAB-486F-85BE-C5E1038FDA38}">
      <dgm:prSet custT="1"/>
      <dgm:spPr/>
      <dgm:t>
        <a:bodyPr/>
        <a:lstStyle/>
        <a:p>
          <a:pPr>
            <a:lnSpc>
              <a:spcPct val="100000"/>
            </a:lnSpc>
          </a:pPr>
          <a:r>
            <a:rPr lang="en-IN" sz="1400" dirty="0"/>
            <a:t>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a:t>
          </a:r>
          <a:endParaRPr lang="en-US" sz="1400" dirty="0"/>
        </a:p>
      </dgm:t>
    </dgm:pt>
    <dgm:pt modelId="{7374F2CF-1A08-48B9-B3C8-5AC879E85B86}" type="parTrans" cxnId="{A0FD3D18-9E9B-407F-8D1A-68C3F66D92B5}">
      <dgm:prSet/>
      <dgm:spPr/>
      <dgm:t>
        <a:bodyPr/>
        <a:lstStyle/>
        <a:p>
          <a:endParaRPr lang="en-US"/>
        </a:p>
      </dgm:t>
    </dgm:pt>
    <dgm:pt modelId="{945AD117-7161-4DE0-B60A-1005F9924225}" type="sibTrans" cxnId="{A0FD3D18-9E9B-407F-8D1A-68C3F66D92B5}">
      <dgm:prSet/>
      <dgm:spPr/>
      <dgm:t>
        <a:bodyPr/>
        <a:lstStyle/>
        <a:p>
          <a:pPr>
            <a:lnSpc>
              <a:spcPct val="100000"/>
            </a:lnSpc>
          </a:pPr>
          <a:endParaRPr lang="en-US"/>
        </a:p>
      </dgm:t>
    </dgm:pt>
    <dgm:pt modelId="{78C3A5B8-48CB-41C6-8FFE-7C5446BEF5EA}">
      <dgm:prSet custT="1"/>
      <dgm:spPr/>
      <dgm:t>
        <a:bodyPr/>
        <a:lstStyle/>
        <a:p>
          <a:pPr>
            <a:lnSpc>
              <a:spcPct val="100000"/>
            </a:lnSpc>
          </a:pPr>
          <a:r>
            <a:rPr lang="en-IN" sz="1400" dirty="0"/>
            <a:t>The company requires us to build a model wherein we need to assign a lead score to each of the leads such that the customers with a higher lead score have a higher conversion chance and the customers with a lower lead score have a lower conversion chance. The CEO, in particular, has given a ballpark of the target lead conversion rate to be around 80%.</a:t>
          </a:r>
          <a:endParaRPr lang="en-US" sz="1400" dirty="0"/>
        </a:p>
      </dgm:t>
    </dgm:pt>
    <dgm:pt modelId="{9DB9F974-BB54-47F7-BC91-5B4E7ADAC087}" type="parTrans" cxnId="{C041A12B-4B95-4415-AAA5-6F1449DFAF03}">
      <dgm:prSet/>
      <dgm:spPr/>
      <dgm:t>
        <a:bodyPr/>
        <a:lstStyle/>
        <a:p>
          <a:endParaRPr lang="en-US"/>
        </a:p>
      </dgm:t>
    </dgm:pt>
    <dgm:pt modelId="{E1E8FBDB-0154-47F1-8F9C-E373CB9C97CA}" type="sibTrans" cxnId="{C041A12B-4B95-4415-AAA5-6F1449DFAF03}">
      <dgm:prSet/>
      <dgm:spPr/>
      <dgm:t>
        <a:bodyPr/>
        <a:lstStyle/>
        <a:p>
          <a:endParaRPr lang="en-US"/>
        </a:p>
      </dgm:t>
    </dgm:pt>
    <dgm:pt modelId="{50EAFE62-BB98-473C-A62D-D307000FC678}" type="pres">
      <dgm:prSet presAssocID="{051653EA-4EC7-4F8D-9F28-3B1DE3279180}" presName="root" presStyleCnt="0">
        <dgm:presLayoutVars>
          <dgm:dir/>
          <dgm:resizeHandles val="exact"/>
        </dgm:presLayoutVars>
      </dgm:prSet>
      <dgm:spPr/>
    </dgm:pt>
    <dgm:pt modelId="{D039D913-DD81-46B8-8F11-9F65EDE22EB7}" type="pres">
      <dgm:prSet presAssocID="{051653EA-4EC7-4F8D-9F28-3B1DE3279180}" presName="container" presStyleCnt="0">
        <dgm:presLayoutVars>
          <dgm:dir/>
          <dgm:resizeHandles val="exact"/>
        </dgm:presLayoutVars>
      </dgm:prSet>
      <dgm:spPr/>
    </dgm:pt>
    <dgm:pt modelId="{08A13548-33B2-4F06-B130-C1F48898DD32}" type="pres">
      <dgm:prSet presAssocID="{D5444964-6813-4E67-BF2A-58093D0F77A0}" presName="compNode" presStyleCnt="0"/>
      <dgm:spPr/>
    </dgm:pt>
    <dgm:pt modelId="{FD1BABBA-DD81-4018-9483-9C6A0F359E72}" type="pres">
      <dgm:prSet presAssocID="{D5444964-6813-4E67-BF2A-58093D0F77A0}" presName="iconBgRect" presStyleLbl="bgShp" presStyleIdx="0" presStyleCnt="4"/>
      <dgm:spPr/>
    </dgm:pt>
    <dgm:pt modelId="{C9C1F11D-7A32-43DB-9F0E-3E47C73C9D55}" type="pres">
      <dgm:prSet presAssocID="{D5444964-6813-4E67-BF2A-58093D0F77A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hoolhouse"/>
        </a:ext>
      </dgm:extLst>
    </dgm:pt>
    <dgm:pt modelId="{481F7F84-0BF3-4521-BB1C-149035BA4252}" type="pres">
      <dgm:prSet presAssocID="{D5444964-6813-4E67-BF2A-58093D0F77A0}" presName="spaceRect" presStyleCnt="0"/>
      <dgm:spPr/>
    </dgm:pt>
    <dgm:pt modelId="{980110FE-7BAE-4816-9EE0-6386183F7271}" type="pres">
      <dgm:prSet presAssocID="{D5444964-6813-4E67-BF2A-58093D0F77A0}" presName="textRect" presStyleLbl="revTx" presStyleIdx="0" presStyleCnt="4">
        <dgm:presLayoutVars>
          <dgm:chMax val="1"/>
          <dgm:chPref val="1"/>
        </dgm:presLayoutVars>
      </dgm:prSet>
      <dgm:spPr/>
    </dgm:pt>
    <dgm:pt modelId="{2432C9FD-8E51-4511-A400-432EA496D386}" type="pres">
      <dgm:prSet presAssocID="{A9BD00AB-A353-43D4-B034-2585A69C1160}" presName="sibTrans" presStyleLbl="sibTrans2D1" presStyleIdx="0" presStyleCnt="0"/>
      <dgm:spPr/>
    </dgm:pt>
    <dgm:pt modelId="{2BC11257-0E0A-4C64-AAD0-028F0C158C68}" type="pres">
      <dgm:prSet presAssocID="{745335E1-5DDC-49B9-AC41-69E5D2AC37EA}" presName="compNode" presStyleCnt="0"/>
      <dgm:spPr/>
    </dgm:pt>
    <dgm:pt modelId="{2EC45833-C125-43EF-9727-DB4DFCAC1734}" type="pres">
      <dgm:prSet presAssocID="{745335E1-5DDC-49B9-AC41-69E5D2AC37EA}" presName="iconBgRect" presStyleLbl="bgShp" presStyleIdx="1" presStyleCnt="4"/>
      <dgm:spPr/>
    </dgm:pt>
    <dgm:pt modelId="{EE86CD19-AC63-4206-B283-2E6E0C4F6C85}" type="pres">
      <dgm:prSet presAssocID="{745335E1-5DDC-49B9-AC41-69E5D2AC37E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0E4CE72D-761B-42AE-87D4-F1C212F19CCD}" type="pres">
      <dgm:prSet presAssocID="{745335E1-5DDC-49B9-AC41-69E5D2AC37EA}" presName="spaceRect" presStyleCnt="0"/>
      <dgm:spPr/>
    </dgm:pt>
    <dgm:pt modelId="{9D566562-2898-4E4D-A93B-5A3B8B785CF1}" type="pres">
      <dgm:prSet presAssocID="{745335E1-5DDC-49B9-AC41-69E5D2AC37EA}" presName="textRect" presStyleLbl="revTx" presStyleIdx="1" presStyleCnt="4" custLinFactNeighborX="-3759" custLinFactNeighborY="-19548">
        <dgm:presLayoutVars>
          <dgm:chMax val="1"/>
          <dgm:chPref val="1"/>
        </dgm:presLayoutVars>
      </dgm:prSet>
      <dgm:spPr/>
    </dgm:pt>
    <dgm:pt modelId="{ECD84A38-D319-4AEF-926C-A015CE72345A}" type="pres">
      <dgm:prSet presAssocID="{AEEF5B36-E1C3-4C68-8EFC-2CAFDFB2B7D5}" presName="sibTrans" presStyleLbl="sibTrans2D1" presStyleIdx="0" presStyleCnt="0"/>
      <dgm:spPr/>
    </dgm:pt>
    <dgm:pt modelId="{06EB4B00-5DE7-47D9-8726-B602DA518129}" type="pres">
      <dgm:prSet presAssocID="{F47A7E47-5DAB-486F-85BE-C5E1038FDA38}" presName="compNode" presStyleCnt="0"/>
      <dgm:spPr/>
    </dgm:pt>
    <dgm:pt modelId="{0A52C217-F500-4F26-B95D-9789B5D75DB6}" type="pres">
      <dgm:prSet presAssocID="{F47A7E47-5DAB-486F-85BE-C5E1038FDA38}" presName="iconBgRect" presStyleLbl="bgShp" presStyleIdx="2" presStyleCnt="4"/>
      <dgm:spPr/>
    </dgm:pt>
    <dgm:pt modelId="{4A350799-0602-41F7-B3FF-48228189529C}" type="pres">
      <dgm:prSet presAssocID="{F47A7E47-5DAB-486F-85BE-C5E1038FDA3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are With Person"/>
        </a:ext>
      </dgm:extLst>
    </dgm:pt>
    <dgm:pt modelId="{B348785C-A7DC-480D-BE22-BEC8D74F4F57}" type="pres">
      <dgm:prSet presAssocID="{F47A7E47-5DAB-486F-85BE-C5E1038FDA38}" presName="spaceRect" presStyleCnt="0"/>
      <dgm:spPr/>
    </dgm:pt>
    <dgm:pt modelId="{3A3E7D3E-89D3-41EF-9F55-2BC4BCACF1D9}" type="pres">
      <dgm:prSet presAssocID="{F47A7E47-5DAB-486F-85BE-C5E1038FDA38}" presName="textRect" presStyleLbl="revTx" presStyleIdx="2" presStyleCnt="4">
        <dgm:presLayoutVars>
          <dgm:chMax val="1"/>
          <dgm:chPref val="1"/>
        </dgm:presLayoutVars>
      </dgm:prSet>
      <dgm:spPr/>
    </dgm:pt>
    <dgm:pt modelId="{A00BD3BE-4DEF-438C-B569-41F3F5401691}" type="pres">
      <dgm:prSet presAssocID="{945AD117-7161-4DE0-B60A-1005F9924225}" presName="sibTrans" presStyleLbl="sibTrans2D1" presStyleIdx="0" presStyleCnt="0"/>
      <dgm:spPr/>
    </dgm:pt>
    <dgm:pt modelId="{CC6A911B-2D17-4330-8ED7-63F4BDC04E5F}" type="pres">
      <dgm:prSet presAssocID="{78C3A5B8-48CB-41C6-8FFE-7C5446BEF5EA}" presName="compNode" presStyleCnt="0"/>
      <dgm:spPr/>
    </dgm:pt>
    <dgm:pt modelId="{D726AB41-1414-4268-8971-6B238B05F350}" type="pres">
      <dgm:prSet presAssocID="{78C3A5B8-48CB-41C6-8FFE-7C5446BEF5EA}" presName="iconBgRect" presStyleLbl="bgShp" presStyleIdx="3" presStyleCnt="4"/>
      <dgm:spPr/>
    </dgm:pt>
    <dgm:pt modelId="{228CC6D5-8F55-45F1-9D60-5AEF103D055B}" type="pres">
      <dgm:prSet presAssocID="{78C3A5B8-48CB-41C6-8FFE-7C5446BEF5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B0F9D739-2401-4DEA-9AA0-804EC0B01684}" type="pres">
      <dgm:prSet presAssocID="{78C3A5B8-48CB-41C6-8FFE-7C5446BEF5EA}" presName="spaceRect" presStyleCnt="0"/>
      <dgm:spPr/>
    </dgm:pt>
    <dgm:pt modelId="{7EA3F266-B285-416C-8821-8665A6F1675D}" type="pres">
      <dgm:prSet presAssocID="{78C3A5B8-48CB-41C6-8FFE-7C5446BEF5EA}" presName="textRect" presStyleLbl="revTx" presStyleIdx="3" presStyleCnt="4" custLinFactNeighborX="-4134" custLinFactNeighborY="-16363">
        <dgm:presLayoutVars>
          <dgm:chMax val="1"/>
          <dgm:chPref val="1"/>
        </dgm:presLayoutVars>
      </dgm:prSet>
      <dgm:spPr/>
    </dgm:pt>
  </dgm:ptLst>
  <dgm:cxnLst>
    <dgm:cxn modelId="{3B4C4C0C-5AEB-C14E-8453-EC42D082AA6B}" type="presOf" srcId="{78C3A5B8-48CB-41C6-8FFE-7C5446BEF5EA}" destId="{7EA3F266-B285-416C-8821-8665A6F1675D}" srcOrd="0" destOrd="0" presId="urn:microsoft.com/office/officeart/2018/2/layout/IconCircleList"/>
    <dgm:cxn modelId="{A0FD3D18-9E9B-407F-8D1A-68C3F66D92B5}" srcId="{051653EA-4EC7-4F8D-9F28-3B1DE3279180}" destId="{F47A7E47-5DAB-486F-85BE-C5E1038FDA38}" srcOrd="2" destOrd="0" parTransId="{7374F2CF-1A08-48B9-B3C8-5AC879E85B86}" sibTransId="{945AD117-7161-4DE0-B60A-1005F9924225}"/>
    <dgm:cxn modelId="{E9E85F19-D747-3A43-BCF9-245202171E46}" type="presOf" srcId="{051653EA-4EC7-4F8D-9F28-3B1DE3279180}" destId="{50EAFE62-BB98-473C-A62D-D307000FC678}" srcOrd="0" destOrd="0" presId="urn:microsoft.com/office/officeart/2018/2/layout/IconCircleList"/>
    <dgm:cxn modelId="{0D2F472B-1ADA-E448-B463-DA0BBA47F017}" type="presOf" srcId="{AEEF5B36-E1C3-4C68-8EFC-2CAFDFB2B7D5}" destId="{ECD84A38-D319-4AEF-926C-A015CE72345A}" srcOrd="0" destOrd="0" presId="urn:microsoft.com/office/officeart/2018/2/layout/IconCircleList"/>
    <dgm:cxn modelId="{C041A12B-4B95-4415-AAA5-6F1449DFAF03}" srcId="{051653EA-4EC7-4F8D-9F28-3B1DE3279180}" destId="{78C3A5B8-48CB-41C6-8FFE-7C5446BEF5EA}" srcOrd="3" destOrd="0" parTransId="{9DB9F974-BB54-47F7-BC91-5B4E7ADAC087}" sibTransId="{E1E8FBDB-0154-47F1-8F9C-E373CB9C97CA}"/>
    <dgm:cxn modelId="{2C76054D-71DF-C645-B9F2-F4F621E786A8}" type="presOf" srcId="{945AD117-7161-4DE0-B60A-1005F9924225}" destId="{A00BD3BE-4DEF-438C-B569-41F3F5401691}" srcOrd="0" destOrd="0" presId="urn:microsoft.com/office/officeart/2018/2/layout/IconCircleList"/>
    <dgm:cxn modelId="{EAA80161-F287-4B28-A1D8-C9D77127BDAB}" srcId="{051653EA-4EC7-4F8D-9F28-3B1DE3279180}" destId="{D5444964-6813-4E67-BF2A-58093D0F77A0}" srcOrd="0" destOrd="0" parTransId="{CA225CA0-1AB8-408E-BE1E-F52CBEB18489}" sibTransId="{A9BD00AB-A353-43D4-B034-2585A69C1160}"/>
    <dgm:cxn modelId="{163ED064-6001-ED4C-A15F-AC607752AA5E}" type="presOf" srcId="{745335E1-5DDC-49B9-AC41-69E5D2AC37EA}" destId="{9D566562-2898-4E4D-A93B-5A3B8B785CF1}" srcOrd="0" destOrd="0" presId="urn:microsoft.com/office/officeart/2018/2/layout/IconCircleList"/>
    <dgm:cxn modelId="{608A6E6B-3937-0741-B69E-8AF55C2A18D7}" type="presOf" srcId="{F47A7E47-5DAB-486F-85BE-C5E1038FDA38}" destId="{3A3E7D3E-89D3-41EF-9F55-2BC4BCACF1D9}" srcOrd="0" destOrd="0" presId="urn:microsoft.com/office/officeart/2018/2/layout/IconCircleList"/>
    <dgm:cxn modelId="{4D60A386-3083-884A-A175-7570899E4522}" type="presOf" srcId="{A9BD00AB-A353-43D4-B034-2585A69C1160}" destId="{2432C9FD-8E51-4511-A400-432EA496D386}" srcOrd="0" destOrd="0" presId="urn:microsoft.com/office/officeart/2018/2/layout/IconCircleList"/>
    <dgm:cxn modelId="{7093BEEF-B5A8-8F4A-87CC-596C98F5CAE2}" type="presOf" srcId="{D5444964-6813-4E67-BF2A-58093D0F77A0}" destId="{980110FE-7BAE-4816-9EE0-6386183F7271}" srcOrd="0" destOrd="0" presId="urn:microsoft.com/office/officeart/2018/2/layout/IconCircleList"/>
    <dgm:cxn modelId="{AA7B38FB-F310-4908-B090-DF4ED7A2D44D}" srcId="{051653EA-4EC7-4F8D-9F28-3B1DE3279180}" destId="{745335E1-5DDC-49B9-AC41-69E5D2AC37EA}" srcOrd="1" destOrd="0" parTransId="{D64EA34B-E93A-48EB-A5A4-D13056C14FEE}" sibTransId="{AEEF5B36-E1C3-4C68-8EFC-2CAFDFB2B7D5}"/>
    <dgm:cxn modelId="{B8797A41-334A-C043-AF6E-64E88C7A340E}" type="presParOf" srcId="{50EAFE62-BB98-473C-A62D-D307000FC678}" destId="{D039D913-DD81-46B8-8F11-9F65EDE22EB7}" srcOrd="0" destOrd="0" presId="urn:microsoft.com/office/officeart/2018/2/layout/IconCircleList"/>
    <dgm:cxn modelId="{655093C7-4E20-DA4E-AB53-8A364555B13A}" type="presParOf" srcId="{D039D913-DD81-46B8-8F11-9F65EDE22EB7}" destId="{08A13548-33B2-4F06-B130-C1F48898DD32}" srcOrd="0" destOrd="0" presId="urn:microsoft.com/office/officeart/2018/2/layout/IconCircleList"/>
    <dgm:cxn modelId="{4C945043-AC75-4E4F-8EFB-2A08C93091A8}" type="presParOf" srcId="{08A13548-33B2-4F06-B130-C1F48898DD32}" destId="{FD1BABBA-DD81-4018-9483-9C6A0F359E72}" srcOrd="0" destOrd="0" presId="urn:microsoft.com/office/officeart/2018/2/layout/IconCircleList"/>
    <dgm:cxn modelId="{DBCA2E59-1A24-064E-8A84-3E14C51E430F}" type="presParOf" srcId="{08A13548-33B2-4F06-B130-C1F48898DD32}" destId="{C9C1F11D-7A32-43DB-9F0E-3E47C73C9D55}" srcOrd="1" destOrd="0" presId="urn:microsoft.com/office/officeart/2018/2/layout/IconCircleList"/>
    <dgm:cxn modelId="{3703CDBD-3D56-334D-89AF-FDA766765692}" type="presParOf" srcId="{08A13548-33B2-4F06-B130-C1F48898DD32}" destId="{481F7F84-0BF3-4521-BB1C-149035BA4252}" srcOrd="2" destOrd="0" presId="urn:microsoft.com/office/officeart/2018/2/layout/IconCircleList"/>
    <dgm:cxn modelId="{80ECAF99-4B17-6C40-B034-B7209EDA30D2}" type="presParOf" srcId="{08A13548-33B2-4F06-B130-C1F48898DD32}" destId="{980110FE-7BAE-4816-9EE0-6386183F7271}" srcOrd="3" destOrd="0" presId="urn:microsoft.com/office/officeart/2018/2/layout/IconCircleList"/>
    <dgm:cxn modelId="{1C7D9CC9-15A8-4345-B138-77208DD6E1D6}" type="presParOf" srcId="{D039D913-DD81-46B8-8F11-9F65EDE22EB7}" destId="{2432C9FD-8E51-4511-A400-432EA496D386}" srcOrd="1" destOrd="0" presId="urn:microsoft.com/office/officeart/2018/2/layout/IconCircleList"/>
    <dgm:cxn modelId="{ECAA8313-0848-0741-8FBD-E51F25B7A5A9}" type="presParOf" srcId="{D039D913-DD81-46B8-8F11-9F65EDE22EB7}" destId="{2BC11257-0E0A-4C64-AAD0-028F0C158C68}" srcOrd="2" destOrd="0" presId="urn:microsoft.com/office/officeart/2018/2/layout/IconCircleList"/>
    <dgm:cxn modelId="{9C16C39F-E707-1947-A841-9ADFE161FFDB}" type="presParOf" srcId="{2BC11257-0E0A-4C64-AAD0-028F0C158C68}" destId="{2EC45833-C125-43EF-9727-DB4DFCAC1734}" srcOrd="0" destOrd="0" presId="urn:microsoft.com/office/officeart/2018/2/layout/IconCircleList"/>
    <dgm:cxn modelId="{0E4A4FC9-F2E2-D845-BB21-1EF86D9C2D95}" type="presParOf" srcId="{2BC11257-0E0A-4C64-AAD0-028F0C158C68}" destId="{EE86CD19-AC63-4206-B283-2E6E0C4F6C85}" srcOrd="1" destOrd="0" presId="urn:microsoft.com/office/officeart/2018/2/layout/IconCircleList"/>
    <dgm:cxn modelId="{3628D752-D613-F540-B3EE-34BE162330F9}" type="presParOf" srcId="{2BC11257-0E0A-4C64-AAD0-028F0C158C68}" destId="{0E4CE72D-761B-42AE-87D4-F1C212F19CCD}" srcOrd="2" destOrd="0" presId="urn:microsoft.com/office/officeart/2018/2/layout/IconCircleList"/>
    <dgm:cxn modelId="{0F79F55E-86F9-344F-AF37-98C05D2BBB2B}" type="presParOf" srcId="{2BC11257-0E0A-4C64-AAD0-028F0C158C68}" destId="{9D566562-2898-4E4D-A93B-5A3B8B785CF1}" srcOrd="3" destOrd="0" presId="urn:microsoft.com/office/officeart/2018/2/layout/IconCircleList"/>
    <dgm:cxn modelId="{79ED8F9D-2450-F244-B9B9-240014551248}" type="presParOf" srcId="{D039D913-DD81-46B8-8F11-9F65EDE22EB7}" destId="{ECD84A38-D319-4AEF-926C-A015CE72345A}" srcOrd="3" destOrd="0" presId="urn:microsoft.com/office/officeart/2018/2/layout/IconCircleList"/>
    <dgm:cxn modelId="{156BD47F-AE3B-F545-AA45-ADC0DBF14716}" type="presParOf" srcId="{D039D913-DD81-46B8-8F11-9F65EDE22EB7}" destId="{06EB4B00-5DE7-47D9-8726-B602DA518129}" srcOrd="4" destOrd="0" presId="urn:microsoft.com/office/officeart/2018/2/layout/IconCircleList"/>
    <dgm:cxn modelId="{F429AC1C-E81B-224F-8F76-361B2D03D2A2}" type="presParOf" srcId="{06EB4B00-5DE7-47D9-8726-B602DA518129}" destId="{0A52C217-F500-4F26-B95D-9789B5D75DB6}" srcOrd="0" destOrd="0" presId="urn:microsoft.com/office/officeart/2018/2/layout/IconCircleList"/>
    <dgm:cxn modelId="{73261B20-C1E4-124D-AE0F-80959E43D54A}" type="presParOf" srcId="{06EB4B00-5DE7-47D9-8726-B602DA518129}" destId="{4A350799-0602-41F7-B3FF-48228189529C}" srcOrd="1" destOrd="0" presId="urn:microsoft.com/office/officeart/2018/2/layout/IconCircleList"/>
    <dgm:cxn modelId="{4C3F9998-260F-BF42-922B-3F9ADCF4B428}" type="presParOf" srcId="{06EB4B00-5DE7-47D9-8726-B602DA518129}" destId="{B348785C-A7DC-480D-BE22-BEC8D74F4F57}" srcOrd="2" destOrd="0" presId="urn:microsoft.com/office/officeart/2018/2/layout/IconCircleList"/>
    <dgm:cxn modelId="{B95BDDFF-D7D1-1040-BB33-9EDACC8FDC31}" type="presParOf" srcId="{06EB4B00-5DE7-47D9-8726-B602DA518129}" destId="{3A3E7D3E-89D3-41EF-9F55-2BC4BCACF1D9}" srcOrd="3" destOrd="0" presId="urn:microsoft.com/office/officeart/2018/2/layout/IconCircleList"/>
    <dgm:cxn modelId="{56E77C21-7A88-6249-9C3F-97B125FAA362}" type="presParOf" srcId="{D039D913-DD81-46B8-8F11-9F65EDE22EB7}" destId="{A00BD3BE-4DEF-438C-B569-41F3F5401691}" srcOrd="5" destOrd="0" presId="urn:microsoft.com/office/officeart/2018/2/layout/IconCircleList"/>
    <dgm:cxn modelId="{3F713793-61FA-964D-B112-8D207975E26D}" type="presParOf" srcId="{D039D913-DD81-46B8-8F11-9F65EDE22EB7}" destId="{CC6A911B-2D17-4330-8ED7-63F4BDC04E5F}" srcOrd="6" destOrd="0" presId="urn:microsoft.com/office/officeart/2018/2/layout/IconCircleList"/>
    <dgm:cxn modelId="{9353D6BF-2EB9-174B-B159-7C851F99C486}" type="presParOf" srcId="{CC6A911B-2D17-4330-8ED7-63F4BDC04E5F}" destId="{D726AB41-1414-4268-8971-6B238B05F350}" srcOrd="0" destOrd="0" presId="urn:microsoft.com/office/officeart/2018/2/layout/IconCircleList"/>
    <dgm:cxn modelId="{A0EC9D11-2E96-DF4E-843F-46C1573D73F0}" type="presParOf" srcId="{CC6A911B-2D17-4330-8ED7-63F4BDC04E5F}" destId="{228CC6D5-8F55-45F1-9D60-5AEF103D055B}" srcOrd="1" destOrd="0" presId="urn:microsoft.com/office/officeart/2018/2/layout/IconCircleList"/>
    <dgm:cxn modelId="{114A85AB-9770-B14A-B8D1-0774EF58D0B8}" type="presParOf" srcId="{CC6A911B-2D17-4330-8ED7-63F4BDC04E5F}" destId="{B0F9D739-2401-4DEA-9AA0-804EC0B01684}" srcOrd="2" destOrd="0" presId="urn:microsoft.com/office/officeart/2018/2/layout/IconCircleList"/>
    <dgm:cxn modelId="{1309E42B-3D7E-C744-9505-555EF640339F}" type="presParOf" srcId="{CC6A911B-2D17-4330-8ED7-63F4BDC04E5F}" destId="{7EA3F266-B285-416C-8821-8665A6F1675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BABBA-DD81-4018-9483-9C6A0F359E72}">
      <dsp:nvSpPr>
        <dsp:cNvPr id="0" name=""/>
        <dsp:cNvSpPr/>
      </dsp:nvSpPr>
      <dsp:spPr>
        <a:xfrm>
          <a:off x="155279" y="509220"/>
          <a:ext cx="1306466" cy="130646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C1F11D-7A32-43DB-9F0E-3E47C73C9D55}">
      <dsp:nvSpPr>
        <dsp:cNvPr id="0" name=""/>
        <dsp:cNvSpPr/>
      </dsp:nvSpPr>
      <dsp:spPr>
        <a:xfrm>
          <a:off x="429637" y="783578"/>
          <a:ext cx="757750" cy="757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80110FE-7BAE-4816-9EE0-6386183F7271}">
      <dsp:nvSpPr>
        <dsp:cNvPr id="0" name=""/>
        <dsp:cNvSpPr/>
      </dsp:nvSpPr>
      <dsp:spPr>
        <a:xfrm>
          <a:off x="1741703" y="509220"/>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kern="1200" dirty="0"/>
            <a:t>An education company named X Education sells online courses to industry professionals. On any given day, many professionals who are interested in the courses land on their website and browse for courses. </a:t>
          </a:r>
          <a:endParaRPr lang="en-US" sz="1400" kern="1200" dirty="0"/>
        </a:p>
      </dsp:txBody>
      <dsp:txXfrm>
        <a:off x="1741703" y="509220"/>
        <a:ext cx="3079529" cy="1306466"/>
      </dsp:txXfrm>
    </dsp:sp>
    <dsp:sp modelId="{2EC45833-C125-43EF-9727-DB4DFCAC1734}">
      <dsp:nvSpPr>
        <dsp:cNvPr id="0" name=""/>
        <dsp:cNvSpPr/>
      </dsp:nvSpPr>
      <dsp:spPr>
        <a:xfrm>
          <a:off x="5357817" y="509220"/>
          <a:ext cx="1306466" cy="130646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6CD19-AC63-4206-B283-2E6E0C4F6C85}">
      <dsp:nvSpPr>
        <dsp:cNvPr id="0" name=""/>
        <dsp:cNvSpPr/>
      </dsp:nvSpPr>
      <dsp:spPr>
        <a:xfrm>
          <a:off x="5632175" y="783578"/>
          <a:ext cx="757750" cy="757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D566562-2898-4E4D-A93B-5A3B8B785CF1}">
      <dsp:nvSpPr>
        <dsp:cNvPr id="0" name=""/>
        <dsp:cNvSpPr/>
      </dsp:nvSpPr>
      <dsp:spPr>
        <a:xfrm>
          <a:off x="6828481" y="253832"/>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kern="1200" dirty="0"/>
            <a:t>Some of the leads get converted while most do not. The typical lead conversion rate at X education is around 30%.  </a:t>
          </a:r>
          <a:endParaRPr lang="en-US" sz="1400" kern="1200" dirty="0"/>
        </a:p>
      </dsp:txBody>
      <dsp:txXfrm>
        <a:off x="6828481" y="253832"/>
        <a:ext cx="3079529" cy="1306466"/>
      </dsp:txXfrm>
    </dsp:sp>
    <dsp:sp modelId="{0A52C217-F500-4F26-B95D-9789B5D75DB6}">
      <dsp:nvSpPr>
        <dsp:cNvPr id="0" name=""/>
        <dsp:cNvSpPr/>
      </dsp:nvSpPr>
      <dsp:spPr>
        <a:xfrm>
          <a:off x="155279" y="2559462"/>
          <a:ext cx="1306466" cy="130646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350799-0602-41F7-B3FF-48228189529C}">
      <dsp:nvSpPr>
        <dsp:cNvPr id="0" name=""/>
        <dsp:cNvSpPr/>
      </dsp:nvSpPr>
      <dsp:spPr>
        <a:xfrm>
          <a:off x="429637" y="2833820"/>
          <a:ext cx="757750" cy="757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A3E7D3E-89D3-41EF-9F55-2BC4BCACF1D9}">
      <dsp:nvSpPr>
        <dsp:cNvPr id="0" name=""/>
        <dsp:cNvSpPr/>
      </dsp:nvSpPr>
      <dsp:spPr>
        <a:xfrm>
          <a:off x="1741703" y="2559462"/>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kern="1200" dirty="0"/>
            <a:t>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a:t>
          </a:r>
          <a:endParaRPr lang="en-US" sz="1400" kern="1200" dirty="0"/>
        </a:p>
      </dsp:txBody>
      <dsp:txXfrm>
        <a:off x="1741703" y="2559462"/>
        <a:ext cx="3079529" cy="1306466"/>
      </dsp:txXfrm>
    </dsp:sp>
    <dsp:sp modelId="{D726AB41-1414-4268-8971-6B238B05F350}">
      <dsp:nvSpPr>
        <dsp:cNvPr id="0" name=""/>
        <dsp:cNvSpPr/>
      </dsp:nvSpPr>
      <dsp:spPr>
        <a:xfrm>
          <a:off x="5357817" y="2559462"/>
          <a:ext cx="1306466" cy="130646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8CC6D5-8F55-45F1-9D60-5AEF103D055B}">
      <dsp:nvSpPr>
        <dsp:cNvPr id="0" name=""/>
        <dsp:cNvSpPr/>
      </dsp:nvSpPr>
      <dsp:spPr>
        <a:xfrm>
          <a:off x="5632175" y="2833820"/>
          <a:ext cx="757750" cy="7577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EA3F266-B285-416C-8821-8665A6F1675D}">
      <dsp:nvSpPr>
        <dsp:cNvPr id="0" name=""/>
        <dsp:cNvSpPr/>
      </dsp:nvSpPr>
      <dsp:spPr>
        <a:xfrm>
          <a:off x="6816933" y="2345685"/>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kern="1200" dirty="0"/>
            <a:t>The company requires us to build a model wherein we need to assign a lead score to each of the leads such that the customers with a higher lead score have a higher conversion chance and the customers with a lower lead score have a lower conversion chance. The CEO, in particular, has given a ballpark of the target lead conversion rate to be around 80%.</a:t>
          </a:r>
          <a:endParaRPr lang="en-US" sz="1400" kern="1200" dirty="0"/>
        </a:p>
      </dsp:txBody>
      <dsp:txXfrm>
        <a:off x="6816933" y="2345685"/>
        <a:ext cx="3079529" cy="130646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C7E1AF9-C65E-AE44-B60F-1ADEF3A7F9C5}" type="datetimeFigureOut">
              <a:rPr lang="en-US" smtClean="0"/>
              <a:t>6/16/23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305CE6D-0801-8240-81D4-ADC48AACD013}"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1174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7E1AF9-C65E-AE44-B60F-1ADEF3A7F9C5}" type="datetimeFigureOut">
              <a:rPr lang="en-US" smtClean="0"/>
              <a:t>6/16/23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5CE6D-0801-8240-81D4-ADC48AACD013}" type="slidenum">
              <a:rPr lang="en-US" smtClean="0"/>
              <a:t>‹#›</a:t>
            </a:fld>
            <a:endParaRPr lang="en-US"/>
          </a:p>
        </p:txBody>
      </p:sp>
    </p:spTree>
    <p:extLst>
      <p:ext uri="{BB962C8B-B14F-4D97-AF65-F5344CB8AC3E}">
        <p14:creationId xmlns:p14="http://schemas.microsoft.com/office/powerpoint/2010/main" val="1735484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7E1AF9-C65E-AE44-B60F-1ADEF3A7F9C5}" type="datetimeFigureOut">
              <a:rPr lang="en-US" smtClean="0"/>
              <a:t>6/16/23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5CE6D-0801-8240-81D4-ADC48AACD013}" type="slidenum">
              <a:rPr lang="en-US" smtClean="0"/>
              <a:t>‹#›</a:t>
            </a:fld>
            <a:endParaRPr lang="en-US"/>
          </a:p>
        </p:txBody>
      </p:sp>
    </p:spTree>
    <p:extLst>
      <p:ext uri="{BB962C8B-B14F-4D97-AF65-F5344CB8AC3E}">
        <p14:creationId xmlns:p14="http://schemas.microsoft.com/office/powerpoint/2010/main" val="31454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7E1AF9-C65E-AE44-B60F-1ADEF3A7F9C5}" type="datetimeFigureOut">
              <a:rPr lang="en-US" smtClean="0"/>
              <a:t>6/16/23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5CE6D-0801-8240-81D4-ADC48AACD013}" type="slidenum">
              <a:rPr lang="en-US" smtClean="0"/>
              <a:t>‹#›</a:t>
            </a:fld>
            <a:endParaRPr lang="en-US"/>
          </a:p>
        </p:txBody>
      </p:sp>
    </p:spTree>
    <p:extLst>
      <p:ext uri="{BB962C8B-B14F-4D97-AF65-F5344CB8AC3E}">
        <p14:creationId xmlns:p14="http://schemas.microsoft.com/office/powerpoint/2010/main" val="3427076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C7E1AF9-C65E-AE44-B60F-1ADEF3A7F9C5}" type="datetimeFigureOut">
              <a:rPr lang="en-US" smtClean="0"/>
              <a:t>6/16/23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305CE6D-0801-8240-81D4-ADC48AACD013}"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5627270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7E1AF9-C65E-AE44-B60F-1ADEF3A7F9C5}" type="datetimeFigureOut">
              <a:rPr lang="en-US" smtClean="0"/>
              <a:t>6/16/23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5CE6D-0801-8240-81D4-ADC48AACD013}" type="slidenum">
              <a:rPr lang="en-US" smtClean="0"/>
              <a:t>‹#›</a:t>
            </a:fld>
            <a:endParaRPr lang="en-US"/>
          </a:p>
        </p:txBody>
      </p:sp>
    </p:spTree>
    <p:extLst>
      <p:ext uri="{BB962C8B-B14F-4D97-AF65-F5344CB8AC3E}">
        <p14:creationId xmlns:p14="http://schemas.microsoft.com/office/powerpoint/2010/main" val="313970053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7E1AF9-C65E-AE44-B60F-1ADEF3A7F9C5}" type="datetimeFigureOut">
              <a:rPr lang="en-US" smtClean="0"/>
              <a:t>6/16/23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05CE6D-0801-8240-81D4-ADC48AACD013}" type="slidenum">
              <a:rPr lang="en-US" smtClean="0"/>
              <a:t>‹#›</a:t>
            </a:fld>
            <a:endParaRPr lang="en-US"/>
          </a:p>
        </p:txBody>
      </p:sp>
    </p:spTree>
    <p:extLst>
      <p:ext uri="{BB962C8B-B14F-4D97-AF65-F5344CB8AC3E}">
        <p14:creationId xmlns:p14="http://schemas.microsoft.com/office/powerpoint/2010/main" val="79476307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7E1AF9-C65E-AE44-B60F-1ADEF3A7F9C5}" type="datetimeFigureOut">
              <a:rPr lang="en-US" smtClean="0"/>
              <a:t>6/16/23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05CE6D-0801-8240-81D4-ADC48AACD013}" type="slidenum">
              <a:rPr lang="en-US" smtClean="0"/>
              <a:t>‹#›</a:t>
            </a:fld>
            <a:endParaRPr lang="en-US"/>
          </a:p>
        </p:txBody>
      </p:sp>
    </p:spTree>
    <p:extLst>
      <p:ext uri="{BB962C8B-B14F-4D97-AF65-F5344CB8AC3E}">
        <p14:creationId xmlns:p14="http://schemas.microsoft.com/office/powerpoint/2010/main" val="673600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7E1AF9-C65E-AE44-B60F-1ADEF3A7F9C5}" type="datetimeFigureOut">
              <a:rPr lang="en-US" smtClean="0"/>
              <a:t>6/16/23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05CE6D-0801-8240-81D4-ADC48AACD013}" type="slidenum">
              <a:rPr lang="en-US" smtClean="0"/>
              <a:t>‹#›</a:t>
            </a:fld>
            <a:endParaRPr lang="en-US"/>
          </a:p>
        </p:txBody>
      </p:sp>
    </p:spTree>
    <p:extLst>
      <p:ext uri="{BB962C8B-B14F-4D97-AF65-F5344CB8AC3E}">
        <p14:creationId xmlns:p14="http://schemas.microsoft.com/office/powerpoint/2010/main" val="1714314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C7E1AF9-C65E-AE44-B60F-1ADEF3A7F9C5}" type="datetimeFigureOut">
              <a:rPr lang="en-US" smtClean="0"/>
              <a:t>6/16/23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D305CE6D-0801-8240-81D4-ADC48AACD013}"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7256871"/>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C7E1AF9-C65E-AE44-B60F-1ADEF3A7F9C5}" type="datetimeFigureOut">
              <a:rPr lang="en-US" smtClean="0"/>
              <a:t>6/16/23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D305CE6D-0801-8240-81D4-ADC48AACD013}" type="slidenum">
              <a:rPr lang="en-US" smtClean="0"/>
              <a:t>‹#›</a:t>
            </a:fld>
            <a:endParaRPr lang="en-US"/>
          </a:p>
        </p:txBody>
      </p:sp>
    </p:spTree>
    <p:extLst>
      <p:ext uri="{BB962C8B-B14F-4D97-AF65-F5344CB8AC3E}">
        <p14:creationId xmlns:p14="http://schemas.microsoft.com/office/powerpoint/2010/main" val="335023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C7E1AF9-C65E-AE44-B60F-1ADEF3A7F9C5}" type="datetimeFigureOut">
              <a:rPr lang="en-US" smtClean="0"/>
              <a:t>6/16/23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305CE6D-0801-8240-81D4-ADC48AACD013}"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FACC64CC-8501-E642-70F4-48344CB4E49C}"/>
              </a:ext>
            </a:extLst>
          </p:cNvPr>
          <p:cNvSpPr txBox="1"/>
          <p:nvPr userDrawn="1">
            <p:extLst>
              <p:ext uri="{1162E1C5-73C7-4A58-AE30-91384D911F3F}">
                <p184:classification xmlns:p184="http://schemas.microsoft.com/office/powerpoint/2018/4/main" val="ftr"/>
              </p:ext>
            </p:extLst>
          </p:nvPr>
        </p:nvSpPr>
        <p:spPr>
          <a:xfrm>
            <a:off x="63500" y="6642100"/>
            <a:ext cx="1157288"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Internal - General Use</a:t>
            </a:r>
          </a:p>
        </p:txBody>
      </p:sp>
    </p:spTree>
    <p:extLst>
      <p:ext uri="{BB962C8B-B14F-4D97-AF65-F5344CB8AC3E}">
        <p14:creationId xmlns:p14="http://schemas.microsoft.com/office/powerpoint/2010/main" val="8341476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85EA73-FA1B-DD96-AE02-0ABD59C9D087}"/>
              </a:ext>
            </a:extLst>
          </p:cNvPr>
          <p:cNvSpPr>
            <a:spLocks noGrp="1"/>
          </p:cNvSpPr>
          <p:nvPr>
            <p:ph type="ctrTitle"/>
          </p:nvPr>
        </p:nvSpPr>
        <p:spPr>
          <a:xfrm>
            <a:off x="1580257" y="679716"/>
            <a:ext cx="9031484" cy="3467282"/>
          </a:xfrm>
        </p:spPr>
        <p:txBody>
          <a:bodyPr anchor="b">
            <a:normAutofit/>
          </a:bodyPr>
          <a:lstStyle/>
          <a:p>
            <a:r>
              <a:rPr lang="en-US" sz="8000" dirty="0"/>
              <a:t>Lead Scoring Case Study</a:t>
            </a:r>
          </a:p>
        </p:txBody>
      </p:sp>
      <p:sp>
        <p:nvSpPr>
          <p:cNvPr id="11" name="Freeform: Shape 9">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F25B8FD-E3A3-E240-23E2-B3ACD8C18C7D}"/>
              </a:ext>
            </a:extLst>
          </p:cNvPr>
          <p:cNvSpPr>
            <a:spLocks noGrp="1"/>
          </p:cNvSpPr>
          <p:nvPr>
            <p:ph type="subTitle" idx="1"/>
          </p:nvPr>
        </p:nvSpPr>
        <p:spPr>
          <a:xfrm>
            <a:off x="2073314" y="5278056"/>
            <a:ext cx="8045373" cy="1451357"/>
          </a:xfrm>
        </p:spPr>
        <p:txBody>
          <a:bodyPr anchor="ctr">
            <a:normAutofit/>
          </a:bodyPr>
          <a:lstStyle/>
          <a:p>
            <a:pPr>
              <a:lnSpc>
                <a:spcPct val="90000"/>
              </a:lnSpc>
            </a:pPr>
            <a:r>
              <a:rPr lang="en-US" sz="1400" dirty="0">
                <a:solidFill>
                  <a:srgbClr val="2A1A00"/>
                </a:solidFill>
              </a:rPr>
              <a:t>Submitted by:</a:t>
            </a:r>
          </a:p>
          <a:p>
            <a:pPr>
              <a:lnSpc>
                <a:spcPct val="90000"/>
              </a:lnSpc>
            </a:pPr>
            <a:r>
              <a:rPr lang="en-US" sz="1400" dirty="0">
                <a:solidFill>
                  <a:srgbClr val="2A1A00"/>
                </a:solidFill>
              </a:rPr>
              <a:t>Sharad Choudhury</a:t>
            </a:r>
          </a:p>
          <a:p>
            <a:pPr>
              <a:lnSpc>
                <a:spcPct val="90000"/>
              </a:lnSpc>
            </a:pPr>
            <a:r>
              <a:rPr lang="en-US" sz="1400" dirty="0">
                <a:solidFill>
                  <a:srgbClr val="2A1A00"/>
                </a:solidFill>
              </a:rPr>
              <a:t>Kalyani </a:t>
            </a:r>
            <a:r>
              <a:rPr lang="en-US" sz="1400" dirty="0" err="1">
                <a:solidFill>
                  <a:srgbClr val="2A1A00"/>
                </a:solidFill>
              </a:rPr>
              <a:t>Burange</a:t>
            </a:r>
            <a:endParaRPr lang="en-US" sz="1400" dirty="0">
              <a:solidFill>
                <a:srgbClr val="2A1A00"/>
              </a:solidFill>
            </a:endParaRPr>
          </a:p>
          <a:p>
            <a:pPr>
              <a:lnSpc>
                <a:spcPct val="90000"/>
              </a:lnSpc>
            </a:pPr>
            <a:r>
              <a:rPr lang="en-US" sz="1400" dirty="0">
                <a:solidFill>
                  <a:srgbClr val="2A1A00"/>
                </a:solidFill>
              </a:rPr>
              <a:t>Mohit </a:t>
            </a:r>
            <a:r>
              <a:rPr lang="en-US" sz="1400" dirty="0" err="1">
                <a:solidFill>
                  <a:srgbClr val="2A1A00"/>
                </a:solidFill>
              </a:rPr>
              <a:t>Kosekar</a:t>
            </a:r>
            <a:endParaRPr lang="en-US" sz="1400" dirty="0">
              <a:solidFill>
                <a:srgbClr val="2A1A00"/>
              </a:solidFill>
            </a:endParaRPr>
          </a:p>
          <a:p>
            <a:pPr>
              <a:lnSpc>
                <a:spcPct val="90000"/>
              </a:lnSpc>
            </a:pPr>
            <a:endParaRPr lang="en-US" sz="700" dirty="0">
              <a:solidFill>
                <a:srgbClr val="2A1A00"/>
              </a:solidFill>
            </a:endParaRPr>
          </a:p>
        </p:txBody>
      </p:sp>
    </p:spTree>
    <p:extLst>
      <p:ext uri="{BB962C8B-B14F-4D97-AF65-F5344CB8AC3E}">
        <p14:creationId xmlns:p14="http://schemas.microsoft.com/office/powerpoint/2010/main" val="58025102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ACEF3-0FF7-F9A4-D37C-0396F49668C0}"/>
              </a:ext>
            </a:extLst>
          </p:cNvPr>
          <p:cNvSpPr>
            <a:spLocks noGrp="1"/>
          </p:cNvSpPr>
          <p:nvPr>
            <p:ph type="title"/>
          </p:nvPr>
        </p:nvSpPr>
        <p:spPr>
          <a:xfrm>
            <a:off x="3083007" y="457249"/>
            <a:ext cx="6514935" cy="1041301"/>
          </a:xfrm>
        </p:spPr>
        <p:txBody>
          <a:bodyPr/>
          <a:lstStyle/>
          <a:p>
            <a:r>
              <a:rPr lang="en-US" dirty="0"/>
              <a:t>Problem Statement</a:t>
            </a:r>
          </a:p>
        </p:txBody>
      </p:sp>
      <p:graphicFrame>
        <p:nvGraphicFramePr>
          <p:cNvPr id="5" name="Content Placeholder 2">
            <a:extLst>
              <a:ext uri="{FF2B5EF4-FFF2-40B4-BE49-F238E27FC236}">
                <a16:creationId xmlns:a16="http://schemas.microsoft.com/office/drawing/2014/main" id="{24E9C207-78EC-B968-EC2E-E98BD7EAB04B}"/>
              </a:ext>
            </a:extLst>
          </p:cNvPr>
          <p:cNvGraphicFramePr>
            <a:graphicFrameLocks noGrp="1"/>
          </p:cNvGraphicFramePr>
          <p:nvPr>
            <p:ph idx="1"/>
            <p:extLst>
              <p:ext uri="{D42A27DB-BD31-4B8C-83A1-F6EECF244321}">
                <p14:modId xmlns:p14="http://schemas.microsoft.com/office/powerpoint/2010/main" val="2629213713"/>
              </p:ext>
            </p:extLst>
          </p:nvPr>
        </p:nvGraphicFramePr>
        <p:xfrm>
          <a:off x="1250950" y="1504950"/>
          <a:ext cx="10179050" cy="4375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8677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D04B-E09E-D271-8D62-39DAA49E53DF}"/>
              </a:ext>
            </a:extLst>
          </p:cNvPr>
          <p:cNvSpPr>
            <a:spLocks noGrp="1"/>
          </p:cNvSpPr>
          <p:nvPr>
            <p:ph type="title"/>
          </p:nvPr>
        </p:nvSpPr>
        <p:spPr>
          <a:xfrm>
            <a:off x="2721663" y="382385"/>
            <a:ext cx="7788150" cy="925554"/>
          </a:xfrm>
        </p:spPr>
        <p:txBody>
          <a:bodyPr/>
          <a:lstStyle/>
          <a:p>
            <a:r>
              <a:rPr lang="en-US" sz="5400" dirty="0"/>
              <a:t>Solution Approach</a:t>
            </a:r>
            <a:endParaRPr lang="en-US" dirty="0"/>
          </a:p>
        </p:txBody>
      </p:sp>
      <p:sp>
        <p:nvSpPr>
          <p:cNvPr id="3" name="Content Placeholder 2">
            <a:extLst>
              <a:ext uri="{FF2B5EF4-FFF2-40B4-BE49-F238E27FC236}">
                <a16:creationId xmlns:a16="http://schemas.microsoft.com/office/drawing/2014/main" id="{0EE60583-79FA-C18B-2CDC-73392165D5ED}"/>
              </a:ext>
            </a:extLst>
          </p:cNvPr>
          <p:cNvSpPr>
            <a:spLocks noGrp="1"/>
          </p:cNvSpPr>
          <p:nvPr>
            <p:ph idx="1"/>
          </p:nvPr>
        </p:nvSpPr>
        <p:spPr>
          <a:xfrm>
            <a:off x="1251678" y="1412112"/>
            <a:ext cx="10178322" cy="4687400"/>
          </a:xfrm>
        </p:spPr>
        <p:txBody>
          <a:bodyPr>
            <a:normAutofit fontScale="85000" lnSpcReduction="20000"/>
          </a:bodyPr>
          <a:lstStyle/>
          <a:p>
            <a:pPr marL="0" indent="0">
              <a:buNone/>
            </a:pPr>
            <a:r>
              <a:rPr lang="en-US" sz="1900" b="1" i="1" dirty="0">
                <a:solidFill>
                  <a:schemeClr val="tx2"/>
                </a:solidFill>
                <a:latin typeface="Times New Roman" panose="02020603050405020304" pitchFamily="18" charset="0"/>
                <a:cs typeface="Times New Roman" panose="02020603050405020304" pitchFamily="18" charset="0"/>
              </a:rPr>
              <a:t>Step 1: Importing and analyzing data.</a:t>
            </a:r>
            <a:endParaRPr lang="en-US" sz="1900" dirty="0">
              <a:solidFill>
                <a:schemeClr val="tx2"/>
              </a:solidFill>
              <a:latin typeface="Times New Roman" panose="02020603050405020304" pitchFamily="18" charset="0"/>
              <a:cs typeface="Times New Roman" panose="02020603050405020304" pitchFamily="18" charset="0"/>
            </a:endParaRPr>
          </a:p>
          <a:p>
            <a:pPr lvl="0"/>
            <a:r>
              <a:rPr lang="en-US" sz="1900" dirty="0">
                <a:solidFill>
                  <a:schemeClr val="tx2"/>
                </a:solidFill>
                <a:latin typeface="Times New Roman" panose="02020603050405020304" pitchFamily="18" charset="0"/>
                <a:cs typeface="Times New Roman" panose="02020603050405020304" pitchFamily="18" charset="0"/>
              </a:rPr>
              <a:t>Import the data and analyze its data types.</a:t>
            </a:r>
          </a:p>
          <a:p>
            <a:pPr lvl="0"/>
            <a:r>
              <a:rPr lang="en-US" sz="1900" dirty="0">
                <a:solidFill>
                  <a:schemeClr val="tx2"/>
                </a:solidFill>
                <a:latin typeface="Times New Roman" panose="02020603050405020304" pitchFamily="18" charset="0"/>
                <a:cs typeface="Times New Roman" panose="02020603050405020304" pitchFamily="18" charset="0"/>
              </a:rPr>
              <a:t>Find percentage of missing values in each column.</a:t>
            </a:r>
          </a:p>
          <a:p>
            <a:pPr lvl="0"/>
            <a:r>
              <a:rPr lang="en-US" sz="1900" dirty="0">
                <a:solidFill>
                  <a:schemeClr val="tx2"/>
                </a:solidFill>
                <a:latin typeface="Times New Roman" panose="02020603050405020304" pitchFamily="18" charset="0"/>
                <a:cs typeface="Times New Roman" panose="02020603050405020304" pitchFamily="18" charset="0"/>
              </a:rPr>
              <a:t>Find the spread of data in the numerical columns.</a:t>
            </a:r>
          </a:p>
          <a:p>
            <a:pPr lvl="0"/>
            <a:r>
              <a:rPr lang="en-US" sz="1900" dirty="0">
                <a:solidFill>
                  <a:schemeClr val="tx2"/>
                </a:solidFill>
                <a:latin typeface="Times New Roman" panose="02020603050405020304" pitchFamily="18" charset="0"/>
                <a:cs typeface="Times New Roman" panose="02020603050405020304" pitchFamily="18" charset="0"/>
              </a:rPr>
              <a:t>Find the count of unique categories in each column.</a:t>
            </a:r>
          </a:p>
          <a:p>
            <a:pPr lvl="0"/>
            <a:r>
              <a:rPr lang="en-US" sz="1900" dirty="0">
                <a:solidFill>
                  <a:schemeClr val="tx2"/>
                </a:solidFill>
                <a:latin typeface="Times New Roman" panose="02020603050405020304" pitchFamily="18" charset="0"/>
                <a:cs typeface="Times New Roman" panose="02020603050405020304" pitchFamily="18" charset="0"/>
              </a:rPr>
              <a:t>The dataset has 9240 rows and 37 columns. </a:t>
            </a:r>
          </a:p>
          <a:p>
            <a:pPr lvl="0"/>
            <a:endParaRPr lang="en-US" sz="1900" dirty="0">
              <a:solidFill>
                <a:schemeClr val="tx2"/>
              </a:solidFill>
              <a:latin typeface="Times New Roman" panose="02020603050405020304" pitchFamily="18" charset="0"/>
              <a:cs typeface="Times New Roman" panose="02020603050405020304" pitchFamily="18" charset="0"/>
            </a:endParaRPr>
          </a:p>
          <a:p>
            <a:pPr marL="0" indent="0">
              <a:buNone/>
            </a:pPr>
            <a:r>
              <a:rPr lang="en-US" sz="1900" b="1" i="1" dirty="0">
                <a:solidFill>
                  <a:schemeClr val="tx2"/>
                </a:solidFill>
                <a:latin typeface="Times New Roman" panose="02020603050405020304" pitchFamily="18" charset="0"/>
                <a:cs typeface="Times New Roman" panose="02020603050405020304" pitchFamily="18" charset="0"/>
              </a:rPr>
              <a:t>Step 2: Data Cleaning</a:t>
            </a:r>
          </a:p>
          <a:p>
            <a:pPr lvl="0"/>
            <a:r>
              <a:rPr lang="en-US" sz="1900" dirty="0">
                <a:solidFill>
                  <a:schemeClr val="tx2"/>
                </a:solidFill>
                <a:latin typeface="Times New Roman" panose="02020603050405020304" pitchFamily="18" charset="0"/>
                <a:cs typeface="Times New Roman" panose="02020603050405020304" pitchFamily="18" charset="0"/>
              </a:rPr>
              <a:t>Replace ‘Select’ category with Nulls.</a:t>
            </a:r>
          </a:p>
          <a:p>
            <a:pPr lvl="0"/>
            <a:r>
              <a:rPr lang="en-US" sz="1900" dirty="0">
                <a:solidFill>
                  <a:schemeClr val="tx2"/>
                </a:solidFill>
                <a:latin typeface="Times New Roman" panose="02020603050405020304" pitchFamily="18" charset="0"/>
                <a:cs typeface="Times New Roman" panose="02020603050405020304" pitchFamily="18" charset="0"/>
              </a:rPr>
              <a:t>Remove highly skewed and unnecessary columns :</a:t>
            </a:r>
          </a:p>
          <a:p>
            <a:pPr lvl="1"/>
            <a:r>
              <a:rPr lang="en-IN" sz="1900" dirty="0">
                <a:solidFill>
                  <a:schemeClr val="tx2"/>
                </a:solidFill>
                <a:latin typeface="Times New Roman" panose="02020603050405020304" pitchFamily="18" charset="0"/>
                <a:cs typeface="Times New Roman" panose="02020603050405020304" pitchFamily="18" charset="0"/>
              </a:rPr>
              <a:t>Prospect ID , Lead Number are irrelevant for prediction as they are unique IDs.</a:t>
            </a:r>
            <a:endParaRPr lang="en-US" sz="1900" dirty="0">
              <a:solidFill>
                <a:schemeClr val="tx2"/>
              </a:solidFill>
              <a:latin typeface="Times New Roman" panose="02020603050405020304" pitchFamily="18" charset="0"/>
              <a:cs typeface="Times New Roman" panose="02020603050405020304" pitchFamily="18" charset="0"/>
            </a:endParaRPr>
          </a:p>
          <a:p>
            <a:pPr lvl="1"/>
            <a:r>
              <a:rPr lang="en-IN" sz="1900" dirty="0">
                <a:solidFill>
                  <a:schemeClr val="tx2"/>
                </a:solidFill>
                <a:latin typeface="Times New Roman" panose="02020603050405020304" pitchFamily="18" charset="0"/>
                <a:cs typeface="Times New Roman" panose="02020603050405020304" pitchFamily="18" charset="0"/>
              </a:rPr>
              <a:t>There are also many skewed columns which have high frequency of data in only one category and other categories have negligible frequency. </a:t>
            </a:r>
            <a:endParaRPr lang="en-US" sz="1900" dirty="0">
              <a:solidFill>
                <a:schemeClr val="tx2"/>
              </a:solidFill>
              <a:latin typeface="Times New Roman" panose="02020603050405020304" pitchFamily="18" charset="0"/>
              <a:cs typeface="Times New Roman" panose="02020603050405020304" pitchFamily="18" charset="0"/>
            </a:endParaRPr>
          </a:p>
          <a:p>
            <a:pPr lvl="2"/>
            <a:r>
              <a:rPr lang="en-IN" sz="1900" dirty="0" err="1">
                <a:solidFill>
                  <a:schemeClr val="tx2"/>
                </a:solidFill>
                <a:latin typeface="Times New Roman" panose="02020603050405020304" pitchFamily="18" charset="0"/>
                <a:cs typeface="Times New Roman" panose="02020603050405020304" pitchFamily="18" charset="0"/>
              </a:rPr>
              <a:t>Eg</a:t>
            </a:r>
            <a:r>
              <a:rPr lang="en-IN" sz="1900" dirty="0">
                <a:solidFill>
                  <a:schemeClr val="tx2"/>
                </a:solidFill>
                <a:latin typeface="Times New Roman" panose="02020603050405020304" pitchFamily="18" charset="0"/>
                <a:cs typeface="Times New Roman" panose="02020603050405020304" pitchFamily="18" charset="0"/>
              </a:rPr>
              <a:t>: 'Do Not Call', 'Country’, 'Search', 'Magazine', 'Newspaper Article’ etc.</a:t>
            </a:r>
            <a:endParaRPr lang="en-US" sz="1900" dirty="0">
              <a:solidFill>
                <a:schemeClr val="tx2"/>
              </a:solidFill>
              <a:latin typeface="Times New Roman" panose="02020603050405020304" pitchFamily="18" charset="0"/>
              <a:cs typeface="Times New Roman" panose="02020603050405020304" pitchFamily="18" charset="0"/>
            </a:endParaRPr>
          </a:p>
          <a:p>
            <a:pPr lvl="0"/>
            <a:r>
              <a:rPr lang="en-IN" sz="1900" dirty="0">
                <a:solidFill>
                  <a:schemeClr val="tx2"/>
                </a:solidFill>
                <a:latin typeface="Times New Roman" panose="02020603050405020304" pitchFamily="18" charset="0"/>
                <a:cs typeface="Times New Roman" panose="02020603050405020304" pitchFamily="18" charset="0"/>
              </a:rPr>
              <a:t>We drop these columns too.</a:t>
            </a:r>
            <a:endParaRPr lang="en-US" sz="1900" dirty="0">
              <a:solidFill>
                <a:schemeClr val="tx2"/>
              </a:solidFill>
              <a:latin typeface="Times New Roman" panose="02020603050405020304" pitchFamily="18" charset="0"/>
              <a:cs typeface="Times New Roman" panose="02020603050405020304" pitchFamily="18" charset="0"/>
            </a:endParaRPr>
          </a:p>
          <a:p>
            <a:pPr marL="0" indent="0">
              <a:buNone/>
            </a:pPr>
            <a:endParaRPr lang="en-US" dirty="0">
              <a:solidFill>
                <a:schemeClr val="tx2"/>
              </a:solidFill>
            </a:endParaRPr>
          </a:p>
          <a:p>
            <a:pPr lvl="0"/>
            <a:endParaRPr lang="en-US" dirty="0">
              <a:solidFill>
                <a:schemeClr val="tx2"/>
              </a:solidFill>
            </a:endParaRPr>
          </a:p>
          <a:p>
            <a:endParaRPr lang="en-US" dirty="0">
              <a:solidFill>
                <a:schemeClr val="tx2"/>
              </a:solidFill>
            </a:endParaRPr>
          </a:p>
        </p:txBody>
      </p:sp>
    </p:spTree>
    <p:extLst>
      <p:ext uri="{BB962C8B-B14F-4D97-AF65-F5344CB8AC3E}">
        <p14:creationId xmlns:p14="http://schemas.microsoft.com/office/powerpoint/2010/main" val="391803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0506C51-15A1-FC2E-5BDB-CD4A5A120F6C}"/>
              </a:ext>
            </a:extLst>
          </p:cNvPr>
          <p:cNvSpPr>
            <a:spLocks noGrp="1"/>
          </p:cNvSpPr>
          <p:nvPr>
            <p:ph idx="1"/>
          </p:nvPr>
        </p:nvSpPr>
        <p:spPr>
          <a:xfrm>
            <a:off x="1448806" y="769927"/>
            <a:ext cx="10179050" cy="5885516"/>
          </a:xfrm>
        </p:spPr>
        <p:txBody>
          <a:bodyPr>
            <a:normAutofit/>
          </a:bodyPr>
          <a:lstStyle/>
          <a:p>
            <a:pPr marL="342900" indent="-342900">
              <a:buFont typeface="Symbol" pitchFamily="2" charset="2"/>
              <a:buChar char=""/>
            </a:pPr>
            <a:r>
              <a:rPr lang="en-US" sz="1600" kern="1200" dirty="0">
                <a:solidFill>
                  <a:schemeClr val="tx2"/>
                </a:solidFill>
                <a:latin typeface="Times New Roman" panose="02020603050405020304" pitchFamily="18" charset="0"/>
                <a:cs typeface="Times New Roman" panose="02020603050405020304" pitchFamily="18" charset="0"/>
              </a:rPr>
              <a:t>Remove columns with &gt;= 30 % null values as columns with greater than 30% null values are irrelevant for prediction and imputing them might create skewness affecting the model performance.</a:t>
            </a:r>
            <a:endParaRPr lang="en-US"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US"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Impute the nulls in those columns where null percentage is around 1%.</a:t>
            </a:r>
            <a:endParaRPr lang="en-IN"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US"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Clean the categorical columns by removing duplicates and grouping low frequency(counts below 1%) categories into one. </a:t>
            </a:r>
            <a:endParaRPr lang="en-IN"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US"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Handle the outliers by capping them.</a:t>
            </a:r>
          </a:p>
          <a:p>
            <a:pPr marL="0" lvl="0" indent="0">
              <a:buNone/>
            </a:pPr>
            <a:endParaRPr lang="en-US"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600" b="1" i="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Step 3: EDA</a:t>
            </a:r>
            <a:endParaRPr lang="en-IN" sz="16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US"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Performed EDA on categorical variables</a:t>
            </a:r>
          </a:p>
          <a:p>
            <a:pPr marL="0" lvl="0" indent="0">
              <a:buNone/>
            </a:pPr>
            <a:r>
              <a:rPr lang="en-US"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to find their category-wise counts </a:t>
            </a:r>
            <a:r>
              <a:rPr lang="en-US" sz="16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wrt</a:t>
            </a:r>
            <a:r>
              <a:rPr lang="en-US"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Conversion type.</a:t>
            </a:r>
            <a:endParaRPr lang="en-IN"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US"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Plotted the boxplots of numerical attributes </a:t>
            </a:r>
            <a:r>
              <a:rPr lang="en-US" sz="16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wrt</a:t>
            </a:r>
            <a:endParaRPr lang="en-US"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buNone/>
            </a:pPr>
            <a:r>
              <a:rPr lang="en-US"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Converted type.</a:t>
            </a:r>
          </a:p>
          <a:p>
            <a:pPr marL="342900" lvl="0" indent="-342900">
              <a:buFont typeface="Symbol" pitchFamily="2" charset="2"/>
              <a:buChar char=""/>
            </a:pPr>
            <a:endParaRPr lang="en-IN"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itchFamily="2" charset="2"/>
              <a:buChar char=""/>
            </a:pPr>
            <a:endParaRPr lang="en-IN"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buNone/>
            </a:pPr>
            <a:endParaRPr lang="en-US"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600" i="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itchFamily="2" charset="2"/>
              <a:buChar char=""/>
            </a:pPr>
            <a:endParaRPr lang="en-US" sz="1600" i="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descr="A picture containing diagram, rectangle, line, screenshot&#10;&#10;Description automatically generated">
            <a:extLst>
              <a:ext uri="{FF2B5EF4-FFF2-40B4-BE49-F238E27FC236}">
                <a16:creationId xmlns:a16="http://schemas.microsoft.com/office/drawing/2014/main" id="{B58D987F-6BE2-A46E-FDFF-99C17048A005}"/>
              </a:ext>
            </a:extLst>
          </p:cNvPr>
          <p:cNvPicPr>
            <a:picLocks noChangeAspect="1"/>
          </p:cNvPicPr>
          <p:nvPr/>
        </p:nvPicPr>
        <p:blipFill>
          <a:blip r:embed="rId2"/>
          <a:stretch>
            <a:fillRect/>
          </a:stretch>
        </p:blipFill>
        <p:spPr>
          <a:xfrm>
            <a:off x="6538331" y="2701321"/>
            <a:ext cx="4750295" cy="2727205"/>
          </a:xfrm>
          <a:prstGeom prst="rect">
            <a:avLst/>
          </a:prstGeom>
        </p:spPr>
      </p:pic>
      <p:sp>
        <p:nvSpPr>
          <p:cNvPr id="10" name="Title 1">
            <a:extLst>
              <a:ext uri="{FF2B5EF4-FFF2-40B4-BE49-F238E27FC236}">
                <a16:creationId xmlns:a16="http://schemas.microsoft.com/office/drawing/2014/main" id="{4B66C19A-6DD0-54DF-1E10-DBFE56C2C51F}"/>
              </a:ext>
            </a:extLst>
          </p:cNvPr>
          <p:cNvSpPr>
            <a:spLocks noGrp="1"/>
          </p:cNvSpPr>
          <p:nvPr>
            <p:ph type="title"/>
          </p:nvPr>
        </p:nvSpPr>
        <p:spPr>
          <a:xfrm>
            <a:off x="6699737" y="5428526"/>
            <a:ext cx="4427482" cy="578314"/>
          </a:xfrm>
        </p:spPr>
        <p:txBody>
          <a:bodyPr>
            <a:normAutofit/>
          </a:bodyPr>
          <a:lstStyle/>
          <a:p>
            <a:r>
              <a:rPr lang="en-US" sz="1400" cap="none" spc="0" dirty="0">
                <a:latin typeface="Times New Roman" panose="02020603050405020304" pitchFamily="18" charset="0"/>
                <a:cs typeface="Times New Roman" panose="02020603050405020304" pitchFamily="18" charset="0"/>
              </a:rPr>
              <a:t>Leads who spent more time on website had higher conversion rates.</a:t>
            </a:r>
          </a:p>
        </p:txBody>
      </p:sp>
    </p:spTree>
    <p:extLst>
      <p:ext uri="{BB962C8B-B14F-4D97-AF65-F5344CB8AC3E}">
        <p14:creationId xmlns:p14="http://schemas.microsoft.com/office/powerpoint/2010/main" val="3037233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A picture containing diagram, screenshot, line, plot&#10;&#10;Description automatically generated">
            <a:extLst>
              <a:ext uri="{FF2B5EF4-FFF2-40B4-BE49-F238E27FC236}">
                <a16:creationId xmlns:a16="http://schemas.microsoft.com/office/drawing/2014/main" id="{4E4FED3E-149F-8216-BFAF-F1A544A847B3}"/>
              </a:ext>
            </a:extLst>
          </p:cNvPr>
          <p:cNvPicPr>
            <a:picLocks noGrp="1" noChangeAspect="1"/>
          </p:cNvPicPr>
          <p:nvPr>
            <p:ph sz="half" idx="2"/>
          </p:nvPr>
        </p:nvPicPr>
        <p:blipFill>
          <a:blip r:embed="rId2"/>
          <a:stretch>
            <a:fillRect/>
          </a:stretch>
        </p:blipFill>
        <p:spPr>
          <a:xfrm>
            <a:off x="6310832" y="215153"/>
            <a:ext cx="4924194" cy="2739176"/>
          </a:xfrm>
        </p:spPr>
      </p:pic>
      <p:pic>
        <p:nvPicPr>
          <p:cNvPr id="10" name="Content Placeholder 9" descr="A picture containing screenshot, diagram, plot, line&#10;&#10;Description automatically generated">
            <a:extLst>
              <a:ext uri="{FF2B5EF4-FFF2-40B4-BE49-F238E27FC236}">
                <a16:creationId xmlns:a16="http://schemas.microsoft.com/office/drawing/2014/main" id="{9EE64947-23BB-EA28-9E74-FCE1BE78CBF6}"/>
              </a:ext>
            </a:extLst>
          </p:cNvPr>
          <p:cNvPicPr>
            <a:picLocks noGrp="1" noChangeAspect="1"/>
          </p:cNvPicPr>
          <p:nvPr>
            <p:ph sz="half" idx="1"/>
          </p:nvPr>
        </p:nvPicPr>
        <p:blipFill>
          <a:blip r:embed="rId3"/>
          <a:stretch>
            <a:fillRect/>
          </a:stretch>
        </p:blipFill>
        <p:spPr>
          <a:xfrm>
            <a:off x="1080570" y="3196227"/>
            <a:ext cx="4800600" cy="3022328"/>
          </a:xfrm>
        </p:spPr>
      </p:pic>
      <p:pic>
        <p:nvPicPr>
          <p:cNvPr id="14" name="Picture 13" descr="A picture containing screenshot, diagram, rectangle, line&#10;&#10;Description automatically generated">
            <a:extLst>
              <a:ext uri="{FF2B5EF4-FFF2-40B4-BE49-F238E27FC236}">
                <a16:creationId xmlns:a16="http://schemas.microsoft.com/office/drawing/2014/main" id="{9A211A97-A744-8E70-14AF-9D76ADDC57AC}"/>
              </a:ext>
            </a:extLst>
          </p:cNvPr>
          <p:cNvPicPr>
            <a:picLocks noChangeAspect="1"/>
          </p:cNvPicPr>
          <p:nvPr/>
        </p:nvPicPr>
        <p:blipFill>
          <a:blip r:embed="rId4"/>
          <a:stretch>
            <a:fillRect/>
          </a:stretch>
        </p:blipFill>
        <p:spPr>
          <a:xfrm>
            <a:off x="1080570" y="215153"/>
            <a:ext cx="4675010" cy="2673297"/>
          </a:xfrm>
          <a:prstGeom prst="rect">
            <a:avLst/>
          </a:prstGeom>
        </p:spPr>
      </p:pic>
      <p:sp>
        <p:nvSpPr>
          <p:cNvPr id="17" name="TextBox 16">
            <a:extLst>
              <a:ext uri="{FF2B5EF4-FFF2-40B4-BE49-F238E27FC236}">
                <a16:creationId xmlns:a16="http://schemas.microsoft.com/office/drawing/2014/main" id="{40F6346A-D3B5-4952-F83C-54840258C7DA}"/>
              </a:ext>
            </a:extLst>
          </p:cNvPr>
          <p:cNvSpPr txBox="1"/>
          <p:nvPr/>
        </p:nvSpPr>
        <p:spPr>
          <a:xfrm>
            <a:off x="1213630" y="6218555"/>
            <a:ext cx="4667540" cy="307777"/>
          </a:xfrm>
          <a:prstGeom prst="rect">
            <a:avLst/>
          </a:prstGeom>
          <a:noFill/>
        </p:spPr>
        <p:txBody>
          <a:bodyPr wrap="square" rtlCol="0">
            <a:spAutoFit/>
          </a:bodyPr>
          <a:lstStyle/>
          <a:p>
            <a:r>
              <a:rPr lang="en-US" sz="1400" dirty="0"/>
              <a:t>Leads through reference had highest conversion rate</a:t>
            </a:r>
          </a:p>
        </p:txBody>
      </p:sp>
      <p:sp>
        <p:nvSpPr>
          <p:cNvPr id="19" name="TextBox 18">
            <a:extLst>
              <a:ext uri="{FF2B5EF4-FFF2-40B4-BE49-F238E27FC236}">
                <a16:creationId xmlns:a16="http://schemas.microsoft.com/office/drawing/2014/main" id="{B7880716-F738-2E9A-2A7A-4CF21680374A}"/>
              </a:ext>
            </a:extLst>
          </p:cNvPr>
          <p:cNvSpPr txBox="1"/>
          <p:nvPr/>
        </p:nvSpPr>
        <p:spPr>
          <a:xfrm>
            <a:off x="6310832" y="2917616"/>
            <a:ext cx="5355703" cy="307777"/>
          </a:xfrm>
          <a:prstGeom prst="rect">
            <a:avLst/>
          </a:prstGeom>
          <a:noFill/>
        </p:spPr>
        <p:txBody>
          <a:bodyPr wrap="square" rtlCol="0">
            <a:spAutoFit/>
          </a:bodyPr>
          <a:lstStyle/>
          <a:p>
            <a:r>
              <a:rPr lang="en-US" sz="1400" dirty="0"/>
              <a:t>Leads with SMS sent as Last activity had highest conversion rate</a:t>
            </a:r>
          </a:p>
        </p:txBody>
      </p:sp>
      <p:sp>
        <p:nvSpPr>
          <p:cNvPr id="20" name="TextBox 19">
            <a:extLst>
              <a:ext uri="{FF2B5EF4-FFF2-40B4-BE49-F238E27FC236}">
                <a16:creationId xmlns:a16="http://schemas.microsoft.com/office/drawing/2014/main" id="{76D8CA79-E420-78CD-9E5D-5E78DAB9F6CF}"/>
              </a:ext>
            </a:extLst>
          </p:cNvPr>
          <p:cNvSpPr txBox="1"/>
          <p:nvPr/>
        </p:nvSpPr>
        <p:spPr>
          <a:xfrm>
            <a:off x="1080570" y="2888450"/>
            <a:ext cx="4675010" cy="307777"/>
          </a:xfrm>
          <a:prstGeom prst="rect">
            <a:avLst/>
          </a:prstGeom>
          <a:noFill/>
        </p:spPr>
        <p:txBody>
          <a:bodyPr wrap="square" rtlCol="0">
            <a:spAutoFit/>
          </a:bodyPr>
          <a:lstStyle/>
          <a:p>
            <a:r>
              <a:rPr lang="en-US" sz="1400" dirty="0"/>
              <a:t>Working Professionals had highest conversion rate</a:t>
            </a:r>
          </a:p>
        </p:txBody>
      </p:sp>
      <p:sp>
        <p:nvSpPr>
          <p:cNvPr id="21" name="TextBox 20">
            <a:extLst>
              <a:ext uri="{FF2B5EF4-FFF2-40B4-BE49-F238E27FC236}">
                <a16:creationId xmlns:a16="http://schemas.microsoft.com/office/drawing/2014/main" id="{9D1E06A2-D147-C3FB-3BC7-BE1B8D5B3FDF}"/>
              </a:ext>
            </a:extLst>
          </p:cNvPr>
          <p:cNvSpPr txBox="1"/>
          <p:nvPr/>
        </p:nvSpPr>
        <p:spPr>
          <a:xfrm>
            <a:off x="6310832" y="6167258"/>
            <a:ext cx="5386355" cy="307777"/>
          </a:xfrm>
          <a:prstGeom prst="rect">
            <a:avLst/>
          </a:prstGeom>
          <a:noFill/>
        </p:spPr>
        <p:txBody>
          <a:bodyPr wrap="square" rtlCol="0">
            <a:spAutoFit/>
          </a:bodyPr>
          <a:lstStyle/>
          <a:p>
            <a:r>
              <a:rPr lang="en-US" sz="1400" dirty="0">
                <a:solidFill>
                  <a:schemeClr val="tx2"/>
                </a:solidFill>
                <a:latin typeface="Gill Sans MT" panose="020B0502020104020203" pitchFamily="34" charset="77"/>
                <a:ea typeface="Calibri" panose="020F0502020204030204" pitchFamily="34" charset="0"/>
                <a:cs typeface="Times New Roman" panose="02020603050405020304" pitchFamily="18" charset="0"/>
              </a:rPr>
              <a:t>Leads with origin as Lead Add form had the highest conversion rate</a:t>
            </a:r>
            <a:endParaRPr lang="en-US" sz="1400" dirty="0">
              <a:latin typeface="Gill Sans MT" panose="020B0502020104020203" pitchFamily="34" charset="77"/>
            </a:endParaRPr>
          </a:p>
        </p:txBody>
      </p:sp>
      <p:pic>
        <p:nvPicPr>
          <p:cNvPr id="23" name="Picture 22" descr="A picture containing screenshot, diagram, rectangle, line&#10;&#10;Description automatically generated">
            <a:extLst>
              <a:ext uri="{FF2B5EF4-FFF2-40B4-BE49-F238E27FC236}">
                <a16:creationId xmlns:a16="http://schemas.microsoft.com/office/drawing/2014/main" id="{7D9A6506-089A-EC42-55A5-AE61098E0C25}"/>
              </a:ext>
            </a:extLst>
          </p:cNvPr>
          <p:cNvPicPr>
            <a:picLocks noChangeAspect="1"/>
          </p:cNvPicPr>
          <p:nvPr/>
        </p:nvPicPr>
        <p:blipFill>
          <a:blip r:embed="rId5"/>
          <a:stretch>
            <a:fillRect/>
          </a:stretch>
        </p:blipFill>
        <p:spPr>
          <a:xfrm>
            <a:off x="6413986" y="3347365"/>
            <a:ext cx="4697444" cy="2819893"/>
          </a:xfrm>
          <a:prstGeom prst="rect">
            <a:avLst/>
          </a:prstGeom>
        </p:spPr>
      </p:pic>
    </p:spTree>
    <p:extLst>
      <p:ext uri="{BB962C8B-B14F-4D97-AF65-F5344CB8AC3E}">
        <p14:creationId xmlns:p14="http://schemas.microsoft.com/office/powerpoint/2010/main" val="3766123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18F8C4-CE6A-074C-D2A0-9BDC975E5042}"/>
              </a:ext>
            </a:extLst>
          </p:cNvPr>
          <p:cNvSpPr>
            <a:spLocks noGrp="1"/>
          </p:cNvSpPr>
          <p:nvPr>
            <p:ph idx="1"/>
          </p:nvPr>
        </p:nvSpPr>
        <p:spPr>
          <a:xfrm>
            <a:off x="1251678" y="879676"/>
            <a:ext cx="10178322" cy="4999917"/>
          </a:xfrm>
        </p:spPr>
        <p:txBody>
          <a:bodyPr>
            <a:normAutofit/>
          </a:bodyPr>
          <a:lstStyle/>
          <a:p>
            <a:pPr marL="0" indent="0">
              <a:buNone/>
            </a:pPr>
            <a:r>
              <a:rPr lang="en-US" sz="1600" b="1" i="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Step 4: Data Preparation</a:t>
            </a:r>
            <a:endParaRPr lang="en-IN" sz="16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US"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Create dummies for the categorical columns.</a:t>
            </a:r>
            <a:endParaRPr lang="en-IN"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US"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Divide into train and test sets in 70:30 ratio.</a:t>
            </a:r>
            <a:endParaRPr lang="en-IN"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US"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Scale the numerical columns in train set using </a:t>
            </a:r>
            <a:r>
              <a:rPr lang="en-US" sz="16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MinMaxScaler</a:t>
            </a:r>
            <a:r>
              <a:rPr lang="en-US" sz="16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We need to scale the data because we will be using a Logistic regression model for prediction and if we don’t scale the continuous numerical columns then the coefficients will be higher for higher range values thus reducing the model interpretability. </a:t>
            </a:r>
          </a:p>
          <a:p>
            <a:pPr marL="0" lvl="0" indent="0">
              <a:buNone/>
            </a:pPr>
            <a:endParaRPr lang="en-US" sz="17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600" b="1" i="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Step 5: Model Building</a:t>
            </a:r>
            <a:endParaRPr lang="en-IN"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US"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Initialize Logistic Regression model. </a:t>
            </a:r>
            <a:endParaRPr lang="en-IN"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US"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Perform coarse feature selection using Recursive Feature Elimination and select top 15 features.</a:t>
            </a:r>
            <a:endParaRPr lang="en-IN"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US"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Perform fine feature selection by removing the features with high p-values and Variance Inflation Factor (VIF).</a:t>
            </a:r>
            <a:endParaRPr lang="en-IN"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US"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In the end, we had 11 features in the final model and all of them had a p-value &lt; 0.05 and VIF &lt; 5.</a:t>
            </a:r>
            <a:endParaRPr lang="en-IN"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itchFamily="2" charset="2"/>
              <a:buChar char=""/>
            </a:pPr>
            <a:endParaRPr lang="en-US" sz="17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18802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E6B3BB-E808-07F2-8793-928025F6B83E}"/>
              </a:ext>
            </a:extLst>
          </p:cNvPr>
          <p:cNvSpPr>
            <a:spLocks noGrp="1"/>
          </p:cNvSpPr>
          <p:nvPr>
            <p:ph idx="1"/>
          </p:nvPr>
        </p:nvSpPr>
        <p:spPr>
          <a:xfrm>
            <a:off x="1286839" y="694482"/>
            <a:ext cx="5860128" cy="5638256"/>
          </a:xfrm>
        </p:spPr>
        <p:txBody>
          <a:bodyPr>
            <a:noAutofit/>
          </a:bodyPr>
          <a:lstStyle/>
          <a:p>
            <a:pPr marL="0" indent="0">
              <a:lnSpc>
                <a:spcPct val="100000"/>
              </a:lnSpc>
              <a:buNone/>
            </a:pPr>
            <a:r>
              <a:rPr lang="en-US" sz="16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 6: Model Performance Evaluation</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Make predictions using the final model on the train set.</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Plot the ROC curve for the model. We obtained an impressive ROC curve that aligned to the top left edge of the plot and AUC = 0.87.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Using the confusion matrix, plot the Accuracy, Sensitivity, Specificity for the model at different probability thresholds. </a:t>
            </a:r>
            <a:endParaRPr lang="en-US"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r>
              <a:rPr lang="en-IN" sz="14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Sensitivity or Recall is the Total number of Leads correctly predicted as Converted out of the Total number of actual Converted Leads. </a:t>
            </a:r>
          </a:p>
          <a:p>
            <a:pPr>
              <a:lnSpc>
                <a:spcPct val="100000"/>
              </a:lnSpc>
            </a:pPr>
            <a:r>
              <a:rPr lang="en-IN" sz="14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Recall =   </a:t>
            </a:r>
            <a:r>
              <a:rPr lang="en-IN" sz="1400" u="sng"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True Positive (TP)		             </a:t>
            </a:r>
            <a:br>
              <a:rPr lang="en-IN" sz="1400" u="sng"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br>
            <a:r>
              <a:rPr lang="en-IN" sz="14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Total Actual Positives (TP + FN)</a:t>
            </a:r>
          </a:p>
          <a:p>
            <a:pPr>
              <a:lnSpc>
                <a:spcPct val="100000"/>
              </a:lnSpc>
            </a:pPr>
            <a:r>
              <a:rPr lang="en-IN" sz="14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Precision is the Total number of leads correctly predicted as Converted out of the total number of leads which are predicted as Converted.</a:t>
            </a:r>
            <a:endParaRPr lang="en-IN" sz="1400" dirty="0">
              <a:solidFill>
                <a:schemeClr val="tx1"/>
              </a:solidFill>
              <a:latin typeface="Times New Roman" panose="02020603050405020304" pitchFamily="18" charset="0"/>
              <a:ea typeface="Arial" panose="020B0604020202020204" pitchFamily="34" charset="0"/>
              <a:cs typeface="Times New Roman" panose="02020603050405020304" pitchFamily="18" charset="0"/>
            </a:endParaRPr>
          </a:p>
          <a:p>
            <a:pPr>
              <a:lnSpc>
                <a:spcPct val="100000"/>
              </a:lnSpc>
            </a:pPr>
            <a:r>
              <a:rPr lang="en-IN" sz="14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Precision =  </a:t>
            </a:r>
            <a:r>
              <a:rPr lang="en-IN" sz="1400" u="sng"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IN" sz="1400" u="sng"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True positives (TP)	  </a:t>
            </a:r>
            <a:r>
              <a:rPr lang="en-IN" sz="14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p>
          <a:p>
            <a:pPr marL="0" indent="0">
              <a:lnSpc>
                <a:spcPct val="100000"/>
              </a:lnSpc>
              <a:buNone/>
            </a:pPr>
            <a:r>
              <a:rPr lang="en-IN" sz="1400"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IN" sz="14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Total Predicted positives (TP+FP)</a:t>
            </a:r>
          </a:p>
          <a:p>
            <a:pPr>
              <a:lnSpc>
                <a:spcPct val="100000"/>
              </a:lnSpc>
            </a:pPr>
            <a:r>
              <a:rPr lang="en-IN" sz="14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In our case, if our precision is a bit low, we will end up reaching to few non potential leads too. So, we can </a:t>
            </a:r>
            <a:r>
              <a:rPr lang="en-IN" sz="1400" dirty="0" err="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tradeoff</a:t>
            </a:r>
            <a:r>
              <a:rPr lang="en-IN" sz="14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 little precision for higher recall.</a:t>
            </a:r>
          </a:p>
          <a:p>
            <a:pPr marL="0" indent="0">
              <a:lnSpc>
                <a:spcPct val="100000"/>
              </a:lnSpc>
              <a:buNone/>
            </a:pPr>
            <a:endParaRPr lang="en-IN" sz="14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nSpc>
                <a:spcPct val="100000"/>
              </a:lnSpc>
              <a:buFont typeface="Symbol" pitchFamily="2" charset="2"/>
              <a:buChar char=""/>
            </a:pPr>
            <a:endParaRPr lang="en-IN" sz="14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00000"/>
              </a:lnSpc>
            </a:pPr>
            <a:endParaRPr lang="en-US" sz="1400" dirty="0">
              <a:solidFill>
                <a:schemeClr val="tx1"/>
              </a:solidFill>
              <a:latin typeface="Times New Roman" panose="02020603050405020304" pitchFamily="18" charset="0"/>
              <a:cs typeface="Times New Roman" panose="02020603050405020304" pitchFamily="18" charset="0"/>
            </a:endParaRPr>
          </a:p>
        </p:txBody>
      </p:sp>
      <p:pic>
        <p:nvPicPr>
          <p:cNvPr id="5" name="Picture 4" descr="A picture containing text, line, plot, diagram&#10;&#10;Description automatically generated">
            <a:extLst>
              <a:ext uri="{FF2B5EF4-FFF2-40B4-BE49-F238E27FC236}">
                <a16:creationId xmlns:a16="http://schemas.microsoft.com/office/drawing/2014/main" id="{1B73CF3B-B16D-2A18-B525-2F5BC45C9B83}"/>
              </a:ext>
            </a:extLst>
          </p:cNvPr>
          <p:cNvPicPr>
            <a:picLocks noChangeAspect="1"/>
          </p:cNvPicPr>
          <p:nvPr/>
        </p:nvPicPr>
        <p:blipFill>
          <a:blip r:embed="rId2"/>
          <a:stretch>
            <a:fillRect/>
          </a:stretch>
        </p:blipFill>
        <p:spPr>
          <a:xfrm>
            <a:off x="7146967" y="1138721"/>
            <a:ext cx="4456179" cy="3676347"/>
          </a:xfrm>
          <a:prstGeom prst="rect">
            <a:avLst/>
          </a:prstGeom>
        </p:spPr>
      </p:pic>
      <p:sp>
        <p:nvSpPr>
          <p:cNvPr id="6" name="TextBox 5">
            <a:extLst>
              <a:ext uri="{FF2B5EF4-FFF2-40B4-BE49-F238E27FC236}">
                <a16:creationId xmlns:a16="http://schemas.microsoft.com/office/drawing/2014/main" id="{67DBD407-F964-8D37-032C-8E4B52650BB9}"/>
              </a:ext>
            </a:extLst>
          </p:cNvPr>
          <p:cNvSpPr txBox="1"/>
          <p:nvPr/>
        </p:nvSpPr>
        <p:spPr>
          <a:xfrm>
            <a:off x="8339087" y="5038578"/>
            <a:ext cx="2658671" cy="307777"/>
          </a:xfrm>
          <a:prstGeom prst="rect">
            <a:avLst/>
          </a:prstGeom>
          <a:noFill/>
        </p:spPr>
        <p:txBody>
          <a:bodyPr wrap="square" rtlCol="0">
            <a:spAutoFit/>
          </a:bodyPr>
          <a:lstStyle/>
          <a:p>
            <a:r>
              <a:rPr lang="en-US" sz="1400" dirty="0">
                <a:solidFill>
                  <a:schemeClr val="bg2">
                    <a:lumMod val="25000"/>
                  </a:schemeClr>
                </a:solidFill>
              </a:rPr>
              <a:t>ROC curve of the model</a:t>
            </a:r>
          </a:p>
        </p:txBody>
      </p:sp>
    </p:spTree>
    <p:extLst>
      <p:ext uri="{BB962C8B-B14F-4D97-AF65-F5344CB8AC3E}">
        <p14:creationId xmlns:p14="http://schemas.microsoft.com/office/powerpoint/2010/main" val="1773181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3B369-8A84-29B2-B33B-17C7E1A567EC}"/>
              </a:ext>
            </a:extLst>
          </p:cNvPr>
          <p:cNvSpPr>
            <a:spLocks noGrp="1"/>
          </p:cNvSpPr>
          <p:nvPr>
            <p:ph idx="1"/>
          </p:nvPr>
        </p:nvSpPr>
        <p:spPr>
          <a:xfrm>
            <a:off x="1124356" y="682907"/>
            <a:ext cx="10178322" cy="1833443"/>
          </a:xfrm>
        </p:spPr>
        <p:txBody>
          <a:bodyPr>
            <a:normAutofit/>
          </a:bodyPr>
          <a:lstStyle/>
          <a:p>
            <a:pPr marL="342900" lvl="0" indent="-342900">
              <a:lnSpc>
                <a:spcPct val="100000"/>
              </a:lnSpc>
              <a:buFont typeface="Symbol" pitchFamily="2" charset="2"/>
              <a:buChar char=""/>
            </a:pPr>
            <a:r>
              <a:rPr lang="en-IN" sz="14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Our goal is to reach out to as many leads as possible to ensure maximum conversion rate. </a:t>
            </a:r>
            <a:r>
              <a:rPr lang="en-IN" sz="1400"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So,</a:t>
            </a:r>
            <a:r>
              <a:rPr lang="en-IN" sz="14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our probability </a:t>
            </a:r>
            <a:r>
              <a:rPr lang="en-IN" sz="1400" dirty="0" err="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cutoff</a:t>
            </a:r>
            <a:r>
              <a:rPr lang="en-IN" sz="14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should be such that the Recall will increase so that </a:t>
            </a:r>
            <a:r>
              <a:rPr lang="en-IN" sz="1400"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we can </a:t>
            </a:r>
            <a:r>
              <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identify most of the potential leads (Hot leads) </a:t>
            </a:r>
            <a:r>
              <a:rPr lang="en-IN" sz="14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and the Precisio</a:t>
            </a:r>
            <a:r>
              <a:rPr lang="en-IN" sz="1400"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n is also decent</a:t>
            </a:r>
            <a:r>
              <a:rPr lang="en-IN" sz="14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which means</a:t>
            </a:r>
            <a:r>
              <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minimise unnecessary calls to non potential leads</a:t>
            </a:r>
            <a:r>
              <a:rPr lang="en-IN" sz="1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nSpc>
                <a:spcPct val="100000"/>
              </a:lnSpc>
              <a:buFont typeface="Symbol" pitchFamily="2" charset="2"/>
              <a:buChar char=""/>
            </a:pPr>
            <a:r>
              <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a:t>
            </a:r>
            <a:r>
              <a:rPr lang="en-IN" sz="1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 set 0.35 as our Cut-off probability so we get a Higher Recall and fairly high Precision.</a:t>
            </a:r>
          </a:p>
          <a:p>
            <a:pPr marL="342900" lvl="0" indent="-342900">
              <a:lnSpc>
                <a:spcPct val="100000"/>
              </a:lnSpc>
              <a:buFont typeface="Symbol" pitchFamily="2" charset="2"/>
              <a:buChar char=""/>
            </a:pPr>
            <a:r>
              <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 obtained a target lead conversion rate of around 79% with our model. This means that out of the total leads who actually got converted we were able to reach out to 79% of them to ensure high conversion rate.</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400" dirty="0"/>
          </a:p>
        </p:txBody>
      </p:sp>
      <p:pic>
        <p:nvPicPr>
          <p:cNvPr id="4" name="Picture 3" descr="A picture containing line, plot, diagram, slope&#10;&#10;Description automatically generated">
            <a:extLst>
              <a:ext uri="{FF2B5EF4-FFF2-40B4-BE49-F238E27FC236}">
                <a16:creationId xmlns:a16="http://schemas.microsoft.com/office/drawing/2014/main" id="{BC103F07-96E9-5B20-F662-2DF7ADDF1C06}"/>
              </a:ext>
            </a:extLst>
          </p:cNvPr>
          <p:cNvPicPr>
            <a:picLocks noChangeAspect="1"/>
          </p:cNvPicPr>
          <p:nvPr/>
        </p:nvPicPr>
        <p:blipFill>
          <a:blip r:embed="rId2"/>
          <a:stretch>
            <a:fillRect/>
          </a:stretch>
        </p:blipFill>
        <p:spPr>
          <a:xfrm>
            <a:off x="1432144" y="2748507"/>
            <a:ext cx="4366540" cy="2712392"/>
          </a:xfrm>
          <a:prstGeom prst="rect">
            <a:avLst/>
          </a:prstGeom>
        </p:spPr>
      </p:pic>
      <p:pic>
        <p:nvPicPr>
          <p:cNvPr id="5" name="Picture 4" descr="A picture containing line, plot, diagram, text&#10;&#10;Description automatically generated">
            <a:extLst>
              <a:ext uri="{FF2B5EF4-FFF2-40B4-BE49-F238E27FC236}">
                <a16:creationId xmlns:a16="http://schemas.microsoft.com/office/drawing/2014/main" id="{4C339E22-6A70-00C5-8E64-5840CCA675B5}"/>
              </a:ext>
            </a:extLst>
          </p:cNvPr>
          <p:cNvPicPr>
            <a:picLocks noChangeAspect="1"/>
          </p:cNvPicPr>
          <p:nvPr/>
        </p:nvPicPr>
        <p:blipFill>
          <a:blip r:embed="rId3"/>
          <a:stretch>
            <a:fillRect/>
          </a:stretch>
        </p:blipFill>
        <p:spPr>
          <a:xfrm>
            <a:off x="6618325" y="2748507"/>
            <a:ext cx="4552193" cy="2712392"/>
          </a:xfrm>
          <a:prstGeom prst="rect">
            <a:avLst/>
          </a:prstGeom>
        </p:spPr>
      </p:pic>
      <p:cxnSp>
        <p:nvCxnSpPr>
          <p:cNvPr id="6" name="Straight Connector 5">
            <a:extLst>
              <a:ext uri="{FF2B5EF4-FFF2-40B4-BE49-F238E27FC236}">
                <a16:creationId xmlns:a16="http://schemas.microsoft.com/office/drawing/2014/main" id="{9DB1319A-2F34-6E87-1785-8E3F02EA0DBC}"/>
              </a:ext>
            </a:extLst>
          </p:cNvPr>
          <p:cNvCxnSpPr>
            <a:cxnSpLocks/>
          </p:cNvCxnSpPr>
          <p:nvPr/>
        </p:nvCxnSpPr>
        <p:spPr>
          <a:xfrm>
            <a:off x="3183038" y="2748507"/>
            <a:ext cx="0" cy="2312404"/>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7" name="Straight Connector 6">
            <a:extLst>
              <a:ext uri="{FF2B5EF4-FFF2-40B4-BE49-F238E27FC236}">
                <a16:creationId xmlns:a16="http://schemas.microsoft.com/office/drawing/2014/main" id="{AE1ECA14-4113-2E67-4068-0DC67CA5CDF6}"/>
              </a:ext>
            </a:extLst>
          </p:cNvPr>
          <p:cNvCxnSpPr>
            <a:cxnSpLocks/>
          </p:cNvCxnSpPr>
          <p:nvPr/>
        </p:nvCxnSpPr>
        <p:spPr>
          <a:xfrm>
            <a:off x="8310623" y="2832423"/>
            <a:ext cx="0" cy="2312404"/>
          </a:xfrm>
          <a:prstGeom prst="line">
            <a:avLst/>
          </a:prstGeom>
          <a:ln/>
        </p:spPr>
        <p:style>
          <a:lnRef idx="2">
            <a:schemeClr val="accent5"/>
          </a:lnRef>
          <a:fillRef idx="0">
            <a:schemeClr val="accent5"/>
          </a:fillRef>
          <a:effectRef idx="1">
            <a:schemeClr val="accent5"/>
          </a:effectRef>
          <a:fontRef idx="minor">
            <a:schemeClr val="tx1"/>
          </a:fontRef>
        </p:style>
      </p:cxnSp>
      <p:sp>
        <p:nvSpPr>
          <p:cNvPr id="9" name="TextBox 8">
            <a:extLst>
              <a:ext uri="{FF2B5EF4-FFF2-40B4-BE49-F238E27FC236}">
                <a16:creationId xmlns:a16="http://schemas.microsoft.com/office/drawing/2014/main" id="{0F9F2A4D-927C-77F4-F734-070F8469617A}"/>
              </a:ext>
            </a:extLst>
          </p:cNvPr>
          <p:cNvSpPr txBox="1"/>
          <p:nvPr/>
        </p:nvSpPr>
        <p:spPr>
          <a:xfrm>
            <a:off x="6830011" y="5555849"/>
            <a:ext cx="4340507" cy="369332"/>
          </a:xfrm>
          <a:prstGeom prst="rect">
            <a:avLst/>
          </a:prstGeom>
          <a:noFill/>
        </p:spPr>
        <p:txBody>
          <a:bodyPr wrap="square" rtlCol="0">
            <a:spAutoFit/>
          </a:bodyPr>
          <a:lstStyle/>
          <a:p>
            <a:r>
              <a:rPr lang="en-US" dirty="0"/>
              <a:t>Precision – Recall tradeoff</a:t>
            </a:r>
          </a:p>
        </p:txBody>
      </p:sp>
      <p:sp>
        <p:nvSpPr>
          <p:cNvPr id="11" name="TextBox 10">
            <a:extLst>
              <a:ext uri="{FF2B5EF4-FFF2-40B4-BE49-F238E27FC236}">
                <a16:creationId xmlns:a16="http://schemas.microsoft.com/office/drawing/2014/main" id="{D6E512DA-8123-5280-84C5-3EC655A71D8F}"/>
              </a:ext>
            </a:extLst>
          </p:cNvPr>
          <p:cNvSpPr txBox="1"/>
          <p:nvPr/>
        </p:nvSpPr>
        <p:spPr>
          <a:xfrm>
            <a:off x="1432144" y="5567423"/>
            <a:ext cx="4366540" cy="369332"/>
          </a:xfrm>
          <a:prstGeom prst="rect">
            <a:avLst/>
          </a:prstGeom>
          <a:noFill/>
        </p:spPr>
        <p:txBody>
          <a:bodyPr wrap="square" rtlCol="0">
            <a:spAutoFit/>
          </a:bodyPr>
          <a:lstStyle/>
          <a:p>
            <a:r>
              <a:rPr lang="en-US" dirty="0"/>
              <a:t>Accuracy – Sensitivity – Specificity tradeoff</a:t>
            </a:r>
          </a:p>
        </p:txBody>
      </p:sp>
      <p:sp>
        <p:nvSpPr>
          <p:cNvPr id="12" name="TextBox 11">
            <a:extLst>
              <a:ext uri="{FF2B5EF4-FFF2-40B4-BE49-F238E27FC236}">
                <a16:creationId xmlns:a16="http://schemas.microsoft.com/office/drawing/2014/main" id="{80D3EA01-3CF1-F923-BB25-E7B9BDA75036}"/>
              </a:ext>
            </a:extLst>
          </p:cNvPr>
          <p:cNvSpPr txBox="1"/>
          <p:nvPr/>
        </p:nvSpPr>
        <p:spPr>
          <a:xfrm>
            <a:off x="2430684" y="6043279"/>
            <a:ext cx="9619510" cy="307777"/>
          </a:xfrm>
          <a:prstGeom prst="rect">
            <a:avLst/>
          </a:prstGeom>
          <a:noFill/>
        </p:spPr>
        <p:txBody>
          <a:bodyPr wrap="square" rtlCol="0">
            <a:spAutoFit/>
          </a:bodyPr>
          <a:lstStyle/>
          <a:p>
            <a:r>
              <a:rPr lang="en-US" sz="1400" b="1" i="1" dirty="0">
                <a:solidFill>
                  <a:schemeClr val="bg2">
                    <a:lumMod val="25000"/>
                  </a:schemeClr>
                </a:solidFill>
                <a:latin typeface="Times New Roman" panose="02020603050405020304" pitchFamily="18" charset="0"/>
                <a:ea typeface="Calibri" panose="020F0502020204030204" pitchFamily="34" charset="0"/>
                <a:cs typeface="Times New Roman" panose="02020603050405020304" pitchFamily="18" charset="0"/>
              </a:rPr>
              <a:t>The Red line indicates the probability cutoff above which all leads who be classified as Converted</a:t>
            </a:r>
            <a:r>
              <a:rPr lang="en-US" sz="1400" b="1" i="1" dirty="0">
                <a:latin typeface="Times New Roman" panose="02020603050405020304" pitchFamily="18" charset="0"/>
                <a:ea typeface="Calibri" panose="020F0502020204030204" pitchFamily="34" charset="0"/>
                <a:cs typeface="Times New Roman" panose="02020603050405020304" pitchFamily="18" charset="0"/>
              </a:rPr>
              <a:t>.</a:t>
            </a:r>
            <a:endParaRPr lang="en-US" sz="1400" b="1" i="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1270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CD12C72-D8F5-3477-FECF-391ECC508BD0}"/>
              </a:ext>
            </a:extLst>
          </p:cNvPr>
          <p:cNvSpPr txBox="1"/>
          <p:nvPr/>
        </p:nvSpPr>
        <p:spPr>
          <a:xfrm>
            <a:off x="1270149" y="912326"/>
            <a:ext cx="9651702" cy="1354217"/>
          </a:xfrm>
          <a:prstGeom prst="rect">
            <a:avLst/>
          </a:prstGeom>
          <a:noFill/>
        </p:spPr>
        <p:txBody>
          <a:bodyPr wrap="square" rtlCol="0">
            <a:spAutoFit/>
          </a:bodyPr>
          <a:lstStyle/>
          <a:p>
            <a:r>
              <a:rPr lang="en-US" sz="1600" b="1" i="1" dirty="0">
                <a:effectLst/>
                <a:latin typeface="Times New Roman" panose="02020603050405020304" pitchFamily="18" charset="0"/>
                <a:ea typeface="Calibri" panose="020F0502020204030204" pitchFamily="34" charset="0"/>
                <a:cs typeface="Times New Roman" panose="02020603050405020304" pitchFamily="18" charset="0"/>
              </a:rPr>
              <a:t>Step 7: Evaluation of model on the test set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Transform the numerical columns in test set using the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MinMaxScaler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object.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Choose those columns from test set that are used in the final prediction model in the train set.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Find the predictions on the test set and evaluate the performance metrics.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10" name="Picture 9" descr="A picture containing text, font, screenshot, white&#10;&#10;Description automatically generated">
            <a:extLst>
              <a:ext uri="{FF2B5EF4-FFF2-40B4-BE49-F238E27FC236}">
                <a16:creationId xmlns:a16="http://schemas.microsoft.com/office/drawing/2014/main" id="{378CDF18-8341-AE36-4606-E8A0A22AAF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4312" y="2266543"/>
            <a:ext cx="4090915" cy="1162457"/>
          </a:xfrm>
          <a:prstGeom prst="rect">
            <a:avLst/>
          </a:prstGeom>
        </p:spPr>
      </p:pic>
    </p:spTree>
    <p:extLst>
      <p:ext uri="{BB962C8B-B14F-4D97-AF65-F5344CB8AC3E}">
        <p14:creationId xmlns:p14="http://schemas.microsoft.com/office/powerpoint/2010/main" val="368568403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{FD376FAA-C236-1045-BC7E-56AEACA43979}tf10001071</Template>
  <TotalTime>23</TotalTime>
  <Words>1039</Words>
  <Application>Microsoft Macintosh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Gill Sans MT</vt:lpstr>
      <vt:lpstr>Impact</vt:lpstr>
      <vt:lpstr>Symbol</vt:lpstr>
      <vt:lpstr>Times New Roman</vt:lpstr>
      <vt:lpstr>Badge</vt:lpstr>
      <vt:lpstr>Lead Scoring Case Study</vt:lpstr>
      <vt:lpstr>Problem Statement</vt:lpstr>
      <vt:lpstr>Solution Approach</vt:lpstr>
      <vt:lpstr>Leads who spent more time on website had higher conversion rates.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Sharad Choudhury</dc:creator>
  <cp:lastModifiedBy>Sharad Choudhury</cp:lastModifiedBy>
  <cp:revision>3</cp:revision>
  <dcterms:created xsi:type="dcterms:W3CDTF">2023-06-16T10:13:23Z</dcterms:created>
  <dcterms:modified xsi:type="dcterms:W3CDTF">2023-06-16T15:00:10Z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8c544ca-bb84-4280-906e-934547e1d30c_Enabled">
    <vt:lpwstr>true</vt:lpwstr>
  </property>
  <property fmtid="{D5CDD505-2E9C-101B-9397-08002B2CF9AE}" pid="3" name="MSIP_Label_a8c544ca-bb84-4280-906e-934547e1d30c_SetDate">
    <vt:lpwstr>2023-06-16T12:32:54Z</vt:lpwstr>
  </property>
  <property fmtid="{D5CDD505-2E9C-101B-9397-08002B2CF9AE}" pid="4" name="MSIP_Label_a8c544ca-bb84-4280-906e-934547e1d30c_Method">
    <vt:lpwstr>Standard</vt:lpwstr>
  </property>
  <property fmtid="{D5CDD505-2E9C-101B-9397-08002B2CF9AE}" pid="5" name="MSIP_Label_a8c544ca-bb84-4280-906e-934547e1d30c_Name">
    <vt:lpwstr>Internal - General Use</vt:lpwstr>
  </property>
  <property fmtid="{D5CDD505-2E9C-101B-9397-08002B2CF9AE}" pid="6" name="MSIP_Label_a8c544ca-bb84-4280-906e-934547e1d30c_SiteId">
    <vt:lpwstr>258ac4e4-146a-411e-9dc8-79a9e12fd6da</vt:lpwstr>
  </property>
  <property fmtid="{D5CDD505-2E9C-101B-9397-08002B2CF9AE}" pid="7" name="MSIP_Label_a8c544ca-bb84-4280-906e-934547e1d30c_ActionId">
    <vt:lpwstr>c474e531-66b6-4fb1-aaab-33b1924041af</vt:lpwstr>
  </property>
  <property fmtid="{D5CDD505-2E9C-101B-9397-08002B2CF9AE}" pid="8" name="MSIP_Label_a8c544ca-bb84-4280-906e-934547e1d30c_ContentBits">
    <vt:lpwstr>2</vt:lpwstr>
  </property>
  <property fmtid="{D5CDD505-2E9C-101B-9397-08002B2CF9AE}" pid="9" name="ClassificationContentMarkingFooterLocations">
    <vt:lpwstr>Badge:8</vt:lpwstr>
  </property>
  <property fmtid="{D5CDD505-2E9C-101B-9397-08002B2CF9AE}" pid="10" name="ClassificationContentMarkingFooterText">
    <vt:lpwstr>Internal - General Use</vt:lpwstr>
  </property>
</Properties>
</file>