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2BD8A62-FA0F-485A-A005-2051C23F2010}" type="datetimeFigureOut">
              <a:rPr lang="en-IN" smtClean="0"/>
              <a:t>26-02-2023</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96108328-F52A-4005-AE87-DB178ADADA01}" type="slidenum">
              <a:rPr lang="en-IN" smtClean="0"/>
              <a:t>‹#›</a:t>
            </a:fld>
            <a:endParaRPr lang="en-IN"/>
          </a:p>
        </p:txBody>
      </p:sp>
    </p:spTree>
    <p:extLst>
      <p:ext uri="{BB962C8B-B14F-4D97-AF65-F5344CB8AC3E}">
        <p14:creationId xmlns:p14="http://schemas.microsoft.com/office/powerpoint/2010/main" val="260838123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D8A62-FA0F-485A-A005-2051C23F2010}"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108328-F52A-4005-AE87-DB178ADADA01}" type="slidenum">
              <a:rPr lang="en-IN" smtClean="0"/>
              <a:t>‹#›</a:t>
            </a:fld>
            <a:endParaRPr lang="en-IN"/>
          </a:p>
        </p:txBody>
      </p:sp>
    </p:spTree>
    <p:extLst>
      <p:ext uri="{BB962C8B-B14F-4D97-AF65-F5344CB8AC3E}">
        <p14:creationId xmlns:p14="http://schemas.microsoft.com/office/powerpoint/2010/main" val="2722520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D8A62-FA0F-485A-A005-2051C23F2010}"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108328-F52A-4005-AE87-DB178ADADA01}" type="slidenum">
              <a:rPr lang="en-IN" smtClean="0"/>
              <a:t>‹#›</a:t>
            </a:fld>
            <a:endParaRPr lang="en-IN"/>
          </a:p>
        </p:txBody>
      </p:sp>
    </p:spTree>
    <p:extLst>
      <p:ext uri="{BB962C8B-B14F-4D97-AF65-F5344CB8AC3E}">
        <p14:creationId xmlns:p14="http://schemas.microsoft.com/office/powerpoint/2010/main" val="74342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BD8A62-FA0F-485A-A005-2051C23F2010}" type="datetimeFigureOut">
              <a:rPr lang="en-IN" smtClean="0"/>
              <a:t>26-02-2023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108328-F52A-4005-AE87-DB178ADADA01}" type="slidenum">
              <a:rPr lang="en-IN" smtClean="0"/>
              <a:t>‹#›</a:t>
            </a:fld>
            <a:endParaRPr lang="en-IN"/>
          </a:p>
        </p:txBody>
      </p:sp>
    </p:spTree>
    <p:extLst>
      <p:ext uri="{BB962C8B-B14F-4D97-AF65-F5344CB8AC3E}">
        <p14:creationId xmlns:p14="http://schemas.microsoft.com/office/powerpoint/2010/main" val="1600915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2BD8A62-FA0F-485A-A005-2051C23F2010}" type="datetimeFigureOut">
              <a:rPr lang="en-IN" smtClean="0"/>
              <a:t>26-02-2023</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96108328-F52A-4005-AE87-DB178ADADA01}" type="slidenum">
              <a:rPr lang="en-IN" smtClean="0"/>
              <a:t>‹#›</a:t>
            </a:fld>
            <a:endParaRPr lang="en-IN"/>
          </a:p>
        </p:txBody>
      </p:sp>
    </p:spTree>
    <p:extLst>
      <p:ext uri="{BB962C8B-B14F-4D97-AF65-F5344CB8AC3E}">
        <p14:creationId xmlns:p14="http://schemas.microsoft.com/office/powerpoint/2010/main" val="366066101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BD8A62-FA0F-485A-A005-2051C23F2010}"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108328-F52A-4005-AE87-DB178ADADA01}" type="slidenum">
              <a:rPr lang="en-IN" smtClean="0"/>
              <a:t>‹#›</a:t>
            </a:fld>
            <a:endParaRPr lang="en-IN"/>
          </a:p>
        </p:txBody>
      </p:sp>
    </p:spTree>
    <p:extLst>
      <p:ext uri="{BB962C8B-B14F-4D97-AF65-F5344CB8AC3E}">
        <p14:creationId xmlns:p14="http://schemas.microsoft.com/office/powerpoint/2010/main" val="936253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BD8A62-FA0F-485A-A005-2051C23F2010}" type="datetimeFigureOut">
              <a:rPr lang="en-IN" smtClean="0"/>
              <a:t>26-02-2023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108328-F52A-4005-AE87-DB178ADADA01}" type="slidenum">
              <a:rPr lang="en-IN" smtClean="0"/>
              <a:t>‹#›</a:t>
            </a:fld>
            <a:endParaRPr lang="en-IN"/>
          </a:p>
        </p:txBody>
      </p:sp>
    </p:spTree>
    <p:extLst>
      <p:ext uri="{BB962C8B-B14F-4D97-AF65-F5344CB8AC3E}">
        <p14:creationId xmlns:p14="http://schemas.microsoft.com/office/powerpoint/2010/main" val="415224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BD8A62-FA0F-485A-A005-2051C23F2010}" type="datetimeFigureOut">
              <a:rPr lang="en-IN" smtClean="0"/>
              <a:t>26-02-2023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108328-F52A-4005-AE87-DB178ADADA01}" type="slidenum">
              <a:rPr lang="en-IN" smtClean="0"/>
              <a:t>‹#›</a:t>
            </a:fld>
            <a:endParaRPr lang="en-IN"/>
          </a:p>
        </p:txBody>
      </p:sp>
    </p:spTree>
    <p:extLst>
      <p:ext uri="{BB962C8B-B14F-4D97-AF65-F5344CB8AC3E}">
        <p14:creationId xmlns:p14="http://schemas.microsoft.com/office/powerpoint/2010/main" val="318847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D8A62-FA0F-485A-A005-2051C23F2010}" type="datetimeFigureOut">
              <a:rPr lang="en-IN" smtClean="0"/>
              <a:t>26-02-2023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108328-F52A-4005-AE87-DB178ADADA01}" type="slidenum">
              <a:rPr lang="en-IN" smtClean="0"/>
              <a:t>‹#›</a:t>
            </a:fld>
            <a:endParaRPr lang="en-IN"/>
          </a:p>
        </p:txBody>
      </p:sp>
    </p:spTree>
    <p:extLst>
      <p:ext uri="{BB962C8B-B14F-4D97-AF65-F5344CB8AC3E}">
        <p14:creationId xmlns:p14="http://schemas.microsoft.com/office/powerpoint/2010/main" val="4232781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2BD8A62-FA0F-485A-A005-2051C23F2010}" type="datetimeFigureOut">
              <a:rPr lang="en-IN" smtClean="0"/>
              <a:t>26-02-2023</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96108328-F52A-4005-AE87-DB178ADADA01}"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62896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2BD8A62-FA0F-485A-A005-2051C23F2010}" type="datetimeFigureOut">
              <a:rPr lang="en-IN" smtClean="0"/>
              <a:t>26-02-2023</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96108328-F52A-4005-AE87-DB178ADADA01}"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8470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2BD8A62-FA0F-485A-A005-2051C23F2010}" type="datetimeFigureOut">
              <a:rPr lang="en-IN" smtClean="0"/>
              <a:t>26-02-2023</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96108328-F52A-4005-AE87-DB178ADADA01}" type="slidenum">
              <a:rPr lang="en-IN" smtClean="0"/>
              <a:t>‹#›</a:t>
            </a:fld>
            <a:endParaRPr lang="en-IN"/>
          </a:p>
        </p:txBody>
      </p:sp>
    </p:spTree>
    <p:extLst>
      <p:ext uri="{BB962C8B-B14F-4D97-AF65-F5344CB8AC3E}">
        <p14:creationId xmlns:p14="http://schemas.microsoft.com/office/powerpoint/2010/main" val="13699439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7B339-16A0-92E8-2363-BD570ACD7450}"/>
              </a:ext>
            </a:extLst>
          </p:cNvPr>
          <p:cNvSpPr>
            <a:spLocks noGrp="1"/>
          </p:cNvSpPr>
          <p:nvPr>
            <p:ph type="ctrTitle"/>
          </p:nvPr>
        </p:nvSpPr>
        <p:spPr/>
        <p:txBody>
          <a:bodyPr/>
          <a:lstStyle/>
          <a:p>
            <a:r>
              <a:rPr lang="en-US" dirty="0"/>
              <a:t>LEAD SCORE CASE STUDY </a:t>
            </a:r>
            <a:endParaRPr lang="en-IN" dirty="0"/>
          </a:p>
        </p:txBody>
      </p:sp>
      <p:sp>
        <p:nvSpPr>
          <p:cNvPr id="3" name="Subtitle 2">
            <a:extLst>
              <a:ext uri="{FF2B5EF4-FFF2-40B4-BE49-F238E27FC236}">
                <a16:creationId xmlns:a16="http://schemas.microsoft.com/office/drawing/2014/main" id="{85B12D04-13F9-BFDD-6D50-F475AA8FAB95}"/>
              </a:ext>
            </a:extLst>
          </p:cNvPr>
          <p:cNvSpPr>
            <a:spLocks noGrp="1"/>
          </p:cNvSpPr>
          <p:nvPr>
            <p:ph type="subTitle" idx="1"/>
          </p:nvPr>
        </p:nvSpPr>
        <p:spPr/>
        <p:txBody>
          <a:bodyPr>
            <a:normAutofit fontScale="92500" lnSpcReduction="20000"/>
          </a:bodyPr>
          <a:lstStyle/>
          <a:p>
            <a:r>
              <a:rPr lang="en-US" dirty="0"/>
              <a:t>SUBMITTED BY </a:t>
            </a:r>
          </a:p>
          <a:p>
            <a:r>
              <a:rPr lang="en-US" dirty="0"/>
              <a:t>SHARADHI KULKARNI </a:t>
            </a:r>
            <a:endParaRPr lang="en-IN" dirty="0"/>
          </a:p>
        </p:txBody>
      </p:sp>
    </p:spTree>
    <p:extLst>
      <p:ext uri="{BB962C8B-B14F-4D97-AF65-F5344CB8AC3E}">
        <p14:creationId xmlns:p14="http://schemas.microsoft.com/office/powerpoint/2010/main" val="1013618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460CA6-7318-BF47-DA2F-91509ED1BCA2}"/>
              </a:ext>
            </a:extLst>
          </p:cNvPr>
          <p:cNvSpPr>
            <a:spLocks noGrp="1"/>
          </p:cNvSpPr>
          <p:nvPr>
            <p:ph type="title"/>
          </p:nvPr>
        </p:nvSpPr>
        <p:spPr/>
        <p:txBody>
          <a:bodyPr>
            <a:normAutofit/>
          </a:bodyPr>
          <a:lstStyle/>
          <a:p>
            <a:pPr algn="ctr"/>
            <a:r>
              <a:rPr lang="en-US" sz="4400" b="1" dirty="0"/>
              <a:t>MODEL EVALUATION (TRAIN)</a:t>
            </a:r>
            <a:endParaRPr lang="en-IN" sz="4400" b="1" dirty="0"/>
          </a:p>
        </p:txBody>
      </p:sp>
      <p:pic>
        <p:nvPicPr>
          <p:cNvPr id="2050" name="Picture 2">
            <a:extLst>
              <a:ext uri="{FF2B5EF4-FFF2-40B4-BE49-F238E27FC236}">
                <a16:creationId xmlns:a16="http://schemas.microsoft.com/office/drawing/2014/main" id="{DD9C8B82-CCD9-2C90-3DDB-E5BDE6B14AF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082177" y="2313988"/>
            <a:ext cx="4723809" cy="3749039"/>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8D5F0F02-41B4-E397-40C3-16A20396B2F3}"/>
              </a:ext>
            </a:extLst>
          </p:cNvPr>
          <p:cNvSpPr>
            <a:spLocks noGrp="1"/>
          </p:cNvSpPr>
          <p:nvPr>
            <p:ph sz="half" idx="2"/>
          </p:nvPr>
        </p:nvSpPr>
        <p:spPr>
          <a:xfrm>
            <a:off x="6370320" y="2103121"/>
            <a:ext cx="4754880" cy="3749040"/>
          </a:xfrm>
        </p:spPr>
        <p:txBody>
          <a:bodyPr/>
          <a:lstStyle/>
          <a:p>
            <a:pPr marL="0" indent="0">
              <a:buNone/>
            </a:pPr>
            <a:r>
              <a:rPr lang="en-US" b="1" dirty="0"/>
              <a:t>ACCURACY SENSITIVITY AND SPECIFICITY </a:t>
            </a:r>
          </a:p>
          <a:p>
            <a:pPr marL="0" indent="0">
              <a:buNone/>
            </a:pPr>
            <a:endParaRPr lang="en-US" dirty="0"/>
          </a:p>
          <a:p>
            <a:pPr marL="0" indent="0">
              <a:buNone/>
            </a:pPr>
            <a:r>
              <a:rPr lang="en-US" dirty="0"/>
              <a:t>81.1% ACCURACY </a:t>
            </a:r>
          </a:p>
          <a:p>
            <a:pPr marL="0" indent="0">
              <a:buNone/>
            </a:pPr>
            <a:r>
              <a:rPr lang="en-US" dirty="0"/>
              <a:t>82.74% SENSITIVITY </a:t>
            </a:r>
          </a:p>
          <a:p>
            <a:pPr marL="0" indent="0">
              <a:buNone/>
            </a:pPr>
            <a:r>
              <a:rPr lang="en-US" dirty="0"/>
              <a:t>80.07% SPECIFICITY </a:t>
            </a:r>
          </a:p>
          <a:p>
            <a:pPr marL="0" indent="0">
              <a:buNone/>
            </a:pPr>
            <a:endParaRPr lang="en-US" dirty="0"/>
          </a:p>
        </p:txBody>
      </p:sp>
    </p:spTree>
    <p:extLst>
      <p:ext uri="{BB962C8B-B14F-4D97-AF65-F5344CB8AC3E}">
        <p14:creationId xmlns:p14="http://schemas.microsoft.com/office/powerpoint/2010/main" val="435798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2F60-D139-3F07-890F-032BB5A25453}"/>
              </a:ext>
            </a:extLst>
          </p:cNvPr>
          <p:cNvSpPr>
            <a:spLocks noGrp="1"/>
          </p:cNvSpPr>
          <p:nvPr>
            <p:ph type="title"/>
          </p:nvPr>
        </p:nvSpPr>
        <p:spPr/>
        <p:txBody>
          <a:bodyPr/>
          <a:lstStyle/>
          <a:p>
            <a:r>
              <a:rPr lang="en-US" sz="4800" b="1" dirty="0"/>
              <a:t>MODEL EVALUATION (TRAIN)</a:t>
            </a:r>
            <a:endParaRPr lang="en-IN" dirty="0"/>
          </a:p>
        </p:txBody>
      </p:sp>
      <p:pic>
        <p:nvPicPr>
          <p:cNvPr id="5" name="Content Placeholder 4">
            <a:extLst>
              <a:ext uri="{FF2B5EF4-FFF2-40B4-BE49-F238E27FC236}">
                <a16:creationId xmlns:a16="http://schemas.microsoft.com/office/drawing/2014/main" id="{AFEA7C7A-136C-F736-DD3F-92E2FE6B3A58}"/>
              </a:ext>
            </a:extLst>
          </p:cNvPr>
          <p:cNvPicPr>
            <a:picLocks noGrp="1" noChangeAspect="1"/>
          </p:cNvPicPr>
          <p:nvPr>
            <p:ph sz="half" idx="1"/>
          </p:nvPr>
        </p:nvPicPr>
        <p:blipFill>
          <a:blip r:embed="rId2"/>
          <a:stretch>
            <a:fillRect/>
          </a:stretch>
        </p:blipFill>
        <p:spPr>
          <a:xfrm>
            <a:off x="1066800" y="2103120"/>
            <a:ext cx="4564743" cy="3891280"/>
          </a:xfrm>
          <a:prstGeom prst="rect">
            <a:avLst/>
          </a:prstGeom>
        </p:spPr>
      </p:pic>
      <p:sp>
        <p:nvSpPr>
          <p:cNvPr id="4" name="Content Placeholder 3">
            <a:extLst>
              <a:ext uri="{FF2B5EF4-FFF2-40B4-BE49-F238E27FC236}">
                <a16:creationId xmlns:a16="http://schemas.microsoft.com/office/drawing/2014/main" id="{DFF00749-7053-77E8-8FEE-8CE2176F8E0C}"/>
              </a:ext>
            </a:extLst>
          </p:cNvPr>
          <p:cNvSpPr>
            <a:spLocks noGrp="1"/>
          </p:cNvSpPr>
          <p:nvPr>
            <p:ph sz="half" idx="2"/>
          </p:nvPr>
        </p:nvSpPr>
        <p:spPr/>
        <p:txBody>
          <a:bodyPr/>
          <a:lstStyle/>
          <a:p>
            <a:r>
              <a:rPr lang="en-US" b="1" dirty="0"/>
              <a:t>PRECISION AND RECALL </a:t>
            </a:r>
          </a:p>
          <a:p>
            <a:endParaRPr lang="en-US" dirty="0"/>
          </a:p>
          <a:p>
            <a:r>
              <a:rPr lang="en-US" dirty="0"/>
              <a:t>79.42% PRECISION </a:t>
            </a:r>
          </a:p>
          <a:p>
            <a:r>
              <a:rPr lang="en-US" dirty="0"/>
              <a:t>71.17% RECALL </a:t>
            </a:r>
            <a:endParaRPr lang="en-IN" dirty="0"/>
          </a:p>
        </p:txBody>
      </p:sp>
    </p:spTree>
    <p:extLst>
      <p:ext uri="{BB962C8B-B14F-4D97-AF65-F5344CB8AC3E}">
        <p14:creationId xmlns:p14="http://schemas.microsoft.com/office/powerpoint/2010/main" val="1001000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0CFD-C736-7381-8477-EB02B77A8C8A}"/>
              </a:ext>
            </a:extLst>
          </p:cNvPr>
          <p:cNvSpPr>
            <a:spLocks noGrp="1"/>
          </p:cNvSpPr>
          <p:nvPr>
            <p:ph type="title"/>
          </p:nvPr>
        </p:nvSpPr>
        <p:spPr/>
        <p:txBody>
          <a:bodyPr/>
          <a:lstStyle/>
          <a:p>
            <a:r>
              <a:rPr lang="en-US" sz="4800" b="1" dirty="0"/>
              <a:t>MODEL EVALUATION (TEST)</a:t>
            </a:r>
            <a:endParaRPr lang="en-IN" dirty="0"/>
          </a:p>
        </p:txBody>
      </p:sp>
      <p:sp>
        <p:nvSpPr>
          <p:cNvPr id="4" name="Content Placeholder 3">
            <a:extLst>
              <a:ext uri="{FF2B5EF4-FFF2-40B4-BE49-F238E27FC236}">
                <a16:creationId xmlns:a16="http://schemas.microsoft.com/office/drawing/2014/main" id="{70AC88A3-21C9-22FD-983C-569CFEBE968C}"/>
              </a:ext>
            </a:extLst>
          </p:cNvPr>
          <p:cNvSpPr>
            <a:spLocks noGrp="1"/>
          </p:cNvSpPr>
          <p:nvPr>
            <p:ph sz="half" idx="2"/>
          </p:nvPr>
        </p:nvSpPr>
        <p:spPr/>
        <p:txBody>
          <a:bodyPr>
            <a:normAutofit/>
          </a:bodyPr>
          <a:lstStyle/>
          <a:p>
            <a:r>
              <a:rPr lang="en-US" b="1" dirty="0"/>
              <a:t>PRECISION AND RECALL </a:t>
            </a:r>
          </a:p>
          <a:p>
            <a:r>
              <a:rPr lang="en-US" dirty="0"/>
              <a:t>79.42%</a:t>
            </a:r>
          </a:p>
          <a:p>
            <a:r>
              <a:rPr lang="en-US" dirty="0"/>
              <a:t>71.14%</a:t>
            </a:r>
          </a:p>
          <a:p>
            <a:pPr marL="0" indent="0">
              <a:buNone/>
            </a:pPr>
            <a:endParaRPr lang="en-US" dirty="0"/>
          </a:p>
          <a:p>
            <a:r>
              <a:rPr lang="en-US" b="1" dirty="0"/>
              <a:t>ACCURACY SENSITIVITY AND SPECIFICITY </a:t>
            </a:r>
          </a:p>
          <a:p>
            <a:r>
              <a:rPr lang="en-US" dirty="0"/>
              <a:t>Accuracy : 80.4 %</a:t>
            </a:r>
          </a:p>
          <a:p>
            <a:r>
              <a:rPr lang="en-US" dirty="0"/>
              <a:t>Sensitivity : 80.4 %</a:t>
            </a:r>
          </a:p>
          <a:p>
            <a:r>
              <a:rPr lang="en-US" dirty="0"/>
              <a:t>Specificity : 80.5 %</a:t>
            </a:r>
            <a:endParaRPr lang="en-IN" dirty="0"/>
          </a:p>
        </p:txBody>
      </p:sp>
      <p:pic>
        <p:nvPicPr>
          <p:cNvPr id="3074" name="Picture 2">
            <a:extLst>
              <a:ext uri="{FF2B5EF4-FFF2-40B4-BE49-F238E27FC236}">
                <a16:creationId xmlns:a16="http://schemas.microsoft.com/office/drawing/2014/main" id="{A80C2237-F976-8623-37EE-B79412A8F32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82177" y="2402878"/>
            <a:ext cx="4723809" cy="3149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461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6900F1-8542-0C19-8EAE-40EE1ABA76CB}"/>
              </a:ext>
            </a:extLst>
          </p:cNvPr>
          <p:cNvSpPr>
            <a:spLocks noGrp="1"/>
          </p:cNvSpPr>
          <p:nvPr>
            <p:ph type="title"/>
          </p:nvPr>
        </p:nvSpPr>
        <p:spPr/>
        <p:txBody>
          <a:bodyPr/>
          <a:lstStyle/>
          <a:p>
            <a:r>
              <a:rPr lang="en-US" dirty="0"/>
              <a:t>CONCLUSION </a:t>
            </a:r>
            <a:endParaRPr lang="en-IN" dirty="0"/>
          </a:p>
        </p:txBody>
      </p:sp>
      <p:sp>
        <p:nvSpPr>
          <p:cNvPr id="6" name="Content Placeholder 5">
            <a:extLst>
              <a:ext uri="{FF2B5EF4-FFF2-40B4-BE49-F238E27FC236}">
                <a16:creationId xmlns:a16="http://schemas.microsoft.com/office/drawing/2014/main" id="{D44FF937-06FE-C874-92F8-2586BFC0A4F8}"/>
              </a:ext>
            </a:extLst>
          </p:cNvPr>
          <p:cNvSpPr>
            <a:spLocks noGrp="1"/>
          </p:cNvSpPr>
          <p:nvPr>
            <p:ph idx="1"/>
          </p:nvPr>
        </p:nvSpPr>
        <p:spPr>
          <a:xfrm>
            <a:off x="1066800" y="2103120"/>
            <a:ext cx="10058400" cy="4413794"/>
          </a:xfrm>
        </p:spPr>
        <p:txBody>
          <a:bodyPr/>
          <a:lstStyle/>
          <a:p>
            <a:r>
              <a:rPr lang="en-US" dirty="0"/>
              <a:t>While we have checked both sensitivity-specificity as well as precision and recall metrics, we have considered the optimal cutoff based on sensitivity and specificity for calculating the final prediction.</a:t>
            </a:r>
          </a:p>
          <a:p>
            <a:pPr>
              <a:buFont typeface="Arial" panose="020B0604020202020204" pitchFamily="34" charset="0"/>
              <a:buChar char="•"/>
            </a:pPr>
            <a:r>
              <a:rPr lang="en-US" dirty="0"/>
              <a:t>Accuracy, sensitivity and specificity values of test set are around 81.1%,  82.74% and 80.07% which are approximately closer to the respective values calculated using trained set. </a:t>
            </a:r>
          </a:p>
          <a:p>
            <a:pPr>
              <a:buFont typeface="Arial" panose="020B0604020202020204" pitchFamily="34" charset="0"/>
              <a:buChar char="•"/>
            </a:pPr>
            <a:r>
              <a:rPr lang="en-US" dirty="0"/>
              <a:t>Also the lead score calculated shows the conversion rate on the final predicted model is around 80% (in train set) and 79% in test set.</a:t>
            </a:r>
          </a:p>
          <a:p>
            <a:pPr>
              <a:buFont typeface="Arial" panose="020B0604020202020204" pitchFamily="34" charset="0"/>
              <a:buChar char="•"/>
            </a:pPr>
            <a:r>
              <a:rPr lang="en-US" dirty="0"/>
              <a:t>The top 3 variables that contribute for lead getting converted in the model are </a:t>
            </a:r>
          </a:p>
          <a:p>
            <a:pPr lvl="1">
              <a:buFont typeface="Wingdings" panose="05000000000000000000" pitchFamily="2" charset="2"/>
              <a:buChar char="Ø"/>
            </a:pPr>
            <a:r>
              <a:rPr lang="en-US" dirty="0"/>
              <a:t>Total time spent on website </a:t>
            </a:r>
          </a:p>
          <a:p>
            <a:pPr lvl="1">
              <a:buFont typeface="Wingdings" panose="05000000000000000000" pitchFamily="2" charset="2"/>
              <a:buChar char="Ø"/>
            </a:pPr>
            <a:r>
              <a:rPr lang="en-US" dirty="0"/>
              <a:t>Lead add form from lead origin </a:t>
            </a:r>
          </a:p>
          <a:p>
            <a:pPr lvl="1">
              <a:buFont typeface="Wingdings" panose="05000000000000000000" pitchFamily="2" charset="2"/>
              <a:buChar char="Ø"/>
            </a:pPr>
            <a:r>
              <a:rPr lang="en-US" dirty="0"/>
              <a:t>Had a phone conversation from last notable activity </a:t>
            </a:r>
          </a:p>
          <a:p>
            <a:r>
              <a:rPr lang="en-US" dirty="0"/>
              <a:t>Hence overall this model seems to be good. </a:t>
            </a:r>
          </a:p>
          <a:p>
            <a:pPr lvl="1">
              <a:buFont typeface="Wingdings" panose="05000000000000000000" pitchFamily="2" charset="2"/>
              <a:buChar char="Ø"/>
            </a:pPr>
            <a:endParaRPr lang="en-US" dirty="0"/>
          </a:p>
          <a:p>
            <a:pPr marL="0" indent="0">
              <a:buNone/>
            </a:pPr>
            <a:endParaRPr lang="en-US" dirty="0"/>
          </a:p>
          <a:p>
            <a:endParaRPr lang="en-IN" dirty="0"/>
          </a:p>
        </p:txBody>
      </p:sp>
    </p:spTree>
    <p:extLst>
      <p:ext uri="{BB962C8B-B14F-4D97-AF65-F5344CB8AC3E}">
        <p14:creationId xmlns:p14="http://schemas.microsoft.com/office/powerpoint/2010/main" val="4256847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47DF5-6359-401F-3BEA-38B5DCED523D}"/>
              </a:ext>
            </a:extLst>
          </p:cNvPr>
          <p:cNvSpPr>
            <a:spLocks noGrp="1"/>
          </p:cNvSpPr>
          <p:nvPr>
            <p:ph type="title"/>
          </p:nvPr>
        </p:nvSpPr>
        <p:spPr/>
        <p:txBody>
          <a:bodyPr>
            <a:normAutofit/>
          </a:bodyPr>
          <a:lstStyle/>
          <a:p>
            <a:r>
              <a:rPr lang="en-US" b="1" dirty="0"/>
              <a:t>PROBLEM STATEMENT </a:t>
            </a:r>
            <a:endParaRPr lang="en-IN" b="1" dirty="0"/>
          </a:p>
        </p:txBody>
      </p:sp>
      <p:sp>
        <p:nvSpPr>
          <p:cNvPr id="3" name="Content Placeholder 2">
            <a:extLst>
              <a:ext uri="{FF2B5EF4-FFF2-40B4-BE49-F238E27FC236}">
                <a16:creationId xmlns:a16="http://schemas.microsoft.com/office/drawing/2014/main" id="{DB4A3765-12F8-47FF-8719-6E27286679DD}"/>
              </a:ext>
            </a:extLst>
          </p:cNvPr>
          <p:cNvSpPr>
            <a:spLocks noGrp="1"/>
          </p:cNvSpPr>
          <p:nvPr>
            <p:ph idx="1"/>
          </p:nvPr>
        </p:nvSpPr>
        <p:spPr/>
        <p:txBody>
          <a:bodyPr/>
          <a:lstStyle/>
          <a:p>
            <a:r>
              <a:rPr lang="en-US" dirty="0"/>
              <a:t>X education is an organization which provides online courses for industry professional. The company marks its courses on several popular websites like google. </a:t>
            </a:r>
          </a:p>
          <a:p>
            <a:r>
              <a:rPr lang="en-US" dirty="0"/>
              <a:t>X education wants to select most promising leads that can be converted to paying customers.</a:t>
            </a:r>
          </a:p>
          <a:p>
            <a:r>
              <a:rPr lang="en-US" dirty="0"/>
              <a:t>Although the company generates a lot of leads only a few are converted into paying customers, wherein the company wants a higher lead conversion. Leads come through numerous modes like email, advertisements on websites, google searches etc.</a:t>
            </a:r>
          </a:p>
          <a:p>
            <a:r>
              <a:rPr lang="en-US" dirty="0"/>
              <a:t>The company has had 30% conversion rate through the whole process of turning leads into customers by approaching those leads which are to be found having interest in taking the course. The implementation process of lead generating attributes are not efficient in helping conversions. </a:t>
            </a:r>
            <a:endParaRPr lang="en-IN" dirty="0"/>
          </a:p>
        </p:txBody>
      </p:sp>
    </p:spTree>
    <p:extLst>
      <p:ext uri="{BB962C8B-B14F-4D97-AF65-F5344CB8AC3E}">
        <p14:creationId xmlns:p14="http://schemas.microsoft.com/office/powerpoint/2010/main" val="2030986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D5E07-68DC-8BBD-46E8-A1F0AF5D4463}"/>
              </a:ext>
            </a:extLst>
          </p:cNvPr>
          <p:cNvSpPr>
            <a:spLocks noGrp="1"/>
          </p:cNvSpPr>
          <p:nvPr>
            <p:ph type="title"/>
          </p:nvPr>
        </p:nvSpPr>
        <p:spPr/>
        <p:txBody>
          <a:bodyPr/>
          <a:lstStyle/>
          <a:p>
            <a:r>
              <a:rPr lang="en-US" b="1" dirty="0"/>
              <a:t>BUSINESS GOAL </a:t>
            </a:r>
            <a:endParaRPr lang="en-IN" b="1" dirty="0"/>
          </a:p>
        </p:txBody>
      </p:sp>
      <p:sp>
        <p:nvSpPr>
          <p:cNvPr id="3" name="Content Placeholder 2">
            <a:extLst>
              <a:ext uri="{FF2B5EF4-FFF2-40B4-BE49-F238E27FC236}">
                <a16:creationId xmlns:a16="http://schemas.microsoft.com/office/drawing/2014/main" id="{183028C0-25C0-84B2-C728-B229FED050FB}"/>
              </a:ext>
            </a:extLst>
          </p:cNvPr>
          <p:cNvSpPr>
            <a:spLocks noGrp="1"/>
          </p:cNvSpPr>
          <p:nvPr>
            <p:ph idx="1"/>
          </p:nvPr>
        </p:nvSpPr>
        <p:spPr/>
        <p:txBody>
          <a:bodyPr/>
          <a:lstStyle/>
          <a:p>
            <a:r>
              <a:rPr lang="en-US" dirty="0"/>
              <a:t>The company requires a model to be built for selecting  most promising leads.</a:t>
            </a:r>
          </a:p>
          <a:p>
            <a:r>
              <a:rPr lang="en-US" dirty="0"/>
              <a:t>Lead score to be given to each leads such that it indicates how promising the lead could be. The higher the lead score the more promising the lead to get converted, the lower it is the lesser the chances of conversion.</a:t>
            </a:r>
          </a:p>
          <a:p>
            <a:r>
              <a:rPr lang="en-US" dirty="0"/>
              <a:t>The model to be built in lead conversion rate around 80% or more. </a:t>
            </a:r>
            <a:endParaRPr lang="en-IN" dirty="0"/>
          </a:p>
        </p:txBody>
      </p:sp>
    </p:spTree>
    <p:extLst>
      <p:ext uri="{BB962C8B-B14F-4D97-AF65-F5344CB8AC3E}">
        <p14:creationId xmlns:p14="http://schemas.microsoft.com/office/powerpoint/2010/main" val="1664721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1F7AE-2856-843B-C8BB-B03CBD59BCE1}"/>
              </a:ext>
            </a:extLst>
          </p:cNvPr>
          <p:cNvSpPr>
            <a:spLocks noGrp="1"/>
          </p:cNvSpPr>
          <p:nvPr>
            <p:ph type="title"/>
          </p:nvPr>
        </p:nvSpPr>
        <p:spPr/>
        <p:txBody>
          <a:bodyPr/>
          <a:lstStyle/>
          <a:p>
            <a:r>
              <a:rPr lang="en-US" b="1" dirty="0"/>
              <a:t>STRATEGY </a:t>
            </a:r>
            <a:endParaRPr lang="en-IN" b="1" dirty="0"/>
          </a:p>
        </p:txBody>
      </p:sp>
      <p:sp>
        <p:nvSpPr>
          <p:cNvPr id="3" name="Content Placeholder 2">
            <a:extLst>
              <a:ext uri="{FF2B5EF4-FFF2-40B4-BE49-F238E27FC236}">
                <a16:creationId xmlns:a16="http://schemas.microsoft.com/office/drawing/2014/main" id="{A10A46D7-9883-7E55-479F-7240C86FA522}"/>
              </a:ext>
            </a:extLst>
          </p:cNvPr>
          <p:cNvSpPr>
            <a:spLocks noGrp="1"/>
          </p:cNvSpPr>
          <p:nvPr>
            <p:ph idx="1"/>
          </p:nvPr>
        </p:nvSpPr>
        <p:spPr/>
        <p:txBody>
          <a:bodyPr>
            <a:normAutofit/>
          </a:bodyPr>
          <a:lstStyle/>
          <a:p>
            <a:pPr>
              <a:buClr>
                <a:schemeClr val="tx1"/>
              </a:buClr>
              <a:buFont typeface="Wingdings" panose="05000000000000000000" pitchFamily="2" charset="2"/>
              <a:buChar char="v"/>
            </a:pPr>
            <a:r>
              <a:rPr lang="en-US" dirty="0"/>
              <a:t> Import data </a:t>
            </a:r>
          </a:p>
          <a:p>
            <a:pPr>
              <a:buClr>
                <a:schemeClr val="tx1"/>
              </a:buClr>
              <a:buFont typeface="Wingdings" panose="05000000000000000000" pitchFamily="2" charset="2"/>
              <a:buChar char="v"/>
            </a:pPr>
            <a:r>
              <a:rPr lang="en-US" dirty="0"/>
              <a:t> Clean and prepare the acquired data for further analysis</a:t>
            </a:r>
          </a:p>
          <a:p>
            <a:pPr>
              <a:buClr>
                <a:schemeClr val="tx1"/>
              </a:buClr>
              <a:buFont typeface="Wingdings" panose="05000000000000000000" pitchFamily="2" charset="2"/>
              <a:buChar char="v"/>
            </a:pPr>
            <a:r>
              <a:rPr lang="en-US" dirty="0"/>
              <a:t> Exploratory data analysis for figuring out most helpful attributes for conversion</a:t>
            </a:r>
          </a:p>
          <a:p>
            <a:pPr>
              <a:buClr>
                <a:schemeClr val="tx1"/>
              </a:buClr>
              <a:buFont typeface="Wingdings" panose="05000000000000000000" pitchFamily="2" charset="2"/>
              <a:buChar char="v"/>
            </a:pPr>
            <a:r>
              <a:rPr lang="en-US" dirty="0"/>
              <a:t> Scaling features </a:t>
            </a:r>
          </a:p>
          <a:p>
            <a:pPr>
              <a:buClr>
                <a:schemeClr val="tx1"/>
              </a:buClr>
              <a:buFont typeface="Wingdings" panose="05000000000000000000" pitchFamily="2" charset="2"/>
              <a:buChar char="v"/>
            </a:pPr>
            <a:r>
              <a:rPr lang="en-US" dirty="0"/>
              <a:t> Prepare the data for model building </a:t>
            </a:r>
          </a:p>
          <a:p>
            <a:pPr>
              <a:buClr>
                <a:schemeClr val="tx1"/>
              </a:buClr>
              <a:buFont typeface="Wingdings" panose="05000000000000000000" pitchFamily="2" charset="2"/>
              <a:buChar char="v"/>
            </a:pPr>
            <a:r>
              <a:rPr lang="en-US" dirty="0"/>
              <a:t> Build a logistic regression model</a:t>
            </a:r>
          </a:p>
          <a:p>
            <a:pPr>
              <a:buClr>
                <a:schemeClr val="tx1"/>
              </a:buClr>
              <a:buFont typeface="Wingdings" panose="05000000000000000000" pitchFamily="2" charset="2"/>
              <a:buChar char="v"/>
            </a:pPr>
            <a:r>
              <a:rPr lang="en-US" dirty="0"/>
              <a:t> Assign a lead score for each leads</a:t>
            </a:r>
          </a:p>
          <a:p>
            <a:pPr>
              <a:buClr>
                <a:schemeClr val="tx1"/>
              </a:buClr>
              <a:buFont typeface="Wingdings" panose="05000000000000000000" pitchFamily="2" charset="2"/>
              <a:buChar char="v"/>
            </a:pPr>
            <a:r>
              <a:rPr lang="en-US" dirty="0"/>
              <a:t> Test the model on train set</a:t>
            </a:r>
          </a:p>
          <a:p>
            <a:pPr>
              <a:buClr>
                <a:schemeClr val="tx1"/>
              </a:buClr>
              <a:buFont typeface="Wingdings" panose="05000000000000000000" pitchFamily="2" charset="2"/>
              <a:buChar char="v"/>
            </a:pPr>
            <a:r>
              <a:rPr lang="en-US" dirty="0"/>
              <a:t> Evaluate model by different measures and metrics</a:t>
            </a:r>
          </a:p>
          <a:p>
            <a:pPr>
              <a:buClr>
                <a:schemeClr val="tx1"/>
              </a:buClr>
              <a:buFont typeface="Wingdings" panose="05000000000000000000" pitchFamily="2" charset="2"/>
              <a:buChar char="v"/>
            </a:pPr>
            <a:r>
              <a:rPr lang="en-US" dirty="0"/>
              <a:t> Test the model on test set</a:t>
            </a:r>
          </a:p>
          <a:p>
            <a:pPr>
              <a:buClr>
                <a:schemeClr val="tx1"/>
              </a:buClr>
              <a:buFont typeface="Wingdings" panose="05000000000000000000" pitchFamily="2" charset="2"/>
              <a:buChar char="v"/>
            </a:pPr>
            <a:r>
              <a:rPr lang="en-US" dirty="0"/>
              <a:t> Measure the accuracy of the model and other metrics for evaluation </a:t>
            </a:r>
          </a:p>
        </p:txBody>
      </p:sp>
    </p:spTree>
    <p:extLst>
      <p:ext uri="{BB962C8B-B14F-4D97-AF65-F5344CB8AC3E}">
        <p14:creationId xmlns:p14="http://schemas.microsoft.com/office/powerpoint/2010/main" val="1720135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4ED0A-FE01-A246-4EEC-26CE5BD7AE3E}"/>
              </a:ext>
            </a:extLst>
          </p:cNvPr>
          <p:cNvSpPr>
            <a:spLocks noGrp="1"/>
          </p:cNvSpPr>
          <p:nvPr>
            <p:ph type="title"/>
          </p:nvPr>
        </p:nvSpPr>
        <p:spPr/>
        <p:txBody>
          <a:bodyPr>
            <a:normAutofit/>
          </a:bodyPr>
          <a:lstStyle/>
          <a:p>
            <a:r>
              <a:rPr lang="en-US" sz="4400" b="1" dirty="0"/>
              <a:t>EXPLORATORY DATA ANALYSIS </a:t>
            </a:r>
            <a:endParaRPr lang="en-IN" sz="4400" b="1" dirty="0"/>
          </a:p>
        </p:txBody>
      </p:sp>
      <p:sp>
        <p:nvSpPr>
          <p:cNvPr id="7" name="Text Placeholder 6">
            <a:extLst>
              <a:ext uri="{FF2B5EF4-FFF2-40B4-BE49-F238E27FC236}">
                <a16:creationId xmlns:a16="http://schemas.microsoft.com/office/drawing/2014/main" id="{FE57C8A3-BB83-585B-BDD5-B546E817BC41}"/>
              </a:ext>
            </a:extLst>
          </p:cNvPr>
          <p:cNvSpPr>
            <a:spLocks noGrp="1"/>
          </p:cNvSpPr>
          <p:nvPr>
            <p:ph type="body" idx="1"/>
          </p:nvPr>
        </p:nvSpPr>
        <p:spPr/>
        <p:txBody>
          <a:bodyPr/>
          <a:lstStyle/>
          <a:p>
            <a:pPr algn="l"/>
            <a:r>
              <a:rPr lang="en-US" b="1" dirty="0"/>
              <a:t>LEAD SOURCE VS CONVERTED </a:t>
            </a:r>
            <a:endParaRPr lang="en-IN" b="1" dirty="0"/>
          </a:p>
        </p:txBody>
      </p:sp>
      <p:pic>
        <p:nvPicPr>
          <p:cNvPr id="6" name="Content Placeholder 5">
            <a:extLst>
              <a:ext uri="{FF2B5EF4-FFF2-40B4-BE49-F238E27FC236}">
                <a16:creationId xmlns:a16="http://schemas.microsoft.com/office/drawing/2014/main" id="{0A1CABA7-9988-D11F-B558-F6083D0EACFD}"/>
              </a:ext>
            </a:extLst>
          </p:cNvPr>
          <p:cNvPicPr>
            <a:picLocks noGrp="1" noChangeAspect="1"/>
          </p:cNvPicPr>
          <p:nvPr>
            <p:ph sz="half" idx="2"/>
          </p:nvPr>
        </p:nvPicPr>
        <p:blipFill>
          <a:blip r:embed="rId2"/>
          <a:stretch>
            <a:fillRect/>
          </a:stretch>
        </p:blipFill>
        <p:spPr>
          <a:xfrm>
            <a:off x="450133" y="3079750"/>
            <a:ext cx="5368500" cy="3327400"/>
          </a:xfrm>
          <a:prstGeom prst="rect">
            <a:avLst/>
          </a:prstGeom>
        </p:spPr>
      </p:pic>
      <p:sp>
        <p:nvSpPr>
          <p:cNvPr id="8" name="Text Placeholder 7">
            <a:extLst>
              <a:ext uri="{FF2B5EF4-FFF2-40B4-BE49-F238E27FC236}">
                <a16:creationId xmlns:a16="http://schemas.microsoft.com/office/drawing/2014/main" id="{D7EA97A6-2700-5FFE-AFBB-A693B4B76837}"/>
              </a:ext>
            </a:extLst>
          </p:cNvPr>
          <p:cNvSpPr>
            <a:spLocks noGrp="1"/>
          </p:cNvSpPr>
          <p:nvPr>
            <p:ph type="body" sz="quarter" idx="3"/>
          </p:nvPr>
        </p:nvSpPr>
        <p:spPr/>
        <p:txBody>
          <a:bodyPr/>
          <a:lstStyle/>
          <a:p>
            <a:pPr algn="l"/>
            <a:r>
              <a:rPr lang="en-US" b="1" dirty="0"/>
              <a:t>DO NOT EMAIL VS CONVERTED </a:t>
            </a:r>
            <a:endParaRPr lang="en-IN" b="1" dirty="0"/>
          </a:p>
        </p:txBody>
      </p:sp>
      <p:pic>
        <p:nvPicPr>
          <p:cNvPr id="10" name="Content Placeholder 9">
            <a:extLst>
              <a:ext uri="{FF2B5EF4-FFF2-40B4-BE49-F238E27FC236}">
                <a16:creationId xmlns:a16="http://schemas.microsoft.com/office/drawing/2014/main" id="{1D7CDF4F-8D02-6406-1F59-4CF916FFA429}"/>
              </a:ext>
            </a:extLst>
          </p:cNvPr>
          <p:cNvPicPr>
            <a:picLocks noGrp="1" noChangeAspect="1"/>
          </p:cNvPicPr>
          <p:nvPr>
            <p:ph sz="quarter" idx="4"/>
          </p:nvPr>
        </p:nvPicPr>
        <p:blipFill>
          <a:blip r:embed="rId3"/>
          <a:stretch>
            <a:fillRect/>
          </a:stretch>
        </p:blipFill>
        <p:spPr>
          <a:xfrm>
            <a:off x="6373368" y="3079750"/>
            <a:ext cx="5499318" cy="2667907"/>
          </a:xfrm>
          <a:prstGeom prst="rect">
            <a:avLst/>
          </a:prstGeom>
        </p:spPr>
      </p:pic>
    </p:spTree>
    <p:extLst>
      <p:ext uri="{BB962C8B-B14F-4D97-AF65-F5344CB8AC3E}">
        <p14:creationId xmlns:p14="http://schemas.microsoft.com/office/powerpoint/2010/main" val="2577413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432084-F917-201E-5B1F-D06246341B47}"/>
              </a:ext>
            </a:extLst>
          </p:cNvPr>
          <p:cNvSpPr>
            <a:spLocks noGrp="1"/>
          </p:cNvSpPr>
          <p:nvPr>
            <p:ph type="title"/>
          </p:nvPr>
        </p:nvSpPr>
        <p:spPr>
          <a:xfrm>
            <a:off x="1146628" y="642594"/>
            <a:ext cx="9978571" cy="1371600"/>
          </a:xfrm>
        </p:spPr>
        <p:txBody>
          <a:bodyPr>
            <a:normAutofit/>
          </a:bodyPr>
          <a:lstStyle/>
          <a:p>
            <a:r>
              <a:rPr lang="en-US" sz="4400" b="1" dirty="0"/>
              <a:t>EXPLORATORY DATA ANALYSIS </a:t>
            </a:r>
            <a:endParaRPr lang="en-IN" sz="4400" b="1" dirty="0"/>
          </a:p>
        </p:txBody>
      </p:sp>
      <p:sp>
        <p:nvSpPr>
          <p:cNvPr id="5" name="Text Placeholder 4">
            <a:extLst>
              <a:ext uri="{FF2B5EF4-FFF2-40B4-BE49-F238E27FC236}">
                <a16:creationId xmlns:a16="http://schemas.microsoft.com/office/drawing/2014/main" id="{9D5C09F4-DF15-8DDA-B6C8-E6BE504289A3}"/>
              </a:ext>
            </a:extLst>
          </p:cNvPr>
          <p:cNvSpPr>
            <a:spLocks noGrp="1"/>
          </p:cNvSpPr>
          <p:nvPr>
            <p:ph type="body" idx="1"/>
          </p:nvPr>
        </p:nvSpPr>
        <p:spPr/>
        <p:txBody>
          <a:bodyPr/>
          <a:lstStyle/>
          <a:p>
            <a:pPr algn="l"/>
            <a:r>
              <a:rPr lang="en-US" b="1" dirty="0"/>
              <a:t>LEAD ORIGIN VS CONVERTED </a:t>
            </a:r>
            <a:endParaRPr lang="en-IN" b="1" dirty="0"/>
          </a:p>
        </p:txBody>
      </p:sp>
      <p:pic>
        <p:nvPicPr>
          <p:cNvPr id="9" name="Content Placeholder 8">
            <a:extLst>
              <a:ext uri="{FF2B5EF4-FFF2-40B4-BE49-F238E27FC236}">
                <a16:creationId xmlns:a16="http://schemas.microsoft.com/office/drawing/2014/main" id="{2024A49C-2D0C-776D-E9EC-6BF70E115CFE}"/>
              </a:ext>
            </a:extLst>
          </p:cNvPr>
          <p:cNvPicPr>
            <a:picLocks noGrp="1" noChangeAspect="1"/>
          </p:cNvPicPr>
          <p:nvPr>
            <p:ph sz="half" idx="2"/>
          </p:nvPr>
        </p:nvPicPr>
        <p:blipFill>
          <a:blip r:embed="rId2"/>
          <a:stretch>
            <a:fillRect/>
          </a:stretch>
        </p:blipFill>
        <p:spPr>
          <a:xfrm>
            <a:off x="275771" y="2802020"/>
            <a:ext cx="5548767" cy="3108160"/>
          </a:xfrm>
          <a:prstGeom prst="rect">
            <a:avLst/>
          </a:prstGeom>
        </p:spPr>
      </p:pic>
      <p:sp>
        <p:nvSpPr>
          <p:cNvPr id="7" name="Text Placeholder 6">
            <a:extLst>
              <a:ext uri="{FF2B5EF4-FFF2-40B4-BE49-F238E27FC236}">
                <a16:creationId xmlns:a16="http://schemas.microsoft.com/office/drawing/2014/main" id="{0C358F91-CC44-24D6-981E-AB1EBB9BAAD4}"/>
              </a:ext>
            </a:extLst>
          </p:cNvPr>
          <p:cNvSpPr>
            <a:spLocks noGrp="1"/>
          </p:cNvSpPr>
          <p:nvPr>
            <p:ph type="body" sz="quarter" idx="3"/>
          </p:nvPr>
        </p:nvSpPr>
        <p:spPr>
          <a:xfrm>
            <a:off x="6865257" y="2074334"/>
            <a:ext cx="5050971" cy="640080"/>
          </a:xfrm>
        </p:spPr>
        <p:txBody>
          <a:bodyPr/>
          <a:lstStyle/>
          <a:p>
            <a:pPr algn="l"/>
            <a:r>
              <a:rPr lang="en-US" b="1" dirty="0"/>
              <a:t>DO NOT CALL VS CONVERTED </a:t>
            </a:r>
            <a:endParaRPr lang="en-IN" b="1" dirty="0"/>
          </a:p>
        </p:txBody>
      </p:sp>
      <p:pic>
        <p:nvPicPr>
          <p:cNvPr id="10" name="Content Placeholder 9">
            <a:extLst>
              <a:ext uri="{FF2B5EF4-FFF2-40B4-BE49-F238E27FC236}">
                <a16:creationId xmlns:a16="http://schemas.microsoft.com/office/drawing/2014/main" id="{3C99C715-5D69-A5B7-3892-EB05BFEBD787}"/>
              </a:ext>
            </a:extLst>
          </p:cNvPr>
          <p:cNvPicPr>
            <a:picLocks noGrp="1" noChangeAspect="1"/>
          </p:cNvPicPr>
          <p:nvPr>
            <p:ph sz="quarter" idx="4"/>
          </p:nvPr>
        </p:nvPicPr>
        <p:blipFill>
          <a:blip r:embed="rId3"/>
          <a:stretch>
            <a:fillRect/>
          </a:stretch>
        </p:blipFill>
        <p:spPr>
          <a:xfrm>
            <a:off x="6367462" y="2802020"/>
            <a:ext cx="5548767" cy="2524723"/>
          </a:xfrm>
          <a:prstGeom prst="rect">
            <a:avLst/>
          </a:prstGeom>
        </p:spPr>
      </p:pic>
    </p:spTree>
    <p:extLst>
      <p:ext uri="{BB962C8B-B14F-4D97-AF65-F5344CB8AC3E}">
        <p14:creationId xmlns:p14="http://schemas.microsoft.com/office/powerpoint/2010/main" val="1598125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7B9A-E151-E767-A0C5-C736D247F745}"/>
              </a:ext>
            </a:extLst>
          </p:cNvPr>
          <p:cNvSpPr>
            <a:spLocks noGrp="1"/>
          </p:cNvSpPr>
          <p:nvPr>
            <p:ph type="title"/>
          </p:nvPr>
        </p:nvSpPr>
        <p:spPr/>
        <p:txBody>
          <a:bodyPr/>
          <a:lstStyle/>
          <a:p>
            <a:r>
              <a:rPr lang="en-US" sz="2400" b="1" dirty="0"/>
              <a:t>EXPLORATORY DATA ANALYSIS </a:t>
            </a:r>
            <a:endParaRPr lang="en-IN" sz="2400" b="1" dirty="0"/>
          </a:p>
        </p:txBody>
      </p:sp>
      <p:pic>
        <p:nvPicPr>
          <p:cNvPr id="1026" name="Picture 2">
            <a:extLst>
              <a:ext uri="{FF2B5EF4-FFF2-40B4-BE49-F238E27FC236}">
                <a16:creationId xmlns:a16="http://schemas.microsoft.com/office/drawing/2014/main" id="{54CB357E-3278-56DF-E352-BF4FAF1AFDE7}"/>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12742" r="12742"/>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C443956C-1E3E-E7BA-0C7E-5C64FD23B859}"/>
              </a:ext>
            </a:extLst>
          </p:cNvPr>
          <p:cNvSpPr>
            <a:spLocks noGrp="1"/>
          </p:cNvSpPr>
          <p:nvPr>
            <p:ph type="body" sz="half" idx="2"/>
          </p:nvPr>
        </p:nvSpPr>
        <p:spPr/>
        <p:txBody>
          <a:bodyPr>
            <a:normAutofit/>
          </a:bodyPr>
          <a:lstStyle/>
          <a:p>
            <a:endParaRPr lang="en-US" sz="2400" b="1" dirty="0"/>
          </a:p>
          <a:p>
            <a:endParaRPr lang="en-US" sz="2400" b="1" dirty="0"/>
          </a:p>
          <a:p>
            <a:r>
              <a:rPr lang="en-US" sz="2400" b="1" dirty="0"/>
              <a:t>LAST ACTIVITY VS CONVERTED </a:t>
            </a:r>
            <a:endParaRPr lang="en-IN" sz="2400" b="1" dirty="0"/>
          </a:p>
        </p:txBody>
      </p:sp>
    </p:spTree>
    <p:extLst>
      <p:ext uri="{BB962C8B-B14F-4D97-AF65-F5344CB8AC3E}">
        <p14:creationId xmlns:p14="http://schemas.microsoft.com/office/powerpoint/2010/main" val="782622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5208-EC38-A927-2654-FCCB820F68DA}"/>
              </a:ext>
            </a:extLst>
          </p:cNvPr>
          <p:cNvSpPr>
            <a:spLocks noGrp="1"/>
          </p:cNvSpPr>
          <p:nvPr>
            <p:ph type="title"/>
          </p:nvPr>
        </p:nvSpPr>
        <p:spPr/>
        <p:txBody>
          <a:bodyPr/>
          <a:lstStyle/>
          <a:p>
            <a:r>
              <a:rPr lang="en-US" sz="2400" b="1" dirty="0"/>
              <a:t>EXPLORATORY DATA ANALYSIS </a:t>
            </a:r>
            <a:endParaRPr lang="en-IN" sz="2400" b="1" dirty="0"/>
          </a:p>
        </p:txBody>
      </p:sp>
      <p:pic>
        <p:nvPicPr>
          <p:cNvPr id="5" name="Picture Placeholder 4">
            <a:extLst>
              <a:ext uri="{FF2B5EF4-FFF2-40B4-BE49-F238E27FC236}">
                <a16:creationId xmlns:a16="http://schemas.microsoft.com/office/drawing/2014/main" id="{1632A7EB-70B3-F68A-5950-B41853652929}"/>
              </a:ext>
            </a:extLst>
          </p:cNvPr>
          <p:cNvPicPr>
            <a:picLocks noGrp="1" noChangeAspect="1"/>
          </p:cNvPicPr>
          <p:nvPr>
            <p:ph type="pic" idx="1"/>
          </p:nvPr>
        </p:nvPicPr>
        <p:blipFill>
          <a:blip r:embed="rId2"/>
          <a:srcRect l="9548" r="9548"/>
          <a:stretch>
            <a:fillRect/>
          </a:stretch>
        </p:blipFill>
        <p:spPr>
          <a:xfrm>
            <a:off x="228600" y="106363"/>
            <a:ext cx="8531225" cy="6383337"/>
          </a:xfrm>
          <a:prstGeom prst="rect">
            <a:avLst/>
          </a:prstGeom>
        </p:spPr>
      </p:pic>
      <p:sp>
        <p:nvSpPr>
          <p:cNvPr id="4" name="Text Placeholder 3">
            <a:extLst>
              <a:ext uri="{FF2B5EF4-FFF2-40B4-BE49-F238E27FC236}">
                <a16:creationId xmlns:a16="http://schemas.microsoft.com/office/drawing/2014/main" id="{F52728D2-DC14-3FBC-B4F4-B9225BAC9342}"/>
              </a:ext>
            </a:extLst>
          </p:cNvPr>
          <p:cNvSpPr>
            <a:spLocks noGrp="1"/>
          </p:cNvSpPr>
          <p:nvPr>
            <p:ph type="body" sz="half" idx="2"/>
          </p:nvPr>
        </p:nvSpPr>
        <p:spPr/>
        <p:txBody>
          <a:bodyPr>
            <a:normAutofit/>
          </a:bodyPr>
          <a:lstStyle/>
          <a:p>
            <a:endParaRPr lang="en-US" sz="2400" b="1" dirty="0"/>
          </a:p>
          <a:p>
            <a:r>
              <a:rPr lang="en-US" sz="2400" b="1" dirty="0"/>
              <a:t>SPECIALIZATION VS CONVERTED </a:t>
            </a:r>
            <a:endParaRPr lang="en-IN" sz="2400" b="1" dirty="0"/>
          </a:p>
        </p:txBody>
      </p:sp>
    </p:spTree>
    <p:extLst>
      <p:ext uri="{BB962C8B-B14F-4D97-AF65-F5344CB8AC3E}">
        <p14:creationId xmlns:p14="http://schemas.microsoft.com/office/powerpoint/2010/main" val="3458887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3A62223-A72E-ACAE-D486-22C2947D9FA1}"/>
              </a:ext>
            </a:extLst>
          </p:cNvPr>
          <p:cNvSpPr>
            <a:spLocks noGrp="1"/>
          </p:cNvSpPr>
          <p:nvPr>
            <p:ph type="title"/>
          </p:nvPr>
        </p:nvSpPr>
        <p:spPr/>
        <p:txBody>
          <a:bodyPr/>
          <a:lstStyle/>
          <a:p>
            <a:r>
              <a:rPr lang="en-US" b="1" dirty="0"/>
              <a:t>MODEL BUILDING </a:t>
            </a:r>
            <a:endParaRPr lang="en-IN" b="1" dirty="0"/>
          </a:p>
        </p:txBody>
      </p:sp>
      <p:sp>
        <p:nvSpPr>
          <p:cNvPr id="8" name="Content Placeholder 7">
            <a:extLst>
              <a:ext uri="{FF2B5EF4-FFF2-40B4-BE49-F238E27FC236}">
                <a16:creationId xmlns:a16="http://schemas.microsoft.com/office/drawing/2014/main" id="{9C4BE4CB-B576-00B9-8E41-5F5B52C093CA}"/>
              </a:ext>
            </a:extLst>
          </p:cNvPr>
          <p:cNvSpPr>
            <a:spLocks noGrp="1"/>
          </p:cNvSpPr>
          <p:nvPr>
            <p:ph idx="1"/>
          </p:nvPr>
        </p:nvSpPr>
        <p:spPr/>
        <p:txBody>
          <a:bodyPr/>
          <a:lstStyle/>
          <a:p>
            <a:pPr>
              <a:buFont typeface="Wingdings" panose="05000000000000000000" pitchFamily="2" charset="2"/>
              <a:buChar char="q"/>
            </a:pPr>
            <a:r>
              <a:rPr lang="en-US" dirty="0"/>
              <a:t> Splitting into train and test set</a:t>
            </a:r>
          </a:p>
          <a:p>
            <a:pPr>
              <a:buFont typeface="Wingdings" panose="05000000000000000000" pitchFamily="2" charset="2"/>
              <a:buChar char="q"/>
            </a:pPr>
            <a:r>
              <a:rPr lang="en-US" dirty="0"/>
              <a:t> Scale variables in train set</a:t>
            </a:r>
          </a:p>
          <a:p>
            <a:pPr>
              <a:buFont typeface="Wingdings" panose="05000000000000000000" pitchFamily="2" charset="2"/>
              <a:buChar char="q"/>
            </a:pPr>
            <a:r>
              <a:rPr lang="en-US" dirty="0"/>
              <a:t> Build the first model</a:t>
            </a:r>
          </a:p>
          <a:p>
            <a:pPr>
              <a:buFont typeface="Wingdings" panose="05000000000000000000" pitchFamily="2" charset="2"/>
              <a:buChar char="q"/>
            </a:pPr>
            <a:r>
              <a:rPr lang="en-US" dirty="0"/>
              <a:t> Use RFE to eliminate less relevant variables </a:t>
            </a:r>
          </a:p>
          <a:p>
            <a:pPr>
              <a:buFont typeface="Wingdings" panose="05000000000000000000" pitchFamily="2" charset="2"/>
              <a:buChar char="q"/>
            </a:pPr>
            <a:r>
              <a:rPr lang="en-US" dirty="0"/>
              <a:t> Build the next model</a:t>
            </a:r>
          </a:p>
          <a:p>
            <a:pPr>
              <a:buFont typeface="Wingdings" panose="05000000000000000000" pitchFamily="2" charset="2"/>
              <a:buChar char="q"/>
            </a:pPr>
            <a:r>
              <a:rPr lang="en-US" dirty="0"/>
              <a:t> Eliminate variables based on high p-values </a:t>
            </a:r>
          </a:p>
          <a:p>
            <a:pPr>
              <a:buFont typeface="Wingdings" panose="05000000000000000000" pitchFamily="2" charset="2"/>
              <a:buChar char="q"/>
            </a:pPr>
            <a:r>
              <a:rPr lang="en-US" dirty="0"/>
              <a:t> Check VIF value for all the existing columns</a:t>
            </a:r>
          </a:p>
          <a:p>
            <a:pPr>
              <a:buFont typeface="Wingdings" panose="05000000000000000000" pitchFamily="2" charset="2"/>
              <a:buChar char="q"/>
            </a:pPr>
            <a:r>
              <a:rPr lang="en-US" dirty="0"/>
              <a:t> Predict using train test </a:t>
            </a:r>
          </a:p>
          <a:p>
            <a:pPr>
              <a:buFont typeface="Wingdings" panose="05000000000000000000" pitchFamily="2" charset="2"/>
              <a:buChar char="q"/>
            </a:pPr>
            <a:r>
              <a:rPr lang="en-US" dirty="0"/>
              <a:t> Evaluate accuracy and other metric </a:t>
            </a:r>
          </a:p>
          <a:p>
            <a:pPr>
              <a:buFont typeface="Wingdings" panose="05000000000000000000" pitchFamily="2" charset="2"/>
              <a:buChar char="q"/>
            </a:pPr>
            <a:r>
              <a:rPr lang="en-US" dirty="0"/>
              <a:t> Predict using test set </a:t>
            </a:r>
          </a:p>
          <a:p>
            <a:pPr>
              <a:buFont typeface="Wingdings" panose="05000000000000000000" pitchFamily="2" charset="2"/>
              <a:buChar char="q"/>
            </a:pPr>
            <a:r>
              <a:rPr lang="en-US" dirty="0"/>
              <a:t> Precision and recall analysis on test predictions </a:t>
            </a:r>
            <a:endParaRPr lang="en-IN" dirty="0"/>
          </a:p>
        </p:txBody>
      </p:sp>
    </p:spTree>
    <p:extLst>
      <p:ext uri="{BB962C8B-B14F-4D97-AF65-F5344CB8AC3E}">
        <p14:creationId xmlns:p14="http://schemas.microsoft.com/office/powerpoint/2010/main" val="35372886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601</TotalTime>
  <Words>604</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Garamond</vt:lpstr>
      <vt:lpstr>Wingdings</vt:lpstr>
      <vt:lpstr>Savon</vt:lpstr>
      <vt:lpstr>LEAD SCORE CASE STUDY </vt:lpstr>
      <vt:lpstr>PROBLEM STATEMENT </vt:lpstr>
      <vt:lpstr>BUSINESS GOAL </vt:lpstr>
      <vt:lpstr>STRATEGY </vt:lpstr>
      <vt:lpstr>EXPLORATORY DATA ANALYSIS </vt:lpstr>
      <vt:lpstr>EXPLORATORY DATA ANALYSIS </vt:lpstr>
      <vt:lpstr>EXPLORATORY DATA ANALYSIS </vt:lpstr>
      <vt:lpstr>EXPLORATORY DATA ANALYSIS </vt:lpstr>
      <vt:lpstr>MODEL BUILDING </vt:lpstr>
      <vt:lpstr>MODEL EVALUATION (TRAIN)</vt:lpstr>
      <vt:lpstr>MODEL EVALUATION (TRAIN)</vt:lpstr>
      <vt:lpstr>MODEL EVALUATION (TEST)</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 </dc:title>
  <dc:creator>Sharadhi Kulkarni</dc:creator>
  <cp:lastModifiedBy>Sharadhi Kulkarni</cp:lastModifiedBy>
  <cp:revision>9</cp:revision>
  <dcterms:created xsi:type="dcterms:W3CDTF">2023-02-26T04:14:51Z</dcterms:created>
  <dcterms:modified xsi:type="dcterms:W3CDTF">2023-02-26T14:16:17Z</dcterms:modified>
</cp:coreProperties>
</file>