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9" r:id="rId7"/>
    <p:sldId id="263" r:id="rId8"/>
    <p:sldId id="265" r:id="rId9"/>
    <p:sldId id="267"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00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267201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29024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98614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81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89AC94-83B5-458D-90BD-91946FA71345}"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86890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89AC94-83B5-458D-90BD-91946FA71345}"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280739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9AC94-83B5-458D-90BD-91946FA71345}"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14173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89AC94-83B5-458D-90BD-91946FA71345}" type="datetimeFigureOut">
              <a:rPr lang="en-US" smtClean="0"/>
              <a:t>6/10/2025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307396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89AC94-83B5-458D-90BD-91946FA71345}" type="datetimeFigureOut">
              <a:rPr lang="en-US" smtClean="0"/>
              <a:t>6/10/2025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E03EF4-535E-43BD-B3EF-BFF01FB6F8CE}" type="slidenum">
              <a:rPr lang="en-US" smtClean="0"/>
              <a:t>‹#›</a:t>
            </a:fld>
            <a:endParaRPr lang="en-US"/>
          </a:p>
        </p:txBody>
      </p:sp>
    </p:spTree>
    <p:extLst>
      <p:ext uri="{BB962C8B-B14F-4D97-AF65-F5344CB8AC3E}">
        <p14:creationId xmlns:p14="http://schemas.microsoft.com/office/powerpoint/2010/main" val="345549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89AC94-83B5-458D-90BD-91946FA71345}"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418871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89AC94-83B5-458D-90BD-91946FA71345}" type="datetimeFigureOut">
              <a:rPr lang="en-US" smtClean="0"/>
              <a:t>6/10/2025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E03EF4-535E-43BD-B3EF-BFF01FB6F8C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500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EFE7-7DB8-63DF-9BA6-98DE75D6D9BE}"/>
              </a:ext>
            </a:extLst>
          </p:cNvPr>
          <p:cNvSpPr>
            <a:spLocks noGrp="1"/>
          </p:cNvSpPr>
          <p:nvPr>
            <p:ph type="ctrTitle"/>
          </p:nvPr>
        </p:nvSpPr>
        <p:spPr/>
        <p:txBody>
          <a:bodyPr/>
          <a:lstStyle/>
          <a:p>
            <a:pPr algn="ctr"/>
            <a:r>
              <a:rPr lang="en-GB" b="1" dirty="0"/>
              <a:t>Recipe Site Traffic Prediction</a:t>
            </a:r>
            <a:endParaRPr lang="en-US" dirty="0"/>
          </a:p>
        </p:txBody>
      </p:sp>
      <p:sp>
        <p:nvSpPr>
          <p:cNvPr id="3" name="Subtitle 2">
            <a:extLst>
              <a:ext uri="{FF2B5EF4-FFF2-40B4-BE49-F238E27FC236}">
                <a16:creationId xmlns:a16="http://schemas.microsoft.com/office/drawing/2014/main" id="{0484D61D-6663-E685-3D9E-76BFB8D13A20}"/>
              </a:ext>
            </a:extLst>
          </p:cNvPr>
          <p:cNvSpPr>
            <a:spLocks noGrp="1"/>
          </p:cNvSpPr>
          <p:nvPr>
            <p:ph type="subTitle" idx="1"/>
          </p:nvPr>
        </p:nvSpPr>
        <p:spPr/>
        <p:txBody>
          <a:bodyPr/>
          <a:lstStyle/>
          <a:p>
            <a:pPr algn="ctr"/>
            <a:r>
              <a:rPr lang="en-GB" b="1" dirty="0"/>
              <a:t>Mar 2025</a:t>
            </a:r>
            <a:endParaRPr lang="en-US" dirty="0"/>
          </a:p>
        </p:txBody>
      </p:sp>
    </p:spTree>
    <p:extLst>
      <p:ext uri="{BB962C8B-B14F-4D97-AF65-F5344CB8AC3E}">
        <p14:creationId xmlns:p14="http://schemas.microsoft.com/office/powerpoint/2010/main" val="2434784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C9D95A-8384-6262-A0D1-BA3F765A24DD}"/>
              </a:ext>
            </a:extLst>
          </p:cNvPr>
          <p:cNvSpPr txBox="1"/>
          <p:nvPr/>
        </p:nvSpPr>
        <p:spPr>
          <a:xfrm>
            <a:off x="738266" y="936860"/>
            <a:ext cx="6093500" cy="523220"/>
          </a:xfrm>
          <a:prstGeom prst="rect">
            <a:avLst/>
          </a:prstGeom>
          <a:noFill/>
        </p:spPr>
        <p:txBody>
          <a:bodyPr wrap="square">
            <a:spAutoFit/>
          </a:bodyPr>
          <a:lstStyle/>
          <a:p>
            <a:r>
              <a:rPr lang="en-US" sz="2800" b="1" dirty="0"/>
              <a:t>5. Business Metric &amp; Recommendations</a:t>
            </a:r>
          </a:p>
        </p:txBody>
      </p:sp>
      <p:sp>
        <p:nvSpPr>
          <p:cNvPr id="6" name="TextBox 5">
            <a:extLst>
              <a:ext uri="{FF2B5EF4-FFF2-40B4-BE49-F238E27FC236}">
                <a16:creationId xmlns:a16="http://schemas.microsoft.com/office/drawing/2014/main" id="{5B639CD0-4046-601F-5251-35675670BD6E}"/>
              </a:ext>
            </a:extLst>
          </p:cNvPr>
          <p:cNvSpPr txBox="1"/>
          <p:nvPr/>
        </p:nvSpPr>
        <p:spPr>
          <a:xfrm>
            <a:off x="738266" y="1624971"/>
            <a:ext cx="10249524" cy="2246769"/>
          </a:xfrm>
          <a:prstGeom prst="rect">
            <a:avLst/>
          </a:prstGeom>
          <a:noFill/>
        </p:spPr>
        <p:txBody>
          <a:bodyPr wrap="square">
            <a:spAutoFit/>
          </a:bodyPr>
          <a:lstStyle/>
          <a:p>
            <a:pPr marL="457200" indent="-457200" algn="just">
              <a:buFont typeface="Arial" panose="020B0604020202020204" pitchFamily="34" charset="0"/>
              <a:buChar char="•"/>
            </a:pPr>
            <a:r>
              <a:rPr lang="en-US" sz="2800" dirty="0"/>
              <a:t>Compared models using the custom metric to determine the best candidate for deployment.</a:t>
            </a:r>
          </a:p>
          <a:p>
            <a:pPr marL="457200" indent="-457200" algn="just">
              <a:buFont typeface="Arial" panose="020B0604020202020204" pitchFamily="34" charset="0"/>
              <a:buChar char="•"/>
            </a:pPr>
            <a:r>
              <a:rPr lang="en-US" sz="2800" dirty="0"/>
              <a:t>Analyzed category-specific patterns to inform content strategy.</a:t>
            </a:r>
          </a:p>
          <a:p>
            <a:pPr marL="457200" indent="-457200" algn="just">
              <a:buFont typeface="Arial" panose="020B0604020202020204" pitchFamily="34" charset="0"/>
              <a:buChar char="•"/>
            </a:pPr>
            <a:r>
              <a:rPr lang="en-US" sz="2800" dirty="0"/>
              <a:t>Provided strategic recommendations for model deployment, monitoring, and ongoing improvement.</a:t>
            </a:r>
          </a:p>
        </p:txBody>
      </p:sp>
    </p:spTree>
    <p:extLst>
      <p:ext uri="{BB962C8B-B14F-4D97-AF65-F5344CB8AC3E}">
        <p14:creationId xmlns:p14="http://schemas.microsoft.com/office/powerpoint/2010/main" val="248952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91EC57-735B-AFE6-42B7-9587AB08E72A}"/>
              </a:ext>
            </a:extLst>
          </p:cNvPr>
          <p:cNvSpPr txBox="1"/>
          <p:nvPr/>
        </p:nvSpPr>
        <p:spPr>
          <a:xfrm>
            <a:off x="1199213" y="1909893"/>
            <a:ext cx="9925987" cy="3970318"/>
          </a:xfrm>
          <a:prstGeom prst="rect">
            <a:avLst/>
          </a:prstGeom>
          <a:noFill/>
        </p:spPr>
        <p:txBody>
          <a:bodyPr wrap="square">
            <a:spAutoFit/>
          </a:bodyPr>
          <a:lstStyle/>
          <a:p>
            <a:pPr algn="just">
              <a:buNone/>
            </a:pPr>
            <a:r>
              <a:rPr lang="en-US" sz="2800" dirty="0"/>
              <a:t>In the competitive digital food and recipe market, user engagement is critical for driving traffic and subscriptions. Understanding which recipes are likely to attract more visitors can help platforms optimize their content strategy. This analysis focuses on predicting whether a recipe will generate high traffic using various nutritional and categorical attributes. By leveraging machine learning, the goal is to identify the patterns and features associated with popular recipes to guide decision-making for homepage content, marketing focus, and user personalization strategies.</a:t>
            </a:r>
          </a:p>
        </p:txBody>
      </p:sp>
      <p:sp>
        <p:nvSpPr>
          <p:cNvPr id="4" name="Title 3">
            <a:extLst>
              <a:ext uri="{FF2B5EF4-FFF2-40B4-BE49-F238E27FC236}">
                <a16:creationId xmlns:a16="http://schemas.microsoft.com/office/drawing/2014/main" id="{1480A0F7-59AE-A0BC-CC30-ED2F05CCE712}"/>
              </a:ext>
            </a:extLst>
          </p:cNvPr>
          <p:cNvSpPr>
            <a:spLocks noGrp="1"/>
          </p:cNvSpPr>
          <p:nvPr>
            <p:ph type="title"/>
          </p:nvPr>
        </p:nvSpPr>
        <p:spPr>
          <a:xfrm>
            <a:off x="1066800" y="901200"/>
            <a:ext cx="10058400" cy="1450757"/>
          </a:xfrm>
        </p:spPr>
        <p:txBody>
          <a:bodyPr/>
          <a:lstStyle/>
          <a:p>
            <a:r>
              <a:rPr lang="en-US" b="1" dirty="0">
                <a:solidFill>
                  <a:schemeClr val="tx1"/>
                </a:solidFill>
                <a:latin typeface="+mn-lt"/>
              </a:rPr>
              <a:t>Introduction</a:t>
            </a:r>
            <a:br>
              <a:rPr lang="en-US" b="1" dirty="0">
                <a:solidFill>
                  <a:schemeClr val="tx1"/>
                </a:solidFill>
                <a:latin typeface="+mn-lt"/>
              </a:rPr>
            </a:br>
            <a:endParaRPr lang="en-US" dirty="0">
              <a:solidFill>
                <a:schemeClr val="tx1"/>
              </a:solidFill>
              <a:latin typeface="+mn-lt"/>
            </a:endParaRPr>
          </a:p>
        </p:txBody>
      </p:sp>
    </p:spTree>
    <p:extLst>
      <p:ext uri="{BB962C8B-B14F-4D97-AF65-F5344CB8AC3E}">
        <p14:creationId xmlns:p14="http://schemas.microsoft.com/office/powerpoint/2010/main" val="395603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36265B-9E74-3759-F83E-C662AB25D886}"/>
              </a:ext>
            </a:extLst>
          </p:cNvPr>
          <p:cNvSpPr txBox="1"/>
          <p:nvPr/>
        </p:nvSpPr>
        <p:spPr>
          <a:xfrm>
            <a:off x="1186721" y="1659285"/>
            <a:ext cx="9818557" cy="3539430"/>
          </a:xfrm>
          <a:prstGeom prst="rect">
            <a:avLst/>
          </a:prstGeom>
          <a:noFill/>
        </p:spPr>
        <p:txBody>
          <a:bodyPr wrap="square">
            <a:spAutoFit/>
          </a:bodyPr>
          <a:lstStyle/>
          <a:p>
            <a:pPr algn="just"/>
            <a:r>
              <a:rPr lang="en-US" sz="2800" dirty="0"/>
              <a:t>The dataset includes information such as recipe category, calories, carbohydrates, sugar, protein, servings, and a traffic indicator. However, the raw data contains inconsistencies such as missing values, incorrect data types, and ambiguous labels that need to be addressed before any analysis. By systematically cleaning, exploring, modeling, and evaluating the dataset, we aim to build a reliable predictive model and generate actionable business insights.</a:t>
            </a:r>
          </a:p>
        </p:txBody>
      </p:sp>
    </p:spTree>
    <p:extLst>
      <p:ext uri="{BB962C8B-B14F-4D97-AF65-F5344CB8AC3E}">
        <p14:creationId xmlns:p14="http://schemas.microsoft.com/office/powerpoint/2010/main" val="198264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ECE6A-4645-A727-251F-B8EE31EC5294}"/>
              </a:ext>
            </a:extLst>
          </p:cNvPr>
          <p:cNvSpPr txBox="1"/>
          <p:nvPr/>
        </p:nvSpPr>
        <p:spPr>
          <a:xfrm>
            <a:off x="1217950" y="2034836"/>
            <a:ext cx="7896069" cy="2677656"/>
          </a:xfrm>
          <a:prstGeom prst="rect">
            <a:avLst/>
          </a:prstGeom>
          <a:noFill/>
        </p:spPr>
        <p:txBody>
          <a:bodyPr wrap="square">
            <a:spAutoFit/>
          </a:bodyPr>
          <a:lstStyle/>
          <a:p>
            <a:pPr>
              <a:buFont typeface="+mj-lt"/>
              <a:buAutoNum type="arabicPeriod"/>
            </a:pPr>
            <a:r>
              <a:rPr lang="en-US" sz="2800" b="1" dirty="0"/>
              <a:t>Data Validation &amp; Cleaning</a:t>
            </a:r>
            <a:endParaRPr lang="en-US" sz="2800" dirty="0"/>
          </a:p>
          <a:p>
            <a:pPr>
              <a:buFont typeface="+mj-lt"/>
              <a:buAutoNum type="arabicPeriod"/>
            </a:pPr>
            <a:r>
              <a:rPr lang="en-US" sz="2800" b="1" dirty="0"/>
              <a:t>Exploratory Data Analysis (EDA)</a:t>
            </a:r>
            <a:endParaRPr lang="en-US" sz="2800" dirty="0"/>
          </a:p>
          <a:p>
            <a:pPr>
              <a:buFont typeface="+mj-lt"/>
              <a:buAutoNum type="arabicPeriod"/>
            </a:pPr>
            <a:r>
              <a:rPr lang="en-US" sz="2800" b="1" dirty="0"/>
              <a:t>Feature Engineering</a:t>
            </a:r>
            <a:endParaRPr lang="en-US" sz="2800" dirty="0"/>
          </a:p>
          <a:p>
            <a:pPr>
              <a:buFont typeface="+mj-lt"/>
              <a:buAutoNum type="arabicPeriod"/>
            </a:pPr>
            <a:r>
              <a:rPr lang="en-US" sz="2800" b="1" dirty="0"/>
              <a:t>Model Development</a:t>
            </a:r>
            <a:endParaRPr lang="en-US" sz="2800" dirty="0"/>
          </a:p>
          <a:p>
            <a:pPr>
              <a:buFont typeface="+mj-lt"/>
              <a:buAutoNum type="arabicPeriod"/>
            </a:pPr>
            <a:r>
              <a:rPr lang="en-US" sz="2800" b="1" dirty="0"/>
              <a:t>Model Evaluation</a:t>
            </a:r>
            <a:endParaRPr lang="en-US" sz="2800" dirty="0"/>
          </a:p>
          <a:p>
            <a:pPr>
              <a:buFont typeface="+mj-lt"/>
              <a:buAutoNum type="arabicPeriod"/>
            </a:pPr>
            <a:r>
              <a:rPr lang="en-US" sz="2800" b="1" dirty="0"/>
              <a:t>Recommendation &amp; Deployment Strategy</a:t>
            </a:r>
            <a:endParaRPr lang="en-US" sz="2800" dirty="0"/>
          </a:p>
        </p:txBody>
      </p:sp>
      <p:sp>
        <p:nvSpPr>
          <p:cNvPr id="4" name="Title 3">
            <a:extLst>
              <a:ext uri="{FF2B5EF4-FFF2-40B4-BE49-F238E27FC236}">
                <a16:creationId xmlns:a16="http://schemas.microsoft.com/office/drawing/2014/main" id="{F907D63A-D222-C46E-501F-30A22A10CC9F}"/>
              </a:ext>
            </a:extLst>
          </p:cNvPr>
          <p:cNvSpPr>
            <a:spLocks noGrp="1"/>
          </p:cNvSpPr>
          <p:nvPr>
            <p:ph type="title"/>
          </p:nvPr>
        </p:nvSpPr>
        <p:spPr>
          <a:xfrm>
            <a:off x="1097280" y="286603"/>
            <a:ext cx="10058400" cy="2122987"/>
          </a:xfrm>
        </p:spPr>
        <p:txBody>
          <a:bodyPr/>
          <a:lstStyle/>
          <a:p>
            <a:r>
              <a:rPr lang="en-US" b="1" dirty="0">
                <a:solidFill>
                  <a:schemeClr val="tx1"/>
                </a:solidFill>
                <a:latin typeface="+mn-lt"/>
              </a:rPr>
              <a:t>Methodology</a:t>
            </a:r>
            <a:br>
              <a:rPr lang="en-US" b="1" dirty="0">
                <a:solidFill>
                  <a:schemeClr val="tx1"/>
                </a:solidFill>
                <a:latin typeface="+mn-lt"/>
              </a:rPr>
            </a:br>
            <a:endParaRPr lang="en-US" b="1" dirty="0">
              <a:solidFill>
                <a:schemeClr val="tx1"/>
              </a:solidFill>
              <a:latin typeface="+mn-lt"/>
            </a:endParaRPr>
          </a:p>
        </p:txBody>
      </p:sp>
    </p:spTree>
    <p:extLst>
      <p:ext uri="{BB962C8B-B14F-4D97-AF65-F5344CB8AC3E}">
        <p14:creationId xmlns:p14="http://schemas.microsoft.com/office/powerpoint/2010/main" val="284073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C55303-111A-CD46-271B-2A5B13FF36D1}"/>
              </a:ext>
            </a:extLst>
          </p:cNvPr>
          <p:cNvSpPr txBox="1"/>
          <p:nvPr/>
        </p:nvSpPr>
        <p:spPr>
          <a:xfrm>
            <a:off x="376628" y="1842914"/>
            <a:ext cx="10940946" cy="3539430"/>
          </a:xfrm>
          <a:prstGeom prst="rect">
            <a:avLst/>
          </a:prstGeom>
          <a:noFill/>
        </p:spPr>
        <p:txBody>
          <a:bodyPr wrap="square">
            <a:spAutoFit/>
          </a:bodyPr>
          <a:lstStyle/>
          <a:p>
            <a:pPr marL="285750" indent="-285750">
              <a:buFont typeface="Arial" panose="020B0604020202020204" pitchFamily="34" charset="0"/>
              <a:buChar char="•"/>
            </a:pPr>
            <a:r>
              <a:rPr lang="en-US" sz="2800" dirty="0"/>
              <a:t>Verified data types, value ranges, and missing values across all features.</a:t>
            </a:r>
          </a:p>
          <a:p>
            <a:pPr marL="285750" indent="-285750">
              <a:buFont typeface="Arial" panose="020B0604020202020204" pitchFamily="34" charset="0"/>
              <a:buChar char="•"/>
            </a:pPr>
            <a:r>
              <a:rPr lang="en-US" sz="2800" dirty="0"/>
              <a:t>Identified and corrected inconsistencies:</a:t>
            </a:r>
          </a:p>
          <a:p>
            <a:pPr marL="914400" lvl="1" indent="-457200" algn="just">
              <a:buFont typeface="Wingdings" panose="05000000000000000000" pitchFamily="2" charset="2"/>
              <a:buChar char="ü"/>
            </a:pPr>
            <a:r>
              <a:rPr lang="en-US" sz="2800" dirty="0"/>
              <a:t>Missing values in nutritional attributes (calories, carbohydrates, sugar, protein) were handled using appropriate imputation methods or removal where necessary.</a:t>
            </a:r>
          </a:p>
          <a:p>
            <a:pPr marL="914400" lvl="1" indent="-457200" algn="just">
              <a:buFont typeface="Wingdings" panose="05000000000000000000" pitchFamily="2" charset="2"/>
              <a:buChar char="ü"/>
            </a:pPr>
            <a:r>
              <a:rPr lang="en-US" sz="2800" dirty="0"/>
              <a:t>Fixed categorical inconsistencies (e.g., merged "Chicken Breast" into "Chicken") to reduce noise and ensure accurate grouping.</a:t>
            </a:r>
          </a:p>
          <a:p>
            <a:pPr lvl="1" algn="just"/>
            <a:endParaRPr lang="en-US" sz="2800" dirty="0"/>
          </a:p>
        </p:txBody>
      </p:sp>
      <p:sp>
        <p:nvSpPr>
          <p:cNvPr id="12" name="TextBox 11">
            <a:extLst>
              <a:ext uri="{FF2B5EF4-FFF2-40B4-BE49-F238E27FC236}">
                <a16:creationId xmlns:a16="http://schemas.microsoft.com/office/drawing/2014/main" id="{4CC13ECD-2112-0A70-E8DD-5FAD72A712E1}"/>
              </a:ext>
            </a:extLst>
          </p:cNvPr>
          <p:cNvSpPr txBox="1"/>
          <p:nvPr/>
        </p:nvSpPr>
        <p:spPr>
          <a:xfrm>
            <a:off x="376628" y="1196583"/>
            <a:ext cx="6093500" cy="646331"/>
          </a:xfrm>
          <a:prstGeom prst="rect">
            <a:avLst/>
          </a:prstGeom>
          <a:noFill/>
        </p:spPr>
        <p:txBody>
          <a:bodyPr wrap="square">
            <a:spAutoFit/>
          </a:bodyPr>
          <a:lstStyle/>
          <a:p>
            <a:r>
              <a:rPr lang="en-US" sz="3600" dirty="0"/>
              <a:t>1. </a:t>
            </a:r>
            <a:r>
              <a:rPr lang="en-US" sz="3600" b="1" dirty="0"/>
              <a:t>Data Validation &amp; Cleaning</a:t>
            </a:r>
            <a:endParaRPr lang="en-US" sz="3600" dirty="0"/>
          </a:p>
        </p:txBody>
      </p:sp>
    </p:spTree>
    <p:extLst>
      <p:ext uri="{BB962C8B-B14F-4D97-AF65-F5344CB8AC3E}">
        <p14:creationId xmlns:p14="http://schemas.microsoft.com/office/powerpoint/2010/main" val="244922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B53D6-FD38-7041-165F-F2B24DD6638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5E819E0A-9D88-A722-462C-3C3BEDEC68B7}"/>
              </a:ext>
            </a:extLst>
          </p:cNvPr>
          <p:cNvSpPr txBox="1"/>
          <p:nvPr/>
        </p:nvSpPr>
        <p:spPr>
          <a:xfrm>
            <a:off x="376628" y="1842914"/>
            <a:ext cx="10940946" cy="2677656"/>
          </a:xfrm>
          <a:prstGeom prst="rect">
            <a:avLst/>
          </a:prstGeom>
          <a:noFill/>
        </p:spPr>
        <p:txBody>
          <a:bodyPr wrap="square">
            <a:spAutoFit/>
          </a:bodyPr>
          <a:lstStyle/>
          <a:p>
            <a:pPr marL="914400" lvl="1" indent="-457200" algn="just">
              <a:buFont typeface="Wingdings" panose="05000000000000000000" pitchFamily="2" charset="2"/>
              <a:buChar char="ü"/>
            </a:pPr>
            <a:r>
              <a:rPr lang="en-US" sz="2800" dirty="0"/>
              <a:t>Converted non-numeric types (e.g., servings stored as strings) into appropriate numerical formats.</a:t>
            </a:r>
          </a:p>
          <a:p>
            <a:pPr marL="914400" lvl="1" indent="-457200" algn="just">
              <a:buFont typeface="Wingdings" panose="05000000000000000000" pitchFamily="2" charset="2"/>
              <a:buChar char="ü"/>
            </a:pPr>
            <a:r>
              <a:rPr lang="en-US" sz="2800" dirty="0"/>
              <a:t>Filled missing values in the </a:t>
            </a:r>
            <a:r>
              <a:rPr lang="en-US" sz="2800" dirty="0" err="1"/>
              <a:t>high_traffic</a:t>
            </a:r>
            <a:r>
              <a:rPr lang="en-US" sz="2800" dirty="0"/>
              <a:t> column under the assumption that missing implies "</a:t>
            </a:r>
            <a:r>
              <a:rPr lang="en-US" sz="2800" dirty="0" err="1"/>
              <a:t>Low".Removed</a:t>
            </a:r>
            <a:r>
              <a:rPr lang="en-US" sz="2800" dirty="0"/>
              <a:t> duplicate records and outliers to maintain dataset integrity.</a:t>
            </a:r>
          </a:p>
          <a:p>
            <a:pPr lvl="1" algn="just"/>
            <a:endParaRPr lang="en-US" sz="2800" dirty="0"/>
          </a:p>
        </p:txBody>
      </p:sp>
    </p:spTree>
    <p:extLst>
      <p:ext uri="{BB962C8B-B14F-4D97-AF65-F5344CB8AC3E}">
        <p14:creationId xmlns:p14="http://schemas.microsoft.com/office/powerpoint/2010/main" val="4556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46CA2C-1F28-5C11-5742-BDA9FDF44C31}"/>
              </a:ext>
            </a:extLst>
          </p:cNvPr>
          <p:cNvSpPr txBox="1"/>
          <p:nvPr/>
        </p:nvSpPr>
        <p:spPr>
          <a:xfrm>
            <a:off x="633333" y="1603708"/>
            <a:ext cx="10624279" cy="3108543"/>
          </a:xfrm>
          <a:prstGeom prst="rect">
            <a:avLst/>
          </a:prstGeom>
          <a:noFill/>
        </p:spPr>
        <p:txBody>
          <a:bodyPr wrap="square">
            <a:spAutoFit/>
          </a:bodyPr>
          <a:lstStyle/>
          <a:p>
            <a:pPr marL="457200" indent="-457200" algn="just">
              <a:buFont typeface="Arial" panose="020B0604020202020204" pitchFamily="34" charset="0"/>
              <a:buChar char="•"/>
            </a:pPr>
            <a:r>
              <a:rPr lang="en-US" sz="2800" dirty="0"/>
              <a:t>Visualized the distribution of single variables using bar charts and histograms to understand recipe category frequencies and nutrient distributions.</a:t>
            </a:r>
          </a:p>
          <a:p>
            <a:pPr marL="457200" indent="-457200" algn="just">
              <a:buFont typeface="Arial" panose="020B0604020202020204" pitchFamily="34" charset="0"/>
              <a:buChar char="•"/>
            </a:pPr>
            <a:r>
              <a:rPr lang="en-US" sz="2800" dirty="0"/>
              <a:t>Created a heatmap to analyze relationships and correlations between features.</a:t>
            </a:r>
          </a:p>
          <a:p>
            <a:pPr marL="457200" indent="-457200" algn="just">
              <a:buFont typeface="Arial" panose="020B0604020202020204" pitchFamily="34" charset="0"/>
              <a:buChar char="•"/>
            </a:pPr>
            <a:r>
              <a:rPr lang="en-US" sz="2800" dirty="0"/>
              <a:t>Derived insights into which recipe categories correlate with higher traffic and how nutrient content influences engagement.</a:t>
            </a:r>
          </a:p>
        </p:txBody>
      </p:sp>
      <p:sp>
        <p:nvSpPr>
          <p:cNvPr id="6" name="TextBox 5">
            <a:extLst>
              <a:ext uri="{FF2B5EF4-FFF2-40B4-BE49-F238E27FC236}">
                <a16:creationId xmlns:a16="http://schemas.microsoft.com/office/drawing/2014/main" id="{C2BA35D3-0A80-4A49-10E4-24AB0CEB7FCA}"/>
              </a:ext>
            </a:extLst>
          </p:cNvPr>
          <p:cNvSpPr txBox="1"/>
          <p:nvPr/>
        </p:nvSpPr>
        <p:spPr>
          <a:xfrm>
            <a:off x="633333" y="1036309"/>
            <a:ext cx="6093500" cy="567399"/>
          </a:xfrm>
          <a:prstGeom prst="rect">
            <a:avLst/>
          </a:prstGeom>
          <a:noFill/>
        </p:spPr>
        <p:txBody>
          <a:bodyPr wrap="square">
            <a:spAutoFit/>
          </a:bodyPr>
          <a:lstStyle/>
          <a:p>
            <a:pPr defTabSz="914400">
              <a:lnSpc>
                <a:spcPct val="85000"/>
              </a:lnSpc>
              <a:spcBef>
                <a:spcPct val="0"/>
              </a:spcBef>
              <a:spcAft>
                <a:spcPts val="600"/>
              </a:spcAft>
            </a:pPr>
            <a:r>
              <a:rPr lang="en-US" sz="3600" b="1" spc="-50" dirty="0">
                <a:ea typeface="+mj-ea"/>
                <a:cs typeface="+mj-cs"/>
              </a:rPr>
              <a:t>2. Exploratory Data Analysis</a:t>
            </a:r>
          </a:p>
        </p:txBody>
      </p:sp>
    </p:spTree>
    <p:extLst>
      <p:ext uri="{BB962C8B-B14F-4D97-AF65-F5344CB8AC3E}">
        <p14:creationId xmlns:p14="http://schemas.microsoft.com/office/powerpoint/2010/main" val="416585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F04746-4966-7251-263E-07DC5620C61C}"/>
              </a:ext>
            </a:extLst>
          </p:cNvPr>
          <p:cNvSpPr txBox="1"/>
          <p:nvPr/>
        </p:nvSpPr>
        <p:spPr>
          <a:xfrm>
            <a:off x="738265" y="1224393"/>
            <a:ext cx="10459387" cy="3970318"/>
          </a:xfrm>
          <a:prstGeom prst="rect">
            <a:avLst/>
          </a:prstGeom>
          <a:noFill/>
        </p:spPr>
        <p:txBody>
          <a:bodyPr wrap="square">
            <a:spAutoFit/>
          </a:bodyPr>
          <a:lstStyle/>
          <a:p>
            <a:pPr marL="457200" indent="-457200" algn="just">
              <a:buFont typeface="Arial" panose="020B0604020202020204" pitchFamily="34" charset="0"/>
              <a:buChar char="•"/>
            </a:pPr>
            <a:r>
              <a:rPr lang="en-US" sz="2800" dirty="0"/>
              <a:t>Defined the problem as a binary classification task, predicting whether a recipe would result in high traffic.</a:t>
            </a:r>
          </a:p>
          <a:p>
            <a:pPr marL="457200" indent="-457200" algn="just">
              <a:buFont typeface="Arial" panose="020B0604020202020204" pitchFamily="34" charset="0"/>
              <a:buChar char="•"/>
            </a:pPr>
            <a:r>
              <a:rPr lang="en-US" sz="2800" dirty="0"/>
              <a:t>Selected and trained three models: Logistic Regression: As a strong, interpretable baseline.</a:t>
            </a:r>
          </a:p>
          <a:p>
            <a:pPr marL="457200" indent="-457200" algn="just">
              <a:buFont typeface="Arial" panose="020B0604020202020204" pitchFamily="34" charset="0"/>
              <a:buChar char="•"/>
            </a:pPr>
            <a:r>
              <a:rPr lang="en-US" sz="2800" dirty="0"/>
              <a:t>Decision Tree Classifier: To capture non-linear relationships.</a:t>
            </a:r>
          </a:p>
          <a:p>
            <a:pPr marL="457200" indent="-457200" algn="just">
              <a:buFont typeface="Arial" panose="020B0604020202020204" pitchFamily="34" charset="0"/>
              <a:buChar char="•"/>
            </a:pPr>
            <a:r>
              <a:rPr lang="en-US" sz="2800" dirty="0"/>
              <a:t>Support Vector Classifier (SVC): For high-performance classification using kernel methods.</a:t>
            </a:r>
          </a:p>
          <a:p>
            <a:pPr marL="457200" indent="-457200" algn="just">
              <a:buFont typeface="Arial" panose="020B0604020202020204" pitchFamily="34" charset="0"/>
              <a:buChar char="•"/>
            </a:pPr>
            <a:r>
              <a:rPr lang="en-US" sz="2800" dirty="0"/>
              <a:t>Performed hyperparameter tuning and model comparison to evaluate strengths and weaknesses.</a:t>
            </a:r>
          </a:p>
        </p:txBody>
      </p:sp>
      <p:sp>
        <p:nvSpPr>
          <p:cNvPr id="5" name="TextBox 4">
            <a:extLst>
              <a:ext uri="{FF2B5EF4-FFF2-40B4-BE49-F238E27FC236}">
                <a16:creationId xmlns:a16="http://schemas.microsoft.com/office/drawing/2014/main" id="{BAC4CC5B-C62E-7529-C693-925A889D40A1}"/>
              </a:ext>
            </a:extLst>
          </p:cNvPr>
          <p:cNvSpPr txBox="1"/>
          <p:nvPr/>
        </p:nvSpPr>
        <p:spPr>
          <a:xfrm>
            <a:off x="738265" y="656994"/>
            <a:ext cx="6093500" cy="567399"/>
          </a:xfrm>
          <a:prstGeom prst="rect">
            <a:avLst/>
          </a:prstGeom>
          <a:noFill/>
        </p:spPr>
        <p:txBody>
          <a:bodyPr wrap="square">
            <a:spAutoFit/>
          </a:bodyPr>
          <a:lstStyle/>
          <a:p>
            <a:pPr defTabSz="914400">
              <a:lnSpc>
                <a:spcPct val="85000"/>
              </a:lnSpc>
              <a:spcBef>
                <a:spcPct val="0"/>
              </a:spcBef>
              <a:spcAft>
                <a:spcPts val="600"/>
              </a:spcAft>
            </a:pPr>
            <a:r>
              <a:rPr lang="en-US" sz="3600" spc="-50" dirty="0">
                <a:ea typeface="+mj-ea"/>
                <a:cs typeface="+mj-cs"/>
              </a:rPr>
              <a:t>3. </a:t>
            </a:r>
            <a:r>
              <a:rPr lang="en-US" sz="3600" b="1" spc="-50" dirty="0">
                <a:ea typeface="+mj-ea"/>
                <a:cs typeface="+mj-cs"/>
              </a:rPr>
              <a:t>Model Development</a:t>
            </a:r>
            <a:endParaRPr lang="en-US" sz="3600" spc="-50" dirty="0">
              <a:ea typeface="+mj-ea"/>
              <a:cs typeface="+mj-cs"/>
            </a:endParaRPr>
          </a:p>
        </p:txBody>
      </p:sp>
    </p:spTree>
    <p:extLst>
      <p:ext uri="{BB962C8B-B14F-4D97-AF65-F5344CB8AC3E}">
        <p14:creationId xmlns:p14="http://schemas.microsoft.com/office/powerpoint/2010/main" val="133662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40843A-85B7-F0F3-87AC-6757978C96BC}"/>
              </a:ext>
            </a:extLst>
          </p:cNvPr>
          <p:cNvSpPr txBox="1"/>
          <p:nvPr/>
        </p:nvSpPr>
        <p:spPr>
          <a:xfrm>
            <a:off x="1091159" y="1964782"/>
            <a:ext cx="10009682" cy="2246769"/>
          </a:xfrm>
          <a:prstGeom prst="rect">
            <a:avLst/>
          </a:prstGeom>
          <a:noFill/>
        </p:spPr>
        <p:txBody>
          <a:bodyPr wrap="square">
            <a:spAutoFit/>
          </a:bodyPr>
          <a:lstStyle/>
          <a:p>
            <a:pPr marL="457200" indent="-457200">
              <a:buFont typeface="Arial" panose="020B0604020202020204" pitchFamily="34" charset="0"/>
              <a:buChar char="•"/>
            </a:pPr>
            <a:r>
              <a:rPr lang="en-US" sz="2800" dirty="0"/>
              <a:t>Evaluated models using standard classification metrics: Accuracy, Precision, Recall, F1 Score, and ROC AUC.</a:t>
            </a:r>
          </a:p>
          <a:p>
            <a:pPr marL="457200" indent="-457200">
              <a:buFont typeface="Arial" panose="020B0604020202020204" pitchFamily="34" charset="0"/>
              <a:buChar char="•"/>
            </a:pPr>
            <a:r>
              <a:rPr lang="en-US" sz="2800" dirty="0"/>
              <a:t>Introduced a custom Weighted Accuracy metric that emphasizes recall (to capture high-traffic recipes more reliably), aligning with business objectives.</a:t>
            </a:r>
          </a:p>
        </p:txBody>
      </p:sp>
      <p:sp>
        <p:nvSpPr>
          <p:cNvPr id="7" name="TextBox 6">
            <a:extLst>
              <a:ext uri="{FF2B5EF4-FFF2-40B4-BE49-F238E27FC236}">
                <a16:creationId xmlns:a16="http://schemas.microsoft.com/office/drawing/2014/main" id="{899B657B-CF8A-C721-4321-D3AD7B803C45}"/>
              </a:ext>
            </a:extLst>
          </p:cNvPr>
          <p:cNvSpPr txBox="1"/>
          <p:nvPr/>
        </p:nvSpPr>
        <p:spPr>
          <a:xfrm>
            <a:off x="1091159" y="1397383"/>
            <a:ext cx="6093500" cy="567399"/>
          </a:xfrm>
          <a:prstGeom prst="rect">
            <a:avLst/>
          </a:prstGeom>
          <a:noFill/>
        </p:spPr>
        <p:txBody>
          <a:bodyPr wrap="square">
            <a:spAutoFit/>
          </a:bodyPr>
          <a:lstStyle/>
          <a:p>
            <a:pPr defTabSz="914400">
              <a:lnSpc>
                <a:spcPct val="85000"/>
              </a:lnSpc>
              <a:spcBef>
                <a:spcPct val="0"/>
              </a:spcBef>
              <a:spcAft>
                <a:spcPts val="600"/>
              </a:spcAft>
            </a:pPr>
            <a:r>
              <a:rPr lang="en-US" sz="3600" b="1" spc="-50" dirty="0">
                <a:solidFill>
                  <a:schemeClr val="tx1">
                    <a:lumMod val="85000"/>
                    <a:lumOff val="15000"/>
                  </a:schemeClr>
                </a:solidFill>
              </a:rPr>
              <a:t>4. Model Evaluation</a:t>
            </a:r>
          </a:p>
        </p:txBody>
      </p:sp>
    </p:spTree>
    <p:extLst>
      <p:ext uri="{BB962C8B-B14F-4D97-AF65-F5344CB8AC3E}">
        <p14:creationId xmlns:p14="http://schemas.microsoft.com/office/powerpoint/2010/main" val="833205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TotalTime>
  <Words>531</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Recipe Site Traffic Prediction</vt:lpstr>
      <vt:lpstr>Introduction </vt:lpstr>
      <vt:lpstr>PowerPoint Presentation</vt:lpstr>
      <vt:lpstr>Methodology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SHARAF A. (2139533)</dc:creator>
  <cp:lastModifiedBy>SHARAF A. (2139533)</cp:lastModifiedBy>
  <cp:revision>12</cp:revision>
  <dcterms:created xsi:type="dcterms:W3CDTF">2025-06-10T17:31:54Z</dcterms:created>
  <dcterms:modified xsi:type="dcterms:W3CDTF">2025-06-10T18:42:16Z</dcterms:modified>
</cp:coreProperties>
</file>