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9" r:id="rId4"/>
    <p:sldId id="258" r:id="rId5"/>
    <p:sldId id="261" r:id="rId6"/>
    <p:sldId id="269" r:id="rId7"/>
    <p:sldId id="263" r:id="rId8"/>
    <p:sldId id="271" r:id="rId9"/>
    <p:sldId id="265" r:id="rId10"/>
    <p:sldId id="272" r:id="rId11"/>
    <p:sldId id="273" r:id="rId12"/>
    <p:sldId id="267" r:id="rId13"/>
    <p:sldId id="270" r:id="rId14"/>
    <p:sldId id="274" r:id="rId15"/>
    <p:sldId id="275" r:id="rId16"/>
    <p:sldId id="276"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39E530-8B58-4738-92E5-02381CBF46A5}" type="datetimeFigureOut">
              <a:rPr lang="en-US" smtClean="0"/>
              <a:t>6/10/2025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710C89-A2A3-4838-B24B-873AB7C9C4C5}" type="slidenum">
              <a:rPr lang="en-US" smtClean="0"/>
              <a:t>‹#›</a:t>
            </a:fld>
            <a:endParaRPr lang="en-US"/>
          </a:p>
        </p:txBody>
      </p:sp>
    </p:spTree>
    <p:extLst>
      <p:ext uri="{BB962C8B-B14F-4D97-AF65-F5344CB8AC3E}">
        <p14:creationId xmlns:p14="http://schemas.microsoft.com/office/powerpoint/2010/main" val="1471069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710C89-A2A3-4838-B24B-873AB7C9C4C5}" type="slidenum">
              <a:rPr lang="en-US" smtClean="0"/>
              <a:t>9</a:t>
            </a:fld>
            <a:endParaRPr lang="en-US"/>
          </a:p>
        </p:txBody>
      </p:sp>
    </p:spTree>
    <p:extLst>
      <p:ext uri="{BB962C8B-B14F-4D97-AF65-F5344CB8AC3E}">
        <p14:creationId xmlns:p14="http://schemas.microsoft.com/office/powerpoint/2010/main" val="910213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89AC94-83B5-458D-90BD-91946FA71345}"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03EF4-535E-43BD-B3EF-BFF01FB6F8C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3008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89AC94-83B5-458D-90BD-91946FA71345}"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03EF4-535E-43BD-B3EF-BFF01FB6F8CE}" type="slidenum">
              <a:rPr lang="en-US" smtClean="0"/>
              <a:t>‹#›</a:t>
            </a:fld>
            <a:endParaRPr lang="en-US"/>
          </a:p>
        </p:txBody>
      </p:sp>
    </p:spTree>
    <p:extLst>
      <p:ext uri="{BB962C8B-B14F-4D97-AF65-F5344CB8AC3E}">
        <p14:creationId xmlns:p14="http://schemas.microsoft.com/office/powerpoint/2010/main" val="2672012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89AC94-83B5-458D-90BD-91946FA71345}"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03EF4-535E-43BD-B3EF-BFF01FB6F8CE}" type="slidenum">
              <a:rPr lang="en-US" smtClean="0"/>
              <a:t>‹#›</a:t>
            </a:fld>
            <a:endParaRPr lang="en-US"/>
          </a:p>
        </p:txBody>
      </p:sp>
    </p:spTree>
    <p:extLst>
      <p:ext uri="{BB962C8B-B14F-4D97-AF65-F5344CB8AC3E}">
        <p14:creationId xmlns:p14="http://schemas.microsoft.com/office/powerpoint/2010/main" val="290242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89AC94-83B5-458D-90BD-91946FA71345}"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03EF4-535E-43BD-B3EF-BFF01FB6F8CE}" type="slidenum">
              <a:rPr lang="en-US" smtClean="0"/>
              <a:t>‹#›</a:t>
            </a:fld>
            <a:endParaRPr lang="en-US"/>
          </a:p>
        </p:txBody>
      </p:sp>
    </p:spTree>
    <p:extLst>
      <p:ext uri="{BB962C8B-B14F-4D97-AF65-F5344CB8AC3E}">
        <p14:creationId xmlns:p14="http://schemas.microsoft.com/office/powerpoint/2010/main" val="986142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89AC94-83B5-458D-90BD-91946FA71345}"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03EF4-535E-43BD-B3EF-BFF01FB6F8C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813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89AC94-83B5-458D-90BD-91946FA71345}"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03EF4-535E-43BD-B3EF-BFF01FB6F8CE}" type="slidenum">
              <a:rPr lang="en-US" smtClean="0"/>
              <a:t>‹#›</a:t>
            </a:fld>
            <a:endParaRPr lang="en-US"/>
          </a:p>
        </p:txBody>
      </p:sp>
    </p:spTree>
    <p:extLst>
      <p:ext uri="{BB962C8B-B14F-4D97-AF65-F5344CB8AC3E}">
        <p14:creationId xmlns:p14="http://schemas.microsoft.com/office/powerpoint/2010/main" val="86890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89AC94-83B5-458D-90BD-91946FA71345}" type="datetimeFigureOut">
              <a:rPr lang="en-US" smtClean="0"/>
              <a:t>6/10/2025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E03EF4-535E-43BD-B3EF-BFF01FB6F8CE}" type="slidenum">
              <a:rPr lang="en-US" smtClean="0"/>
              <a:t>‹#›</a:t>
            </a:fld>
            <a:endParaRPr lang="en-US"/>
          </a:p>
        </p:txBody>
      </p:sp>
    </p:spTree>
    <p:extLst>
      <p:ext uri="{BB962C8B-B14F-4D97-AF65-F5344CB8AC3E}">
        <p14:creationId xmlns:p14="http://schemas.microsoft.com/office/powerpoint/2010/main" val="2807397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89AC94-83B5-458D-90BD-91946FA71345}" type="datetimeFigureOut">
              <a:rPr lang="en-US" smtClean="0"/>
              <a:t>6/10/2025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E03EF4-535E-43BD-B3EF-BFF01FB6F8CE}" type="slidenum">
              <a:rPr lang="en-US" smtClean="0"/>
              <a:t>‹#›</a:t>
            </a:fld>
            <a:endParaRPr lang="en-US"/>
          </a:p>
        </p:txBody>
      </p:sp>
    </p:spTree>
    <p:extLst>
      <p:ext uri="{BB962C8B-B14F-4D97-AF65-F5344CB8AC3E}">
        <p14:creationId xmlns:p14="http://schemas.microsoft.com/office/powerpoint/2010/main" val="141732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289AC94-83B5-458D-90BD-91946FA71345}" type="datetimeFigureOut">
              <a:rPr lang="en-US" smtClean="0"/>
              <a:t>6/10/2025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AE03EF4-535E-43BD-B3EF-BFF01FB6F8CE}" type="slidenum">
              <a:rPr lang="en-US" smtClean="0"/>
              <a:t>‹#›</a:t>
            </a:fld>
            <a:endParaRPr lang="en-US"/>
          </a:p>
        </p:txBody>
      </p:sp>
    </p:spTree>
    <p:extLst>
      <p:ext uri="{BB962C8B-B14F-4D97-AF65-F5344CB8AC3E}">
        <p14:creationId xmlns:p14="http://schemas.microsoft.com/office/powerpoint/2010/main" val="3073965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289AC94-83B5-458D-90BD-91946FA71345}" type="datetimeFigureOut">
              <a:rPr lang="en-US" smtClean="0"/>
              <a:t>6/10/2025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AE03EF4-535E-43BD-B3EF-BFF01FB6F8CE}" type="slidenum">
              <a:rPr lang="en-US" smtClean="0"/>
              <a:t>‹#›</a:t>
            </a:fld>
            <a:endParaRPr lang="en-US"/>
          </a:p>
        </p:txBody>
      </p:sp>
    </p:spTree>
    <p:extLst>
      <p:ext uri="{BB962C8B-B14F-4D97-AF65-F5344CB8AC3E}">
        <p14:creationId xmlns:p14="http://schemas.microsoft.com/office/powerpoint/2010/main" val="3455498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89AC94-83B5-458D-90BD-91946FA71345}"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03EF4-535E-43BD-B3EF-BFF01FB6F8CE}" type="slidenum">
              <a:rPr lang="en-US" smtClean="0"/>
              <a:t>‹#›</a:t>
            </a:fld>
            <a:endParaRPr lang="en-US"/>
          </a:p>
        </p:txBody>
      </p:sp>
    </p:spTree>
    <p:extLst>
      <p:ext uri="{BB962C8B-B14F-4D97-AF65-F5344CB8AC3E}">
        <p14:creationId xmlns:p14="http://schemas.microsoft.com/office/powerpoint/2010/main" val="418871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89AC94-83B5-458D-90BD-91946FA71345}" type="datetimeFigureOut">
              <a:rPr lang="en-US" smtClean="0"/>
              <a:t>6/10/2025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AE03EF4-535E-43BD-B3EF-BFF01FB6F8C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15009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0EFE7-7DB8-63DF-9BA6-98DE75D6D9BE}"/>
              </a:ext>
            </a:extLst>
          </p:cNvPr>
          <p:cNvSpPr>
            <a:spLocks noGrp="1"/>
          </p:cNvSpPr>
          <p:nvPr>
            <p:ph type="ctrTitle"/>
          </p:nvPr>
        </p:nvSpPr>
        <p:spPr/>
        <p:txBody>
          <a:bodyPr/>
          <a:lstStyle/>
          <a:p>
            <a:pPr algn="ctr"/>
            <a:r>
              <a:rPr lang="en-GB" b="1" dirty="0">
                <a:solidFill>
                  <a:schemeClr val="tx1"/>
                </a:solidFill>
              </a:rPr>
              <a:t>Recipe Site Traffic Prediction</a:t>
            </a:r>
            <a:endParaRPr lang="en-US" dirty="0">
              <a:solidFill>
                <a:schemeClr val="tx1"/>
              </a:solidFill>
            </a:endParaRPr>
          </a:p>
        </p:txBody>
      </p:sp>
      <p:sp>
        <p:nvSpPr>
          <p:cNvPr id="3" name="Subtitle 2">
            <a:extLst>
              <a:ext uri="{FF2B5EF4-FFF2-40B4-BE49-F238E27FC236}">
                <a16:creationId xmlns:a16="http://schemas.microsoft.com/office/drawing/2014/main" id="{0484D61D-6663-E685-3D9E-76BFB8D13A20}"/>
              </a:ext>
            </a:extLst>
          </p:cNvPr>
          <p:cNvSpPr>
            <a:spLocks noGrp="1"/>
          </p:cNvSpPr>
          <p:nvPr>
            <p:ph type="subTitle" idx="1"/>
          </p:nvPr>
        </p:nvSpPr>
        <p:spPr/>
        <p:txBody>
          <a:bodyPr/>
          <a:lstStyle/>
          <a:p>
            <a:pPr algn="ctr"/>
            <a:r>
              <a:rPr lang="en-GB" b="1" dirty="0"/>
              <a:t>Mar 2025</a:t>
            </a:r>
            <a:endParaRPr lang="en-US" dirty="0"/>
          </a:p>
        </p:txBody>
      </p:sp>
    </p:spTree>
    <p:extLst>
      <p:ext uri="{BB962C8B-B14F-4D97-AF65-F5344CB8AC3E}">
        <p14:creationId xmlns:p14="http://schemas.microsoft.com/office/powerpoint/2010/main" val="2434784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44C5A9E5-0F35-4AA6-AF26-B90A2D47B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59AD9A6-7FDC-B867-1FF6-612314CE173C}"/>
              </a:ext>
            </a:extLst>
          </p:cNvPr>
          <p:cNvPicPr>
            <a:picLocks noChangeAspect="1"/>
          </p:cNvPicPr>
          <p:nvPr/>
        </p:nvPicPr>
        <p:blipFill>
          <a:blip r:embed="rId2"/>
          <a:stretch>
            <a:fillRect/>
          </a:stretch>
        </p:blipFill>
        <p:spPr>
          <a:xfrm>
            <a:off x="643467" y="727798"/>
            <a:ext cx="5291666" cy="4881562"/>
          </a:xfrm>
          <a:prstGeom prst="rect">
            <a:avLst/>
          </a:prstGeom>
        </p:spPr>
      </p:pic>
      <p:pic>
        <p:nvPicPr>
          <p:cNvPr id="3" name="Picture 2">
            <a:extLst>
              <a:ext uri="{FF2B5EF4-FFF2-40B4-BE49-F238E27FC236}">
                <a16:creationId xmlns:a16="http://schemas.microsoft.com/office/drawing/2014/main" id="{80C83628-D05C-9816-3CFF-0917386C5D1C}"/>
              </a:ext>
            </a:extLst>
          </p:cNvPr>
          <p:cNvPicPr>
            <a:picLocks noChangeAspect="1"/>
          </p:cNvPicPr>
          <p:nvPr/>
        </p:nvPicPr>
        <p:blipFill>
          <a:blip r:embed="rId3"/>
          <a:stretch>
            <a:fillRect/>
          </a:stretch>
        </p:blipFill>
        <p:spPr>
          <a:xfrm>
            <a:off x="6256866" y="1144517"/>
            <a:ext cx="5291666" cy="4048124"/>
          </a:xfrm>
          <a:prstGeom prst="rect">
            <a:avLst/>
          </a:prstGeom>
        </p:spPr>
      </p:pic>
      <p:sp>
        <p:nvSpPr>
          <p:cNvPr id="49" name="Rectangle 48">
            <a:extLst>
              <a:ext uri="{FF2B5EF4-FFF2-40B4-BE49-F238E27FC236}">
                <a16:creationId xmlns:a16="http://schemas.microsoft.com/office/drawing/2014/main" id="{4D9DB69D-7E48-4FDF-806E-F0B4BF00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1" name="Rectangle 50">
            <a:extLst>
              <a:ext uri="{FF2B5EF4-FFF2-40B4-BE49-F238E27FC236}">
                <a16:creationId xmlns:a16="http://schemas.microsoft.com/office/drawing/2014/main" id="{846BF69C-4724-4F8D-8EA6-1487E9C9C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76749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DC16D0-C93E-DF96-0835-6A2FB271686C}"/>
            </a:ext>
          </a:extLst>
        </p:cNvPr>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4C5A9E5-0F35-4AA6-AF26-B90A2D47B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59D11EF-FBD7-A8F5-36AF-D7BF7D614FC1}"/>
              </a:ext>
            </a:extLst>
          </p:cNvPr>
          <p:cNvPicPr>
            <a:picLocks noChangeAspect="1"/>
          </p:cNvPicPr>
          <p:nvPr/>
        </p:nvPicPr>
        <p:blipFill>
          <a:blip r:embed="rId2"/>
          <a:stretch>
            <a:fillRect/>
          </a:stretch>
        </p:blipFill>
        <p:spPr>
          <a:xfrm>
            <a:off x="643467" y="1071757"/>
            <a:ext cx="5291666" cy="4193644"/>
          </a:xfrm>
          <a:prstGeom prst="rect">
            <a:avLst/>
          </a:prstGeom>
        </p:spPr>
      </p:pic>
      <p:pic>
        <p:nvPicPr>
          <p:cNvPr id="10" name="Picture 9">
            <a:extLst>
              <a:ext uri="{FF2B5EF4-FFF2-40B4-BE49-F238E27FC236}">
                <a16:creationId xmlns:a16="http://schemas.microsoft.com/office/drawing/2014/main" id="{F267C07C-CAC8-D03B-E6A6-A53099249FD0}"/>
              </a:ext>
            </a:extLst>
          </p:cNvPr>
          <p:cNvPicPr>
            <a:picLocks noChangeAspect="1"/>
          </p:cNvPicPr>
          <p:nvPr/>
        </p:nvPicPr>
        <p:blipFill>
          <a:blip r:embed="rId3"/>
          <a:stretch>
            <a:fillRect/>
          </a:stretch>
        </p:blipFill>
        <p:spPr>
          <a:xfrm>
            <a:off x="6256866" y="1190819"/>
            <a:ext cx="5291666" cy="3955520"/>
          </a:xfrm>
          <a:prstGeom prst="rect">
            <a:avLst/>
          </a:prstGeom>
        </p:spPr>
      </p:pic>
      <p:sp>
        <p:nvSpPr>
          <p:cNvPr id="36" name="Rectangle 35">
            <a:extLst>
              <a:ext uri="{FF2B5EF4-FFF2-40B4-BE49-F238E27FC236}">
                <a16:creationId xmlns:a16="http://schemas.microsoft.com/office/drawing/2014/main" id="{4D9DB69D-7E48-4FDF-806E-F0B4BF00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8" name="Rectangle 37">
            <a:extLst>
              <a:ext uri="{FF2B5EF4-FFF2-40B4-BE49-F238E27FC236}">
                <a16:creationId xmlns:a16="http://schemas.microsoft.com/office/drawing/2014/main" id="{846BF69C-4724-4F8D-8EA6-1487E9C9C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56037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99B657B-CF8A-C721-4321-D3AD7B803C45}"/>
              </a:ext>
            </a:extLst>
          </p:cNvPr>
          <p:cNvSpPr txBox="1"/>
          <p:nvPr/>
        </p:nvSpPr>
        <p:spPr>
          <a:xfrm>
            <a:off x="1091159" y="1113683"/>
            <a:ext cx="6093500" cy="567399"/>
          </a:xfrm>
          <a:prstGeom prst="rect">
            <a:avLst/>
          </a:prstGeom>
          <a:noFill/>
        </p:spPr>
        <p:txBody>
          <a:bodyPr wrap="square">
            <a:spAutoFit/>
          </a:bodyPr>
          <a:lstStyle/>
          <a:p>
            <a:pPr defTabSz="914400">
              <a:lnSpc>
                <a:spcPct val="85000"/>
              </a:lnSpc>
              <a:spcBef>
                <a:spcPct val="0"/>
              </a:spcBef>
              <a:spcAft>
                <a:spcPts val="600"/>
              </a:spcAft>
            </a:pPr>
            <a:r>
              <a:rPr lang="en-US" sz="3600" b="1" spc="-50" dirty="0">
                <a:solidFill>
                  <a:schemeClr val="tx1">
                    <a:lumMod val="85000"/>
                    <a:lumOff val="15000"/>
                  </a:schemeClr>
                </a:solidFill>
              </a:rPr>
              <a:t>4. Model Evaluation</a:t>
            </a:r>
          </a:p>
        </p:txBody>
      </p:sp>
      <p:pic>
        <p:nvPicPr>
          <p:cNvPr id="3" name="Picture 2">
            <a:extLst>
              <a:ext uri="{FF2B5EF4-FFF2-40B4-BE49-F238E27FC236}">
                <a16:creationId xmlns:a16="http://schemas.microsoft.com/office/drawing/2014/main" id="{278A61B6-BACE-8EC7-2F9C-8C268A07B31B}"/>
              </a:ext>
            </a:extLst>
          </p:cNvPr>
          <p:cNvPicPr>
            <a:picLocks noChangeAspect="1"/>
          </p:cNvPicPr>
          <p:nvPr/>
        </p:nvPicPr>
        <p:blipFill>
          <a:blip r:embed="rId2"/>
          <a:stretch>
            <a:fillRect/>
          </a:stretch>
        </p:blipFill>
        <p:spPr>
          <a:xfrm>
            <a:off x="1091159" y="1681082"/>
            <a:ext cx="10115687" cy="3403409"/>
          </a:xfrm>
          <a:prstGeom prst="rect">
            <a:avLst/>
          </a:prstGeom>
        </p:spPr>
      </p:pic>
    </p:spTree>
    <p:extLst>
      <p:ext uri="{BB962C8B-B14F-4D97-AF65-F5344CB8AC3E}">
        <p14:creationId xmlns:p14="http://schemas.microsoft.com/office/powerpoint/2010/main" val="83320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6" name="Straight Connector 15">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8C9D95A-8384-6262-A0D1-BA3F765A24DD}"/>
              </a:ext>
            </a:extLst>
          </p:cNvPr>
          <p:cNvSpPr txBox="1"/>
          <p:nvPr/>
        </p:nvSpPr>
        <p:spPr>
          <a:xfrm>
            <a:off x="1097280" y="286603"/>
            <a:ext cx="10058400"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800" b="1" spc="-50" dirty="0">
                <a:latin typeface="+mj-lt"/>
                <a:ea typeface="+mj-ea"/>
                <a:cs typeface="+mj-cs"/>
              </a:rPr>
              <a:t>5. Business Metric </a:t>
            </a:r>
          </a:p>
        </p:txBody>
      </p:sp>
      <p:sp>
        <p:nvSpPr>
          <p:cNvPr id="7" name="TextBox 6">
            <a:extLst>
              <a:ext uri="{FF2B5EF4-FFF2-40B4-BE49-F238E27FC236}">
                <a16:creationId xmlns:a16="http://schemas.microsoft.com/office/drawing/2014/main" id="{B6C22CE2-EF6B-332D-10BA-62914094F427}"/>
              </a:ext>
            </a:extLst>
          </p:cNvPr>
          <p:cNvSpPr txBox="1"/>
          <p:nvPr/>
        </p:nvSpPr>
        <p:spPr>
          <a:xfrm>
            <a:off x="1193532" y="1796224"/>
            <a:ext cx="9962148" cy="3477875"/>
          </a:xfrm>
          <a:prstGeom prst="rect">
            <a:avLst/>
          </a:prstGeom>
          <a:noFill/>
        </p:spPr>
        <p:txBody>
          <a:bodyPr wrap="square">
            <a:spAutoFit/>
          </a:bodyPr>
          <a:lstStyle/>
          <a:p>
            <a:r>
              <a:rPr lang="en-US" sz="2000" b="1" dirty="0"/>
              <a:t>Metric Definition:</a:t>
            </a:r>
            <a:r>
              <a:rPr lang="en-US" sz="2000" dirty="0"/>
              <a:t> to align with the business goal of predicting popular recipes 80% of the time while minimizing unpopular recommendations, we propose the following metric:    </a:t>
            </a:r>
          </a:p>
          <a:p>
            <a:r>
              <a:rPr lang="en-US" sz="2000" b="1" dirty="0"/>
              <a:t>Weighted Accuracy </a:t>
            </a:r>
            <a:r>
              <a:rPr lang="en-US" sz="2000" dirty="0"/>
              <a:t>: A custom metric that weights recall higher than precision to prioritize       identifying popular recipes (high traffic = "High").</a:t>
            </a:r>
          </a:p>
          <a:p>
            <a:pPr marL="285750" indent="-285750">
              <a:buFontTx/>
              <a:buChar char="-"/>
            </a:pPr>
            <a:r>
              <a:rPr lang="en-US" sz="2000" dirty="0"/>
              <a:t> The formula Weighted Accuracy =0.7×Recall+0.3×Precision  </a:t>
            </a:r>
          </a:p>
          <a:p>
            <a:pPr marL="285750" indent="-285750">
              <a:buFontTx/>
              <a:buChar char="-"/>
            </a:pPr>
            <a:r>
              <a:rPr lang="en-US" sz="2000" dirty="0"/>
              <a:t> Model Performance Using Business Metric Using the weighted accuracy metric: </a:t>
            </a:r>
          </a:p>
          <a:p>
            <a:r>
              <a:rPr lang="en-US" sz="2000" dirty="0"/>
              <a:t>        - Logistic Regression: 0.7×0.856+0.3×0.856=0.856   </a:t>
            </a:r>
          </a:p>
          <a:p>
            <a:r>
              <a:rPr lang="en-US" sz="2000" dirty="0"/>
              <a:t>        - Decision Tree: 0.7×0.856+0.3×0.856=0.856   </a:t>
            </a:r>
          </a:p>
          <a:p>
            <a:r>
              <a:rPr lang="en-US" sz="2000" dirty="0"/>
              <a:t>        - Support Vector Classifier: 0.7×0.868+0.3×0.829=0.857  </a:t>
            </a:r>
          </a:p>
          <a:p>
            <a:r>
              <a:rPr lang="en-US" sz="2000" dirty="0"/>
              <a:t>- While the tuned Support Vector Classifier slightly outperforms logistic regression in this metric, logistic regression remains the most balanced and interpretable choice.</a:t>
            </a:r>
          </a:p>
        </p:txBody>
      </p:sp>
    </p:spTree>
    <p:extLst>
      <p:ext uri="{BB962C8B-B14F-4D97-AF65-F5344CB8AC3E}">
        <p14:creationId xmlns:p14="http://schemas.microsoft.com/office/powerpoint/2010/main" val="2489524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9DD92-0721-ECDF-FF02-09D515900D6D}"/>
              </a:ext>
            </a:extLst>
          </p:cNvPr>
          <p:cNvSpPr>
            <a:spLocks noGrp="1"/>
          </p:cNvSpPr>
          <p:nvPr>
            <p:ph type="title"/>
          </p:nvPr>
        </p:nvSpPr>
        <p:spPr>
          <a:xfrm>
            <a:off x="1066800" y="871220"/>
            <a:ext cx="10058400" cy="1450757"/>
          </a:xfrm>
        </p:spPr>
        <p:txBody>
          <a:bodyPr/>
          <a:lstStyle/>
          <a:p>
            <a:r>
              <a:rPr lang="en-US" b="1" dirty="0">
                <a:solidFill>
                  <a:schemeClr val="tx1"/>
                </a:solidFill>
              </a:rPr>
              <a:t>6. Result &amp; Recommendations</a:t>
            </a:r>
            <a:br>
              <a:rPr lang="en-US" b="1" dirty="0"/>
            </a:br>
            <a:endParaRPr lang="en-US" b="1" dirty="0"/>
          </a:p>
        </p:txBody>
      </p:sp>
      <p:sp>
        <p:nvSpPr>
          <p:cNvPr id="4" name="TextBox 3">
            <a:extLst>
              <a:ext uri="{FF2B5EF4-FFF2-40B4-BE49-F238E27FC236}">
                <a16:creationId xmlns:a16="http://schemas.microsoft.com/office/drawing/2014/main" id="{EC056B25-BAE2-40DC-1E07-9064D57674FF}"/>
              </a:ext>
            </a:extLst>
          </p:cNvPr>
          <p:cNvSpPr txBox="1"/>
          <p:nvPr/>
        </p:nvSpPr>
        <p:spPr>
          <a:xfrm>
            <a:off x="1171732" y="1896336"/>
            <a:ext cx="9953468" cy="3539430"/>
          </a:xfrm>
          <a:prstGeom prst="rect">
            <a:avLst/>
          </a:prstGeom>
          <a:noFill/>
        </p:spPr>
        <p:txBody>
          <a:bodyPr wrap="square">
            <a:spAutoFit/>
          </a:bodyPr>
          <a:lstStyle/>
          <a:p>
            <a:pPr algn="just">
              <a:buFont typeface="Arial" panose="020B0604020202020204" pitchFamily="34" charset="0"/>
              <a:buChar char="•"/>
            </a:pPr>
            <a:r>
              <a:rPr lang="en-US" sz="2800" b="0" i="0" dirty="0">
                <a:effectLst/>
                <a:latin typeface="system-ui"/>
              </a:rPr>
              <a:t>Visualizations revealed significant differences in recipe categories  between high-traffic and other recipes.</a:t>
            </a:r>
          </a:p>
          <a:p>
            <a:pPr algn="just">
              <a:buFont typeface="Arial" panose="020B0604020202020204" pitchFamily="34" charset="0"/>
              <a:buChar char="•"/>
            </a:pPr>
            <a:r>
              <a:rPr lang="en-US" sz="2800" b="0" i="0" dirty="0">
                <a:effectLst/>
                <a:latin typeface="system-ui"/>
              </a:rPr>
              <a:t>High-traffic recipes favored categories like Potato , Beverages , and Pork , while lower-traffic recipes leaned toward Breakfast , Chicken , and Dessert .</a:t>
            </a:r>
          </a:p>
          <a:p>
            <a:pPr algn="just">
              <a:buFont typeface="Arial" panose="020B0604020202020204" pitchFamily="34" charset="0"/>
              <a:buChar char="•"/>
            </a:pPr>
            <a:r>
              <a:rPr lang="en-US" sz="2800" b="0" i="0" dirty="0">
                <a:effectLst/>
                <a:latin typeface="system-ui"/>
              </a:rPr>
              <a:t>Nutritional attributes (calories, carbohydrates, sugar, protein) showed weak correlations with traffic levels, indicating that these factors alone are not strong predictors of popularity.</a:t>
            </a:r>
          </a:p>
        </p:txBody>
      </p:sp>
    </p:spTree>
    <p:extLst>
      <p:ext uri="{BB962C8B-B14F-4D97-AF65-F5344CB8AC3E}">
        <p14:creationId xmlns:p14="http://schemas.microsoft.com/office/powerpoint/2010/main" val="2291815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D3B5C9-938B-E920-17BD-1A10EBFE8BDF}"/>
              </a:ext>
            </a:extLst>
          </p:cNvPr>
          <p:cNvSpPr txBox="1"/>
          <p:nvPr/>
        </p:nvSpPr>
        <p:spPr>
          <a:xfrm>
            <a:off x="539644" y="313040"/>
            <a:ext cx="10822900" cy="5324535"/>
          </a:xfrm>
          <a:prstGeom prst="rect">
            <a:avLst/>
          </a:prstGeom>
          <a:noFill/>
        </p:spPr>
        <p:txBody>
          <a:bodyPr wrap="square">
            <a:spAutoFit/>
          </a:bodyPr>
          <a:lstStyle/>
          <a:p>
            <a:pPr algn="l">
              <a:buFont typeface="Arial" panose="020B0604020202020204" pitchFamily="34" charset="0"/>
              <a:buChar char="•"/>
            </a:pPr>
            <a:r>
              <a:rPr lang="en-US" sz="2800" b="1" i="0" dirty="0">
                <a:effectLst/>
                <a:latin typeface="system-ui"/>
              </a:rPr>
              <a:t>Recommendations</a:t>
            </a:r>
          </a:p>
          <a:p>
            <a:pPr marL="742950" lvl="1" indent="-285750" algn="l">
              <a:buFont typeface="Arial" panose="020B0604020202020204" pitchFamily="34" charset="0"/>
              <a:buChar char="•"/>
            </a:pPr>
            <a:r>
              <a:rPr lang="en-US" sz="2400" b="0" i="0" dirty="0">
                <a:effectLst/>
                <a:latin typeface="system-ui"/>
              </a:rPr>
              <a:t>Deploy Logistic Regression Model : Given its superior performance, interpretability, and alignment with business goals, the tuned Logistic Regression model should be deployed to predict high-traffic recipes. This model will help the product team identify and display recipes that are likely to drive higher traffic and subscriptions.</a:t>
            </a:r>
          </a:p>
          <a:p>
            <a:pPr marL="742950" lvl="1" indent="-285750" algn="l">
              <a:buFont typeface="Arial" panose="020B0604020202020204" pitchFamily="34" charset="0"/>
              <a:buChar char="•"/>
            </a:pPr>
            <a:r>
              <a:rPr lang="en-US" sz="2400" b="0" i="0" dirty="0">
                <a:effectLst/>
                <a:latin typeface="system-ui"/>
              </a:rPr>
              <a:t>Monitor Weighted Accuracy : Use the Weighted Accuracy metric to evaluate model performance in production. Set a minimum threshold of 0.8 to ensure the model meets the business requirement of correctly predicting popular recipes 80% of the time.</a:t>
            </a:r>
          </a:p>
          <a:p>
            <a:pPr marL="742950" lvl="1" indent="-285750" algn="l">
              <a:buFont typeface="Arial" panose="020B0604020202020204" pitchFamily="34" charset="0"/>
              <a:buChar char="•"/>
            </a:pPr>
            <a:r>
              <a:rPr lang="en-US" sz="2400" b="0" i="0" dirty="0">
                <a:effectLst/>
                <a:latin typeface="system-ui"/>
              </a:rPr>
              <a:t>Leverage Recipe Categories : Focus on promoting recipes from categories identified as high-traffic drivers: Potato , Beverages , and Pork . Avoid over-representing less popular categories like Chicken , Dessert , and Vegetables unless they align with specific customer preferences or seasonal trends.</a:t>
            </a:r>
          </a:p>
        </p:txBody>
      </p:sp>
    </p:spTree>
    <p:extLst>
      <p:ext uri="{BB962C8B-B14F-4D97-AF65-F5344CB8AC3E}">
        <p14:creationId xmlns:p14="http://schemas.microsoft.com/office/powerpoint/2010/main" val="2278030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EDC2C2-8D7B-2BE0-76FC-83B66E5CE0BF}"/>
              </a:ext>
            </a:extLst>
          </p:cNvPr>
          <p:cNvSpPr txBox="1"/>
          <p:nvPr/>
        </p:nvSpPr>
        <p:spPr>
          <a:xfrm>
            <a:off x="539645" y="893272"/>
            <a:ext cx="10762939" cy="4524315"/>
          </a:xfrm>
          <a:prstGeom prst="rect">
            <a:avLst/>
          </a:prstGeom>
          <a:noFill/>
        </p:spPr>
        <p:txBody>
          <a:bodyPr wrap="square">
            <a:spAutoFit/>
          </a:bodyPr>
          <a:lstStyle/>
          <a:p>
            <a:pPr marL="742950" lvl="1" indent="-285750" algn="just">
              <a:buFont typeface="Arial" panose="020B0604020202020204" pitchFamily="34" charset="0"/>
              <a:buChar char="•"/>
            </a:pPr>
            <a:r>
              <a:rPr lang="en-US" sz="2400" b="0" i="0" dirty="0">
                <a:effectLst/>
                <a:latin typeface="system-ui"/>
              </a:rPr>
              <a:t>Feature Engineering : Explore additional features such as seasonality , user demographics , and recipe metadata (e.g., keywords, tags) to further improve model performance. Incorporate feedback loops to capture user interactions (e.g., clicks, shares) and refine predictions over time.</a:t>
            </a:r>
          </a:p>
          <a:p>
            <a:pPr marL="742950" lvl="1" indent="-285750" algn="just">
              <a:buFont typeface="Arial" panose="020B0604020202020204" pitchFamily="34" charset="0"/>
              <a:buChar char="•"/>
            </a:pPr>
            <a:r>
              <a:rPr lang="en-US" sz="2400" b="0" i="0" dirty="0">
                <a:effectLst/>
                <a:latin typeface="system-ui"/>
              </a:rPr>
              <a:t>Iterative Improvement : Continuously monitor model performance and retrain periodically with new data to adapt to changing user preferences. Conduct A/B testing to validate the impact of recommended recipes on website traffic and subscription rates.</a:t>
            </a:r>
          </a:p>
          <a:p>
            <a:pPr marL="742950" lvl="1" indent="-285750" algn="just">
              <a:buFont typeface="Arial" panose="020B0604020202020204" pitchFamily="34" charset="0"/>
              <a:buChar char="•"/>
            </a:pPr>
            <a:r>
              <a:rPr lang="en-US" sz="2400" b="0" i="0" dirty="0">
                <a:effectLst/>
                <a:latin typeface="system-ui"/>
              </a:rPr>
              <a:t>Enhance Data Collection : Address gaps in the current dataset, particularly missing nutritional values and ambiguous categorization. Standardize data collection processes to ensure consistency and completeness for future analyses.</a:t>
            </a:r>
          </a:p>
        </p:txBody>
      </p:sp>
    </p:spTree>
    <p:extLst>
      <p:ext uri="{BB962C8B-B14F-4D97-AF65-F5344CB8AC3E}">
        <p14:creationId xmlns:p14="http://schemas.microsoft.com/office/powerpoint/2010/main" val="2307679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a black square&#10;&#10;AI-generated content may be incorrect.">
            <a:extLst>
              <a:ext uri="{FF2B5EF4-FFF2-40B4-BE49-F238E27FC236}">
                <a16:creationId xmlns:a16="http://schemas.microsoft.com/office/drawing/2014/main" id="{3C15F140-6231-8847-49CC-60204E8E7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9726" y="1062779"/>
            <a:ext cx="7092547" cy="4732441"/>
          </a:xfrm>
          <a:prstGeom prst="rect">
            <a:avLst/>
          </a:prstGeom>
        </p:spPr>
      </p:pic>
    </p:spTree>
    <p:extLst>
      <p:ext uri="{BB962C8B-B14F-4D97-AF65-F5344CB8AC3E}">
        <p14:creationId xmlns:p14="http://schemas.microsoft.com/office/powerpoint/2010/main" val="78590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91EC57-735B-AFE6-42B7-9587AB08E72A}"/>
              </a:ext>
            </a:extLst>
          </p:cNvPr>
          <p:cNvSpPr txBox="1"/>
          <p:nvPr/>
        </p:nvSpPr>
        <p:spPr>
          <a:xfrm>
            <a:off x="1133006" y="1819952"/>
            <a:ext cx="9925987" cy="3970318"/>
          </a:xfrm>
          <a:prstGeom prst="rect">
            <a:avLst/>
          </a:prstGeom>
          <a:noFill/>
        </p:spPr>
        <p:txBody>
          <a:bodyPr wrap="square">
            <a:spAutoFit/>
          </a:bodyPr>
          <a:lstStyle/>
          <a:p>
            <a:pPr algn="just">
              <a:buNone/>
            </a:pPr>
            <a:r>
              <a:rPr lang="en-US" sz="2800" dirty="0"/>
              <a:t>In the competitive digital food and recipe market, user engagement is critical for driving traffic and subscriptions. Understanding which recipes are likely to attract more visitors can help platforms optimize their content strategy. This analysis focuses on predicting whether a recipe will generate high traffic using various nutritional and categorical attributes. By leveraging machine learning, the goal is to identify the patterns and features associated with popular recipes to guide decision-making for homepage content, marketing focus, and user personalization strategies.</a:t>
            </a:r>
          </a:p>
        </p:txBody>
      </p:sp>
      <p:sp>
        <p:nvSpPr>
          <p:cNvPr id="4" name="Title 3">
            <a:extLst>
              <a:ext uri="{FF2B5EF4-FFF2-40B4-BE49-F238E27FC236}">
                <a16:creationId xmlns:a16="http://schemas.microsoft.com/office/drawing/2014/main" id="{1480A0F7-59AE-A0BC-CC30-ED2F05CCE712}"/>
              </a:ext>
            </a:extLst>
          </p:cNvPr>
          <p:cNvSpPr>
            <a:spLocks noGrp="1"/>
          </p:cNvSpPr>
          <p:nvPr>
            <p:ph type="title"/>
          </p:nvPr>
        </p:nvSpPr>
        <p:spPr>
          <a:xfrm>
            <a:off x="1066800" y="901200"/>
            <a:ext cx="10058400" cy="1450757"/>
          </a:xfrm>
        </p:spPr>
        <p:txBody>
          <a:bodyPr/>
          <a:lstStyle/>
          <a:p>
            <a:r>
              <a:rPr lang="en-US" b="1" dirty="0">
                <a:solidFill>
                  <a:schemeClr val="tx1"/>
                </a:solidFill>
                <a:latin typeface="+mn-lt"/>
              </a:rPr>
              <a:t>Introduction</a:t>
            </a:r>
            <a:br>
              <a:rPr lang="en-US" b="1" dirty="0">
                <a:solidFill>
                  <a:schemeClr val="tx1"/>
                </a:solidFill>
                <a:latin typeface="+mn-lt"/>
              </a:rPr>
            </a:br>
            <a:endParaRPr lang="en-US" dirty="0">
              <a:solidFill>
                <a:schemeClr val="tx1"/>
              </a:solidFill>
              <a:latin typeface="+mn-lt"/>
            </a:endParaRPr>
          </a:p>
        </p:txBody>
      </p:sp>
    </p:spTree>
    <p:extLst>
      <p:ext uri="{BB962C8B-B14F-4D97-AF65-F5344CB8AC3E}">
        <p14:creationId xmlns:p14="http://schemas.microsoft.com/office/powerpoint/2010/main" val="3956038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36265B-9E74-3759-F83E-C662AB25D886}"/>
              </a:ext>
            </a:extLst>
          </p:cNvPr>
          <p:cNvSpPr txBox="1"/>
          <p:nvPr/>
        </p:nvSpPr>
        <p:spPr>
          <a:xfrm>
            <a:off x="1186721" y="1659285"/>
            <a:ext cx="9818557" cy="3539430"/>
          </a:xfrm>
          <a:prstGeom prst="rect">
            <a:avLst/>
          </a:prstGeom>
          <a:noFill/>
        </p:spPr>
        <p:txBody>
          <a:bodyPr wrap="square">
            <a:spAutoFit/>
          </a:bodyPr>
          <a:lstStyle/>
          <a:p>
            <a:pPr algn="just"/>
            <a:r>
              <a:rPr lang="en-US" sz="2800" dirty="0"/>
              <a:t>The dataset includes information such as recipe category, calories, carbohydrates, sugar, protein, servings, and a traffic indicator. However, the raw data contains inconsistencies such as missing values, incorrect data types, and ambiguous labels that need to be addressed before any analysis. By systematically cleaning, exploring, modeling, and evaluating the dataset, we aim to build a reliable predictive model and generate actionable business insights.</a:t>
            </a:r>
          </a:p>
        </p:txBody>
      </p:sp>
    </p:spTree>
    <p:extLst>
      <p:ext uri="{BB962C8B-B14F-4D97-AF65-F5344CB8AC3E}">
        <p14:creationId xmlns:p14="http://schemas.microsoft.com/office/powerpoint/2010/main" val="198264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3ECE6A-4645-A727-251F-B8EE31EC5294}"/>
              </a:ext>
            </a:extLst>
          </p:cNvPr>
          <p:cNvSpPr txBox="1"/>
          <p:nvPr/>
        </p:nvSpPr>
        <p:spPr>
          <a:xfrm>
            <a:off x="1217950" y="2034836"/>
            <a:ext cx="7896069" cy="3108543"/>
          </a:xfrm>
          <a:prstGeom prst="rect">
            <a:avLst/>
          </a:prstGeom>
          <a:noFill/>
        </p:spPr>
        <p:txBody>
          <a:bodyPr wrap="square">
            <a:spAutoFit/>
          </a:bodyPr>
          <a:lstStyle/>
          <a:p>
            <a:pPr marL="514350" indent="-514350">
              <a:buFont typeface="+mj-lt"/>
              <a:buAutoNum type="arabicPeriod"/>
            </a:pPr>
            <a:r>
              <a:rPr lang="en-US" sz="2800" dirty="0"/>
              <a:t>Data Validation &amp; Cleaning</a:t>
            </a:r>
          </a:p>
          <a:p>
            <a:pPr marL="514350" indent="-514350">
              <a:buFont typeface="+mj-lt"/>
              <a:buAutoNum type="arabicPeriod"/>
            </a:pPr>
            <a:r>
              <a:rPr lang="en-US" sz="2800" dirty="0"/>
              <a:t>Exploratory Data Analysis (EDA)</a:t>
            </a:r>
          </a:p>
          <a:p>
            <a:pPr marL="514350" indent="-514350">
              <a:buFont typeface="+mj-lt"/>
              <a:buAutoNum type="arabicPeriod"/>
            </a:pPr>
            <a:r>
              <a:rPr lang="en-US" sz="2800" dirty="0"/>
              <a:t>Model Development</a:t>
            </a:r>
          </a:p>
          <a:p>
            <a:pPr marL="514350" indent="-514350">
              <a:buFont typeface="+mj-lt"/>
              <a:buAutoNum type="arabicPeriod"/>
            </a:pPr>
            <a:r>
              <a:rPr lang="en-US" sz="2800" dirty="0"/>
              <a:t>Model Evaluation</a:t>
            </a:r>
          </a:p>
          <a:p>
            <a:pPr marL="514350" indent="-514350">
              <a:buFont typeface="+mj-lt"/>
              <a:buAutoNum type="arabicPeriod"/>
            </a:pPr>
            <a:r>
              <a:rPr lang="en-US" sz="2800" dirty="0"/>
              <a:t>Business Metrics</a:t>
            </a:r>
          </a:p>
          <a:p>
            <a:pPr marL="514350" indent="-514350">
              <a:buFont typeface="+mj-lt"/>
              <a:buAutoNum type="arabicPeriod"/>
            </a:pPr>
            <a:r>
              <a:rPr lang="en-US" sz="2800" dirty="0"/>
              <a:t>Result &amp; Recommendation</a:t>
            </a:r>
          </a:p>
          <a:p>
            <a:endParaRPr lang="en-US" sz="2800" dirty="0"/>
          </a:p>
        </p:txBody>
      </p:sp>
      <p:sp>
        <p:nvSpPr>
          <p:cNvPr id="4" name="Title 3">
            <a:extLst>
              <a:ext uri="{FF2B5EF4-FFF2-40B4-BE49-F238E27FC236}">
                <a16:creationId xmlns:a16="http://schemas.microsoft.com/office/drawing/2014/main" id="{F907D63A-D222-C46E-501F-30A22A10CC9F}"/>
              </a:ext>
            </a:extLst>
          </p:cNvPr>
          <p:cNvSpPr>
            <a:spLocks noGrp="1"/>
          </p:cNvSpPr>
          <p:nvPr>
            <p:ph type="title"/>
          </p:nvPr>
        </p:nvSpPr>
        <p:spPr>
          <a:xfrm>
            <a:off x="1097280" y="286603"/>
            <a:ext cx="10058400" cy="2122987"/>
          </a:xfrm>
        </p:spPr>
        <p:txBody>
          <a:bodyPr/>
          <a:lstStyle/>
          <a:p>
            <a:r>
              <a:rPr lang="en-US" b="1" dirty="0">
                <a:solidFill>
                  <a:schemeClr val="tx1"/>
                </a:solidFill>
                <a:latin typeface="+mn-lt"/>
              </a:rPr>
              <a:t>Methodology</a:t>
            </a:r>
            <a:br>
              <a:rPr lang="en-US" b="1" dirty="0">
                <a:solidFill>
                  <a:schemeClr val="tx1"/>
                </a:solidFill>
                <a:latin typeface="+mn-lt"/>
              </a:rPr>
            </a:br>
            <a:endParaRPr lang="en-US" b="1" dirty="0">
              <a:solidFill>
                <a:schemeClr val="tx1"/>
              </a:solidFill>
              <a:latin typeface="+mn-lt"/>
            </a:endParaRPr>
          </a:p>
        </p:txBody>
      </p:sp>
    </p:spTree>
    <p:extLst>
      <p:ext uri="{BB962C8B-B14F-4D97-AF65-F5344CB8AC3E}">
        <p14:creationId xmlns:p14="http://schemas.microsoft.com/office/powerpoint/2010/main" val="2840738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C55303-111A-CD46-271B-2A5B13FF36D1}"/>
              </a:ext>
            </a:extLst>
          </p:cNvPr>
          <p:cNvSpPr txBox="1"/>
          <p:nvPr/>
        </p:nvSpPr>
        <p:spPr>
          <a:xfrm>
            <a:off x="376628" y="1842914"/>
            <a:ext cx="10940946" cy="3539430"/>
          </a:xfrm>
          <a:prstGeom prst="rect">
            <a:avLst/>
          </a:prstGeom>
          <a:noFill/>
        </p:spPr>
        <p:txBody>
          <a:bodyPr wrap="square">
            <a:spAutoFit/>
          </a:bodyPr>
          <a:lstStyle/>
          <a:p>
            <a:pPr marL="285750" indent="-285750">
              <a:buFont typeface="Arial" panose="020B0604020202020204" pitchFamily="34" charset="0"/>
              <a:buChar char="•"/>
            </a:pPr>
            <a:r>
              <a:rPr lang="en-US" sz="2800" dirty="0"/>
              <a:t>Verified data types, value ranges, and missing values across all features.</a:t>
            </a:r>
          </a:p>
          <a:p>
            <a:pPr marL="285750" indent="-285750">
              <a:buFont typeface="Arial" panose="020B0604020202020204" pitchFamily="34" charset="0"/>
              <a:buChar char="•"/>
            </a:pPr>
            <a:r>
              <a:rPr lang="en-US" sz="2800" dirty="0"/>
              <a:t>Identified and corrected inconsistencies:</a:t>
            </a:r>
          </a:p>
          <a:p>
            <a:pPr marL="914400" lvl="1" indent="-457200" algn="just">
              <a:buFont typeface="Wingdings" panose="05000000000000000000" pitchFamily="2" charset="2"/>
              <a:buChar char="ü"/>
            </a:pPr>
            <a:r>
              <a:rPr lang="en-US" sz="2800" dirty="0"/>
              <a:t>Missing values in nutritional attributes (calories, carbohydrates, sugar, protein) were handled using appropriate imputation methods or removal where necessary.</a:t>
            </a:r>
          </a:p>
          <a:p>
            <a:pPr marL="914400" lvl="1" indent="-457200" algn="just">
              <a:buFont typeface="Wingdings" panose="05000000000000000000" pitchFamily="2" charset="2"/>
              <a:buChar char="ü"/>
            </a:pPr>
            <a:r>
              <a:rPr lang="en-US" sz="2800" dirty="0"/>
              <a:t>Fixed categorical inconsistencies (e.g., merged "Chicken Breast" into "Chicken") to reduce noise and ensure accurate grouping.</a:t>
            </a:r>
          </a:p>
          <a:p>
            <a:pPr lvl="1" algn="just"/>
            <a:endParaRPr lang="en-US" sz="2800" dirty="0"/>
          </a:p>
        </p:txBody>
      </p:sp>
      <p:sp>
        <p:nvSpPr>
          <p:cNvPr id="12" name="TextBox 11">
            <a:extLst>
              <a:ext uri="{FF2B5EF4-FFF2-40B4-BE49-F238E27FC236}">
                <a16:creationId xmlns:a16="http://schemas.microsoft.com/office/drawing/2014/main" id="{4CC13ECD-2112-0A70-E8DD-5FAD72A712E1}"/>
              </a:ext>
            </a:extLst>
          </p:cNvPr>
          <p:cNvSpPr txBox="1"/>
          <p:nvPr/>
        </p:nvSpPr>
        <p:spPr>
          <a:xfrm>
            <a:off x="376628" y="1196583"/>
            <a:ext cx="6093500" cy="646331"/>
          </a:xfrm>
          <a:prstGeom prst="rect">
            <a:avLst/>
          </a:prstGeom>
          <a:noFill/>
        </p:spPr>
        <p:txBody>
          <a:bodyPr wrap="square">
            <a:spAutoFit/>
          </a:bodyPr>
          <a:lstStyle/>
          <a:p>
            <a:r>
              <a:rPr lang="en-US" sz="3600" dirty="0"/>
              <a:t>1. </a:t>
            </a:r>
            <a:r>
              <a:rPr lang="en-US" sz="3600" b="1" dirty="0"/>
              <a:t>Data Validation &amp; Cleaning</a:t>
            </a:r>
            <a:endParaRPr lang="en-US" sz="3600" dirty="0"/>
          </a:p>
        </p:txBody>
      </p:sp>
    </p:spTree>
    <p:extLst>
      <p:ext uri="{BB962C8B-B14F-4D97-AF65-F5344CB8AC3E}">
        <p14:creationId xmlns:p14="http://schemas.microsoft.com/office/powerpoint/2010/main" val="2449226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B53D6-FD38-7041-165F-F2B24DD66382}"/>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5E819E0A-9D88-A722-462C-3C3BEDEC68B7}"/>
              </a:ext>
            </a:extLst>
          </p:cNvPr>
          <p:cNvSpPr txBox="1"/>
          <p:nvPr/>
        </p:nvSpPr>
        <p:spPr>
          <a:xfrm>
            <a:off x="376628" y="1842914"/>
            <a:ext cx="10940946" cy="2677656"/>
          </a:xfrm>
          <a:prstGeom prst="rect">
            <a:avLst/>
          </a:prstGeom>
          <a:noFill/>
        </p:spPr>
        <p:txBody>
          <a:bodyPr wrap="square">
            <a:spAutoFit/>
          </a:bodyPr>
          <a:lstStyle/>
          <a:p>
            <a:pPr marL="914400" lvl="1" indent="-457200" algn="just">
              <a:buFont typeface="Wingdings" panose="05000000000000000000" pitchFamily="2" charset="2"/>
              <a:buChar char="ü"/>
            </a:pPr>
            <a:r>
              <a:rPr lang="en-US" sz="2800" dirty="0"/>
              <a:t>Converted non-numeric types (e.g., servings stored as strings) into appropriate numerical formats.</a:t>
            </a:r>
          </a:p>
          <a:p>
            <a:pPr marL="914400" lvl="1" indent="-457200" algn="just">
              <a:buFont typeface="Wingdings" panose="05000000000000000000" pitchFamily="2" charset="2"/>
              <a:buChar char="ü"/>
            </a:pPr>
            <a:r>
              <a:rPr lang="en-US" sz="2800" dirty="0"/>
              <a:t>Filled missing values in the </a:t>
            </a:r>
            <a:r>
              <a:rPr lang="en-US" sz="2800" dirty="0" err="1"/>
              <a:t>high_traffic</a:t>
            </a:r>
            <a:r>
              <a:rPr lang="en-US" sz="2800" dirty="0"/>
              <a:t> column under the assumption that missing implies "</a:t>
            </a:r>
            <a:r>
              <a:rPr lang="en-US" sz="2800" dirty="0" err="1"/>
              <a:t>Low".Removed</a:t>
            </a:r>
            <a:r>
              <a:rPr lang="en-US" sz="2800" dirty="0"/>
              <a:t> duplicate records and outliers to maintain dataset integrity.</a:t>
            </a:r>
          </a:p>
          <a:p>
            <a:pPr lvl="1" algn="just"/>
            <a:endParaRPr lang="en-US" sz="2800" dirty="0"/>
          </a:p>
        </p:txBody>
      </p:sp>
    </p:spTree>
    <p:extLst>
      <p:ext uri="{BB962C8B-B14F-4D97-AF65-F5344CB8AC3E}">
        <p14:creationId xmlns:p14="http://schemas.microsoft.com/office/powerpoint/2010/main" val="4556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2BA35D3-0A80-4A49-10E4-24AB0CEB7FCA}"/>
              </a:ext>
            </a:extLst>
          </p:cNvPr>
          <p:cNvSpPr txBox="1"/>
          <p:nvPr/>
        </p:nvSpPr>
        <p:spPr>
          <a:xfrm>
            <a:off x="633333" y="1036309"/>
            <a:ext cx="6093500" cy="567399"/>
          </a:xfrm>
          <a:prstGeom prst="rect">
            <a:avLst/>
          </a:prstGeom>
          <a:noFill/>
        </p:spPr>
        <p:txBody>
          <a:bodyPr wrap="square">
            <a:spAutoFit/>
          </a:bodyPr>
          <a:lstStyle/>
          <a:p>
            <a:pPr defTabSz="914400">
              <a:lnSpc>
                <a:spcPct val="85000"/>
              </a:lnSpc>
              <a:spcBef>
                <a:spcPct val="0"/>
              </a:spcBef>
              <a:spcAft>
                <a:spcPts val="600"/>
              </a:spcAft>
            </a:pPr>
            <a:r>
              <a:rPr lang="en-US" sz="3600" b="1" spc="-50" dirty="0">
                <a:ea typeface="+mj-ea"/>
                <a:cs typeface="+mj-cs"/>
              </a:rPr>
              <a:t>2. Exploratory Data Analysis</a:t>
            </a:r>
          </a:p>
        </p:txBody>
      </p:sp>
      <p:pic>
        <p:nvPicPr>
          <p:cNvPr id="3" name="Picture 2">
            <a:extLst>
              <a:ext uri="{FF2B5EF4-FFF2-40B4-BE49-F238E27FC236}">
                <a16:creationId xmlns:a16="http://schemas.microsoft.com/office/drawing/2014/main" id="{17F699D3-1137-A645-0463-8D70DD665E50}"/>
              </a:ext>
            </a:extLst>
          </p:cNvPr>
          <p:cNvPicPr>
            <a:picLocks noChangeAspect="1"/>
          </p:cNvPicPr>
          <p:nvPr/>
        </p:nvPicPr>
        <p:blipFill>
          <a:blip r:embed="rId2"/>
          <a:stretch>
            <a:fillRect/>
          </a:stretch>
        </p:blipFill>
        <p:spPr>
          <a:xfrm>
            <a:off x="2783174" y="1715417"/>
            <a:ext cx="6345836" cy="3753374"/>
          </a:xfrm>
          <a:prstGeom prst="rect">
            <a:avLst/>
          </a:prstGeom>
        </p:spPr>
      </p:pic>
    </p:spTree>
    <p:extLst>
      <p:ext uri="{BB962C8B-B14F-4D97-AF65-F5344CB8AC3E}">
        <p14:creationId xmlns:p14="http://schemas.microsoft.com/office/powerpoint/2010/main" val="4165855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C7211D9-E545-4D00-9874-641EC7C7B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DBBC34A-8C43-4368-951E-A04EB7C0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74AB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BE320F7-B42D-249C-BEEC-A67A1AB766B8}"/>
              </a:ext>
            </a:extLst>
          </p:cNvPr>
          <p:cNvPicPr>
            <a:picLocks noChangeAspect="1"/>
          </p:cNvPicPr>
          <p:nvPr/>
        </p:nvPicPr>
        <p:blipFill>
          <a:blip r:embed="rId2"/>
          <a:stretch>
            <a:fillRect/>
          </a:stretch>
        </p:blipFill>
        <p:spPr>
          <a:xfrm>
            <a:off x="2773638" y="1128608"/>
            <a:ext cx="6644724" cy="5249332"/>
          </a:xfrm>
          <a:prstGeom prst="rect">
            <a:avLst/>
          </a:prstGeom>
        </p:spPr>
      </p:pic>
    </p:spTree>
    <p:extLst>
      <p:ext uri="{BB962C8B-B14F-4D97-AF65-F5344CB8AC3E}">
        <p14:creationId xmlns:p14="http://schemas.microsoft.com/office/powerpoint/2010/main" val="826220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44C5A9E5-0F35-4AA6-AF26-B90A2D47B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showing a performance&#10;&#10;AI-generated content may be incorrect.">
            <a:extLst>
              <a:ext uri="{FF2B5EF4-FFF2-40B4-BE49-F238E27FC236}">
                <a16:creationId xmlns:a16="http://schemas.microsoft.com/office/drawing/2014/main" id="{61084509-5A5F-80E3-B5AB-7C8945FA3055}"/>
              </a:ext>
            </a:extLst>
          </p:cNvPr>
          <p:cNvPicPr>
            <a:picLocks noChangeAspect="1"/>
          </p:cNvPicPr>
          <p:nvPr/>
        </p:nvPicPr>
        <p:blipFill>
          <a:blip r:embed="rId3"/>
          <a:stretch>
            <a:fillRect/>
          </a:stretch>
        </p:blipFill>
        <p:spPr>
          <a:xfrm>
            <a:off x="620304" y="1409075"/>
            <a:ext cx="5291666" cy="4467555"/>
          </a:xfrm>
          <a:prstGeom prst="rect">
            <a:avLst/>
          </a:prstGeom>
        </p:spPr>
      </p:pic>
      <p:pic>
        <p:nvPicPr>
          <p:cNvPr id="19" name="Picture 18">
            <a:extLst>
              <a:ext uri="{FF2B5EF4-FFF2-40B4-BE49-F238E27FC236}">
                <a16:creationId xmlns:a16="http://schemas.microsoft.com/office/drawing/2014/main" id="{14AC1ABD-E9A8-2C5F-25CA-7138013B88DC}"/>
              </a:ext>
            </a:extLst>
          </p:cNvPr>
          <p:cNvPicPr>
            <a:picLocks noChangeAspect="1"/>
          </p:cNvPicPr>
          <p:nvPr/>
        </p:nvPicPr>
        <p:blipFill>
          <a:blip r:embed="rId4"/>
          <a:stretch>
            <a:fillRect/>
          </a:stretch>
        </p:blipFill>
        <p:spPr>
          <a:xfrm>
            <a:off x="6280031" y="1541071"/>
            <a:ext cx="5291666" cy="4335559"/>
          </a:xfrm>
          <a:prstGeom prst="rect">
            <a:avLst/>
          </a:prstGeom>
        </p:spPr>
      </p:pic>
      <p:sp>
        <p:nvSpPr>
          <p:cNvPr id="48" name="Rectangle 47">
            <a:extLst>
              <a:ext uri="{FF2B5EF4-FFF2-40B4-BE49-F238E27FC236}">
                <a16:creationId xmlns:a16="http://schemas.microsoft.com/office/drawing/2014/main" id="{4D9DB69D-7E48-4FDF-806E-F0B4BF00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0" name="Rectangle 49">
            <a:extLst>
              <a:ext uri="{FF2B5EF4-FFF2-40B4-BE49-F238E27FC236}">
                <a16:creationId xmlns:a16="http://schemas.microsoft.com/office/drawing/2014/main" id="{846BF69C-4724-4F8D-8EA6-1487E9C9C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TextBox 4">
            <a:extLst>
              <a:ext uri="{FF2B5EF4-FFF2-40B4-BE49-F238E27FC236}">
                <a16:creationId xmlns:a16="http://schemas.microsoft.com/office/drawing/2014/main" id="{BAC4CC5B-C62E-7529-C693-925A889D40A1}"/>
              </a:ext>
            </a:extLst>
          </p:cNvPr>
          <p:cNvSpPr txBox="1"/>
          <p:nvPr/>
        </p:nvSpPr>
        <p:spPr>
          <a:xfrm>
            <a:off x="2633280" y="4690873"/>
            <a:ext cx="10909073" cy="1057655"/>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endParaRPr lang="en-US" sz="6000" spc="-50" dirty="0">
              <a:solidFill>
                <a:schemeClr val="tx1">
                  <a:lumMod val="85000"/>
                  <a:lumOff val="15000"/>
                </a:schemeClr>
              </a:solidFill>
              <a:latin typeface="+mj-lt"/>
              <a:ea typeface="+mj-ea"/>
              <a:cs typeface="+mj-cs"/>
            </a:endParaRPr>
          </a:p>
        </p:txBody>
      </p:sp>
      <p:sp>
        <p:nvSpPr>
          <p:cNvPr id="23" name="TextBox 22">
            <a:extLst>
              <a:ext uri="{FF2B5EF4-FFF2-40B4-BE49-F238E27FC236}">
                <a16:creationId xmlns:a16="http://schemas.microsoft.com/office/drawing/2014/main" id="{A2B52070-76C1-B305-2DAE-5548BAA0890A}"/>
              </a:ext>
            </a:extLst>
          </p:cNvPr>
          <p:cNvSpPr txBox="1"/>
          <p:nvPr/>
        </p:nvSpPr>
        <p:spPr>
          <a:xfrm>
            <a:off x="3673141" y="593461"/>
            <a:ext cx="6772758" cy="620170"/>
          </a:xfrm>
          <a:prstGeom prst="rect">
            <a:avLst/>
          </a:prstGeom>
          <a:noFill/>
        </p:spPr>
        <p:txBody>
          <a:bodyPr wrap="square">
            <a:spAutoFit/>
          </a:bodyPr>
          <a:lstStyle/>
          <a:p>
            <a:pPr defTabSz="914400">
              <a:lnSpc>
                <a:spcPct val="85000"/>
              </a:lnSpc>
              <a:spcBef>
                <a:spcPct val="0"/>
              </a:spcBef>
              <a:spcAft>
                <a:spcPts val="600"/>
              </a:spcAft>
            </a:pPr>
            <a:r>
              <a:rPr lang="en-US" sz="4000" b="1" spc="-50" dirty="0">
                <a:solidFill>
                  <a:schemeClr val="tx1">
                    <a:lumMod val="85000"/>
                    <a:lumOff val="15000"/>
                  </a:schemeClr>
                </a:solidFill>
                <a:latin typeface="+mj-lt"/>
                <a:ea typeface="+mj-ea"/>
                <a:cs typeface="+mj-cs"/>
              </a:rPr>
              <a:t>3.Model Development</a:t>
            </a:r>
            <a:endParaRPr lang="en-US" sz="4000" spc="-50" dirty="0">
              <a:solidFill>
                <a:schemeClr val="tx1">
                  <a:lumMod val="85000"/>
                  <a:lumOff val="15000"/>
                </a:schemeClr>
              </a:solidFill>
              <a:latin typeface="+mj-lt"/>
              <a:ea typeface="+mj-ea"/>
              <a:cs typeface="+mj-cs"/>
            </a:endParaRPr>
          </a:p>
        </p:txBody>
      </p:sp>
    </p:spTree>
    <p:extLst>
      <p:ext uri="{BB962C8B-B14F-4D97-AF65-F5344CB8AC3E}">
        <p14:creationId xmlns:p14="http://schemas.microsoft.com/office/powerpoint/2010/main" val="133662929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147</TotalTime>
  <Words>793</Words>
  <Application>Microsoft Office PowerPoint</Application>
  <PresentationFormat>Widescreen</PresentationFormat>
  <Paragraphs>43</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Arial</vt:lpstr>
      <vt:lpstr>Calibri</vt:lpstr>
      <vt:lpstr>Calibri Light</vt:lpstr>
      <vt:lpstr>system-ui</vt:lpstr>
      <vt:lpstr>Wingdings</vt:lpstr>
      <vt:lpstr>Retrospect</vt:lpstr>
      <vt:lpstr>Recipe Site Traffic Prediction</vt:lpstr>
      <vt:lpstr>Introduction </vt:lpstr>
      <vt:lpstr>PowerPoint Presentation</vt:lpstr>
      <vt:lpstr>Methodology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 Result &amp; Recommendations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SHARAF A. (2139533)</dc:creator>
  <cp:lastModifiedBy>SHARAF A. (2139533)</cp:lastModifiedBy>
  <cp:revision>41</cp:revision>
  <dcterms:created xsi:type="dcterms:W3CDTF">2025-06-10T17:31:54Z</dcterms:created>
  <dcterms:modified xsi:type="dcterms:W3CDTF">2025-06-10T21:12:34Z</dcterms:modified>
</cp:coreProperties>
</file>