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4" r:id="rId5"/>
  </p:sldMasterIdLst>
  <p:notesMasterIdLst>
    <p:notesMasterId r:id="rId14"/>
  </p:notesMasterIdLst>
  <p:sldIdLst>
    <p:sldId id="256" r:id="rId6"/>
    <p:sldId id="257" r:id="rId7"/>
    <p:sldId id="289" r:id="rId8"/>
    <p:sldId id="261" r:id="rId9"/>
    <p:sldId id="292" r:id="rId10"/>
    <p:sldId id="262" r:id="rId11"/>
    <p:sldId id="263" r:id="rId12"/>
    <p:sldId id="291" r:id="rId13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51" d="100"/>
          <a:sy n="51" d="100"/>
        </p:scale>
        <p:origin x="135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19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9BEA-26CD-498D-2FD6-FB44C84D5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EB722-BF1D-ECEF-8073-5048A5AFD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EB9CF-65A4-4BA1-4CE2-47029C3C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C9EF-1541-49E8-93AB-EC9A92A98ED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89015-10D5-A0ED-765A-AF14BFC8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9C15B-F718-844E-415E-5AA3919F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3E69-DFCE-47D7-B713-BE343A97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8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6328-418E-2FEE-810F-92AE2009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A745F-5C26-753A-BF96-9AC1CD058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B157D-FDF0-7FA8-3673-567021DC9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C9EF-1541-49E8-93AB-EC9A92A98ED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F02B1-D93A-CA74-DE54-52CA1D9C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50015-48A9-AB5F-11E8-9116D2E7D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3E69-DFCE-47D7-B713-BE343A97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3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3225-093D-879F-3876-49EA7FC86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E87AD-B9CC-4A29-2411-CD24C3111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F009F-A4E0-4FE0-A6F8-C1BB4289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C9EF-1541-49E8-93AB-EC9A92A98ED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2123B-BBE0-DF9B-1ED5-083A90906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F710B-527D-A9EB-4537-A6BF2503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3E69-DFCE-47D7-B713-BE343A97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66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1A7F-54DF-AD8C-610C-F9FEF5B48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7BC8B-B103-78F7-41E5-F3579739B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FC675-2EBC-4B7C-D925-F1D1C9FE6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EF94-794A-DEE3-C1AF-0961CAC4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C9EF-1541-49E8-93AB-EC9A92A98ED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5020F-24DF-86C2-842A-1E7CFFDD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81EAC-1FE0-9B88-E49A-2A443140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3E69-DFCE-47D7-B713-BE343A97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325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3432-4DDA-8AFB-2C86-0FEC15A49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C43C8-A902-1906-09D2-31F51DACB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2B7C1-825E-D0C5-9432-FC521ED43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3FBEF-2200-3D1A-23A9-A9F4FBCF0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2FF04F-8C96-660D-D0A2-4CBB439EC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3644E1-7B20-2CBC-20C3-69D4646E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C9EF-1541-49E8-93AB-EC9A92A98ED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BEE808-1A6A-0507-ECCC-DF54DD525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EA1084-8654-0F13-E25C-98A522A6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3E69-DFCE-47D7-B713-BE343A97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084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A3FD-7021-1AF8-5E7B-6162C83D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22020-C963-F7C0-CDA4-A76D44FCB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C9EF-1541-49E8-93AB-EC9A92A98ED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C311B-64C7-46CA-E23D-D7CC785E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7E789-BDCC-FD76-2D24-58A915EC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3E69-DFCE-47D7-B713-BE343A97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35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24B2B2-6B63-37C1-3794-C1538A7F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C9EF-1541-49E8-93AB-EC9A92A98ED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BEB89F-3A7A-68A3-C307-06C9CADCC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F2570-AAE8-CC9E-CE8C-5EEDE884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3E69-DFCE-47D7-B713-BE343A97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68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F632-E8BE-84B8-D6E2-F78581AD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9455-FFF1-D073-AFAF-37F1110C0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74307-5C89-2299-D2F4-832472EFC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8EB5F-89D5-ABBC-0070-EC613E42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C9EF-1541-49E8-93AB-EC9A92A98ED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6A5E8-35C4-5895-C0A0-44CCC31F6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39A4D-C274-5E22-3CD6-9ED0DF2E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3E69-DFCE-47D7-B713-BE343A97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540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6A419-0C40-AD20-8028-EFE4E315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A5652A-F064-3A96-A959-E89987CDC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5AE2B-3B91-554E-C254-1B21C60C0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C4B99-2F73-9D49-CC07-A75563AE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C9EF-1541-49E8-93AB-EC9A92A98ED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CD4F7-10CB-136F-D1D8-5EC46322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F18B-D3E1-1569-D709-11184F124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3E69-DFCE-47D7-B713-BE343A97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078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9F32-FFC9-F835-891A-D83E0813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71633-799A-75EF-CEA5-1A3194579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C1392-7873-0812-10E1-D0EDF7D2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C9EF-1541-49E8-93AB-EC9A92A98ED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5152B-4EAC-5092-F573-3AD8265B7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9C672-9F0E-667D-481A-8FAA43FD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3E69-DFCE-47D7-B713-BE343A97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245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3FDF63-14C1-77FA-26CA-7DD6FC311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BE2E2-0FA3-CF58-6629-AB20C61AE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F36FE-25CB-2D8F-03A3-CD5EA7BCA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C9EF-1541-49E8-93AB-EC9A92A98ED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3D261-B15D-917D-2C67-83CA02D11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A5E6F-A3C7-DD16-E007-45305C4A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93E69-DFCE-47D7-B713-BE343A97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2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CCAA4B-9CFF-ED68-44D2-9440A34A1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1C881-2B8E-A043-DF2B-1E31FAF89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926E8-C187-23D6-9B97-EBB6080BB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06C9EF-1541-49E8-93AB-EC9A92A98ED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4926B-93A3-823B-D7B9-30B1F715E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1CD6C-8E0F-C13C-46BF-6AD618E62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A93E69-DFCE-47D7-B713-BE343A97C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8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image" Target="../media/image12.png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customXml" Target="../ink/ink28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7.xml"/><Relationship Id="rId37" Type="http://schemas.openxmlformats.org/officeDocument/2006/relationships/image" Target="../media/image70.png"/><Relationship Id="rId23" Type="http://schemas.openxmlformats.org/officeDocument/2006/relationships/customXml" Target="../ink/ink19.xml"/><Relationship Id="rId28" Type="http://schemas.openxmlformats.org/officeDocument/2006/relationships/customXml" Target="../ink/ink23.xml"/><Relationship Id="rId36" Type="http://schemas.openxmlformats.org/officeDocument/2006/relationships/customXml" Target="../ink/ink30.xml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6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image" Target="../media/image7.png"/><Relationship Id="rId30" Type="http://schemas.openxmlformats.org/officeDocument/2006/relationships/customXml" Target="../ink/ink25.xml"/><Relationship Id="rId35" Type="http://schemas.openxmlformats.org/officeDocument/2006/relationships/customXml" Target="../ink/ink29.xml"/><Relationship Id="rId8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customXml" Target="../ink/ink31.xml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13" Type="http://schemas.openxmlformats.org/officeDocument/2006/relationships/image" Target="../media/image18.png"/><Relationship Id="rId18" Type="http://schemas.openxmlformats.org/officeDocument/2006/relationships/customXml" Target="../ink/ink50.xml"/><Relationship Id="rId7" Type="http://schemas.openxmlformats.org/officeDocument/2006/relationships/image" Target="../media/image5.png"/><Relationship Id="rId12" Type="http://schemas.openxmlformats.org/officeDocument/2006/relationships/customXml" Target="../ink/ink45.xml"/><Relationship Id="rId17" Type="http://schemas.openxmlformats.org/officeDocument/2006/relationships/customXml" Target="../ink/ink49.xml"/><Relationship Id="rId2" Type="http://schemas.openxmlformats.org/officeDocument/2006/relationships/customXml" Target="../ink/ink41.xml"/><Relationship Id="rId16" Type="http://schemas.openxmlformats.org/officeDocument/2006/relationships/customXml" Target="../ink/ink4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47.xml"/><Relationship Id="rId10" Type="http://schemas.openxmlformats.org/officeDocument/2006/relationships/customXml" Target="../ink/ink44.xml"/><Relationship Id="rId9" Type="http://schemas.openxmlformats.org/officeDocument/2006/relationships/customXml" Target="../ink/ink43.xml"/><Relationship Id="rId14" Type="http://schemas.openxmlformats.org/officeDocument/2006/relationships/customXml" Target="../ink/ink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1825625"/>
            <a:ext cx="5180520" cy="184565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E659B"/>
                </a:solidFill>
              </a:rPr>
              <a:t>Customer Churn Analysis for Telecom Company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3928516"/>
            <a:ext cx="5181600" cy="26169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Abdullah Sharaf</a:t>
            </a:r>
          </a:p>
          <a:p>
            <a:pPr marL="0" indent="0" algn="ctr">
              <a:buNone/>
            </a:pPr>
            <a:r>
              <a:rPr lang="ar-SY" dirty="0"/>
              <a:t>07</a:t>
            </a:r>
            <a:r>
              <a:rPr lang="en-US" dirty="0"/>
              <a:t>/</a:t>
            </a:r>
            <a:r>
              <a:rPr lang="ar-SY" dirty="0"/>
              <a:t>07</a:t>
            </a:r>
            <a:r>
              <a:rPr lang="en-US" dirty="0"/>
              <a:t>/</a:t>
            </a:r>
            <a:r>
              <a:rPr lang="ar-SY" dirty="0"/>
              <a:t>2025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060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160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2054" y="1448520"/>
            <a:ext cx="10571746" cy="472844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Overview of the Project and Business Goals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Project Objective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ar-SY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 explore customer churn data, identify key churn drivers, and uncover patterns in customer behavior that can inform strategic decisions to reduce churn and retain high-value customers.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ar-SY" dirty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Business Goals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Reduce Customer Churn Rate </a:t>
            </a:r>
            <a:r>
              <a:rPr lang="en-US" sz="2800" dirty="0">
                <a:solidFill>
                  <a:schemeClr val="tx1"/>
                </a:solidFill>
              </a:rPr>
              <a:t>by identifying the main reasons behind subscriber cancellations and analyzing age group distributions to better understand customer behaviors.</a:t>
            </a:r>
          </a:p>
          <a:p>
            <a:endParaRPr lang="en-US" sz="2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3DE7F-AD38-A933-CF78-34EE70C70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1330-ED4D-CE5A-2727-D9F21561F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F2C1C-6B1F-9BF5-FECC-B6718F040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5804" y="1755964"/>
            <a:ext cx="10571746" cy="4351338"/>
          </a:xfrm>
        </p:spPr>
        <p:txBody>
          <a:bodyPr>
            <a:norm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Optimize Retention Strategies: </a:t>
            </a:r>
            <a:r>
              <a:rPr lang="en-US" sz="2800" dirty="0">
                <a:solidFill>
                  <a:schemeClr val="tx1"/>
                </a:solidFill>
              </a:rPr>
              <a:t>Use customer churn data insights to adjust strategies that enhance customer loyalty and maximize long-term value.</a:t>
            </a:r>
          </a:p>
          <a:p>
            <a:pPr marL="457200" lvl="1" indent="0" algn="just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Identify Improvement Areas: </a:t>
            </a:r>
            <a:r>
              <a:rPr lang="en-US" sz="2800" dirty="0">
                <a:solidFill>
                  <a:schemeClr val="tx1"/>
                </a:solidFill>
              </a:rPr>
              <a:t>Pinpoint specific service aspects or customer segments that require focused interventions, such as tailored offers, improved customer support, or marketing efforts.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4952972-24CA-4B72-BA71-80A64F25DCDC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9F05AF1-5ED7-A4C7-347E-0A48F45F0B48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52680D9-B31F-44E7-8ACD-18091ED412B7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38335BB-E434-CE04-4AD5-296936D8113F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79139B5-F40C-1185-C8BF-91AF9CAC01FE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62F45CD-6936-A08A-0033-0C0A319389FB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825DBF2-CBEA-AB4B-F80C-7C5EEC3B63B1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D084B91-F9E3-E6E7-85BB-FFAEE7A5381B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9E6B479-EAD1-324D-6BC9-354AC0F3C234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43E9FE2-5570-284D-CF4A-CD4A5F31CA56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537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Problem Addressed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21" y="2262036"/>
            <a:ext cx="1268329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75B7E2-E488-98C2-08FB-3860E255E2A7}"/>
              </a:ext>
            </a:extLst>
          </p:cNvPr>
          <p:cNvSpPr txBox="1"/>
          <p:nvPr/>
        </p:nvSpPr>
        <p:spPr>
          <a:xfrm>
            <a:off x="2266950" y="1595021"/>
            <a:ext cx="932321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Data Quality: </a:t>
            </a:r>
            <a:r>
              <a:rPr lang="en-US" sz="2800" dirty="0"/>
              <a:t>By cleaning and standardizing customer and service data by Power Query Editor, the analysis ensures a consistent and reliable dataset ready for accurate churn analysis.</a:t>
            </a:r>
            <a:endParaRPr lang="en-US" sz="2800" b="1" dirty="0"/>
          </a:p>
          <a:p>
            <a:pPr algn="just"/>
            <a:r>
              <a:rPr lang="en-US" sz="2800" b="1" dirty="0"/>
              <a:t>Estimation: </a:t>
            </a:r>
            <a:r>
              <a:rPr lang="en-US" sz="2800" dirty="0"/>
              <a:t>Imputing missing values in key customer and usage variables helps create a complete picture of churn patterns and customer behavior.</a:t>
            </a:r>
            <a:endParaRPr lang="en-US" sz="2800" b="1" dirty="0"/>
          </a:p>
          <a:p>
            <a:pPr algn="just"/>
            <a:r>
              <a:rPr lang="en-US" sz="2800" b="1" dirty="0"/>
              <a:t>Retention Strategy: </a:t>
            </a:r>
            <a:r>
              <a:rPr lang="en-US" sz="2800" dirty="0"/>
              <a:t>Insights from the analysis clarify which factors  that most influence churn, guiding targeted customer retention efforts and strategic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D509-BE87-8DBE-3781-6B5BEF1F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Churn Demographics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6B1190-D09F-B5A9-DC93-D48370F6C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37943"/>
            <a:ext cx="11029950" cy="525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3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2053" y="1825625"/>
            <a:ext cx="10571747" cy="435133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churn rate is 26.86%, with the highest churn among customers under 30 (38.46%) and spikes again for customers aged 50+.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reasons for churn: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Competitors offering better price promotions.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Competitors providing superior and newer devices (5G phones, smart routers).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Poor customer support experience.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 overlap between price-sensitive and device-driven churn groups: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 value a combination of competitive pricing and device quality rather than focusing on just one factor.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Strategic need: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integrated bundled offers that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combine:Competitive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pricing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plans,Modern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devices with upgrade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options,Enhanced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customer support, especially for vulnerable age groups.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Recommendations to the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6B9B2E-24BA-AE6B-4955-F8C4BA7DC144}"/>
              </a:ext>
            </a:extLst>
          </p:cNvPr>
          <p:cNvSpPr txBox="1"/>
          <p:nvPr/>
        </p:nvSpPr>
        <p:spPr>
          <a:xfrm>
            <a:off x="838200" y="1810861"/>
            <a:ext cx="10515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 Text"/>
                <a:ea typeface="+mn-ea"/>
                <a:cs typeface="+mn-cs"/>
              </a:rPr>
              <a:t>Create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 Text"/>
                <a:ea typeface="+mn-ea"/>
                <a:cs typeface="+mn-cs"/>
              </a:rPr>
              <a:t>bundled plans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 Text"/>
                <a:ea typeface="+mn-ea"/>
                <a:cs typeface="+mn-cs"/>
              </a:rPr>
              <a:t> that integrate attractive pricing with the latest devices.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 Text"/>
                <a:ea typeface="+mn-ea"/>
                <a:cs typeface="+mn-cs"/>
              </a:rPr>
              <a:t>Focus on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 Text"/>
                <a:ea typeface="+mn-ea"/>
                <a:cs typeface="+mn-cs"/>
              </a:rPr>
              <a:t>age-sensitive packages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 Text"/>
                <a:ea typeface="+mn-ea"/>
                <a:cs typeface="+mn-cs"/>
              </a:rPr>
              <a:t> tailored for younger tech-savvy customers and seniors.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 Text"/>
                <a:ea typeface="+mn-ea"/>
                <a:cs typeface="+mn-cs"/>
              </a:rPr>
              <a:t>Improve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 Text"/>
                <a:ea typeface="+mn-ea"/>
                <a:cs typeface="+mn-cs"/>
              </a:rPr>
              <a:t>customer support experience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 Text"/>
                <a:ea typeface="+mn-ea"/>
                <a:cs typeface="+mn-cs"/>
              </a:rPr>
              <a:t> to reduce churn caused by poor service.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B6E8A9-523C-6086-9798-546BEC0646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Thank you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3EA2064-B828-B8CA-545D-427E4D111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1715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purl.org/dc/terms/"/>
    <ds:schemaRef ds:uri="http://purl.org/dc/elements/1.1/"/>
    <ds:schemaRef ds:uri="155be751-a274-42e8-93fb-f39d3b9bccc8"/>
    <ds:schemaRef ds:uri="http://purl.org/dc/dcmitype/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370</Words>
  <Application>Microsoft Office PowerPoint</Application>
  <PresentationFormat>Widescreen</PresentationFormat>
  <Paragraphs>34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Helv</vt:lpstr>
      <vt:lpstr>IBM Plex Mono SemiBold</vt:lpstr>
      <vt:lpstr>IBM Plex Mono Text</vt:lpstr>
      <vt:lpstr>IBM Plex Sans Text</vt:lpstr>
      <vt:lpstr>SLIDE_TEMPLATE_skill_network</vt:lpstr>
      <vt:lpstr>Custom Design</vt:lpstr>
      <vt:lpstr>Customer Churn Analysis for Telecom Company</vt:lpstr>
      <vt:lpstr>OUTLINE</vt:lpstr>
      <vt:lpstr>OUTLINE</vt:lpstr>
      <vt:lpstr>Problem Addressed</vt:lpstr>
      <vt:lpstr>Churn Demographics Dashboard</vt:lpstr>
      <vt:lpstr>Key Findings</vt:lpstr>
      <vt:lpstr>Recommendations to the Business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SHARAF A. (2139533)</cp:lastModifiedBy>
  <cp:revision>44</cp:revision>
  <dcterms:created xsi:type="dcterms:W3CDTF">2020-10-28T18:29:43Z</dcterms:created>
  <dcterms:modified xsi:type="dcterms:W3CDTF">2025-07-07T22:39:43Z</dcterms:modified>
</cp:coreProperties>
</file>