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1" r:id="rId7"/>
    <p:sldId id="262" r:id="rId8"/>
    <p:sldId id="280" r:id="rId9"/>
    <p:sldId id="289" r:id="rId10"/>
    <p:sldId id="290" r:id="rId11"/>
    <p:sldId id="281" r:id="rId12"/>
    <p:sldId id="263" r:id="rId13"/>
    <p:sldId id="282" r:id="rId14"/>
    <p:sldId id="283" r:id="rId15"/>
    <p:sldId id="284" r:id="rId16"/>
    <p:sldId id="258" r:id="rId17"/>
    <p:sldId id="264" r:id="rId18"/>
    <p:sldId id="278" r:id="rId19"/>
    <p:sldId id="279" r:id="rId20"/>
    <p:sldId id="267" r:id="rId21"/>
    <p:sldId id="268" r:id="rId22"/>
    <p:sldId id="269" r:id="rId23"/>
    <p:sldId id="291" r:id="rId24"/>
    <p:sldId id="270" r:id="rId25"/>
    <p:sldId id="292" r:id="rId26"/>
    <p:sldId id="273" r:id="rId27"/>
    <p:sldId id="272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Data Camp.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image" Target="../media/image7.png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image" Target="../media/image12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customXml" Target="../ink/ink2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37" Type="http://schemas.openxmlformats.org/officeDocument/2006/relationships/image" Target="../media/image70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customXml" Target="../ink/ink30.xml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279" y="2127800"/>
            <a:ext cx="5724632" cy="145147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Used Toyota Price Predictor UK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385657" cy="3979985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4795" y="5081732"/>
            <a:ext cx="5181600" cy="2616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Abdullah Sharaf</a:t>
            </a:r>
          </a:p>
          <a:p>
            <a:pPr marL="0" indent="0" algn="ctr">
              <a:buNone/>
            </a:pPr>
            <a:r>
              <a:rPr lang="en-US" dirty="0"/>
              <a:t>12/03/2025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6769354" y="251121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79354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4CE67E-D334-580C-91C6-0119E4A0E2B1}"/>
              </a:ext>
            </a:extLst>
          </p:cNvPr>
          <p:cNvSpPr txBox="1"/>
          <p:nvPr/>
        </p:nvSpPr>
        <p:spPr>
          <a:xfrm>
            <a:off x="5539219" y="3934097"/>
            <a:ext cx="6232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Improving Price Accuracy with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Heatmap Correlation</a:t>
            </a:r>
            <a:r>
              <a:rPr lang="en-US" sz="3600" dirty="0"/>
              <a:t>(Two Features)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22874-1742-272E-16BC-CF36F7B5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8"/>
          <a:stretch/>
        </p:blipFill>
        <p:spPr>
          <a:xfrm>
            <a:off x="3307630" y="1690688"/>
            <a:ext cx="61825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2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23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Scatter plot Correlation </a:t>
            </a:r>
            <a:br>
              <a:rPr lang="en-US" dirty="0"/>
            </a:br>
            <a:r>
              <a:rPr lang="en-US" sz="3600" dirty="0"/>
              <a:t>(Two Features)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6074F-457D-3B52-8D94-79218781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2" y="1825625"/>
            <a:ext cx="1154939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Scatter plot (Three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007E3-0343-2E4E-6D0F-F513E2CC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690688"/>
            <a:ext cx="741148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DC7F76-0626-7DE8-3BD5-062C9187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4" y="2136314"/>
            <a:ext cx="7413171" cy="4327548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13F983-475F-B4DF-0431-F5D11C3E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516498"/>
            <a:ext cx="6596744" cy="504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F1CA0F-21DD-2175-A4CA-21DB69926EC7}"/>
              </a:ext>
            </a:extLst>
          </p:cNvPr>
          <p:cNvSpPr txBox="1"/>
          <p:nvPr/>
        </p:nvSpPr>
        <p:spPr>
          <a:xfrm>
            <a:off x="923220" y="565840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Result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82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Finding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9AD36-3DD6-73AE-3666-601CF5C3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25"/>
          <a:stretch/>
        </p:blipFill>
        <p:spPr>
          <a:xfrm>
            <a:off x="491359" y="2049517"/>
            <a:ext cx="5337942" cy="4443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8512C7-5285-33E0-5385-ECCAC04EC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9" y="1308049"/>
            <a:ext cx="5337942" cy="56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115991-0D27-FA94-57E6-B18432058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994403"/>
            <a:ext cx="5604640" cy="4553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ABDF57-6F04-8401-0F2F-D2FEB4B53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1" y="1393786"/>
            <a:ext cx="513167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Fit Models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8627E-94A4-83C7-C278-931B64847DD3}"/>
              </a:ext>
            </a:extLst>
          </p:cNvPr>
          <p:cNvSpPr txBox="1"/>
          <p:nvPr/>
        </p:nvSpPr>
        <p:spPr>
          <a:xfrm>
            <a:off x="862584" y="1978308"/>
            <a:ext cx="1049121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Models Tested:</a:t>
            </a:r>
            <a:br>
              <a:rPr lang="en-US" sz="3200" b="1" dirty="0"/>
            </a:br>
            <a:r>
              <a:rPr lang="en-US" sz="2800" b="1" dirty="0">
                <a:solidFill>
                  <a:srgbClr val="FF0000"/>
                </a:solidFill>
              </a:rPr>
              <a:t>We used Supervised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Baseline Model:</a:t>
            </a:r>
            <a:r>
              <a:rPr lang="en-US" sz="2400" dirty="0"/>
              <a:t> Linear Regression.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Advanced Model</a:t>
            </a:r>
            <a:r>
              <a:rPr lang="en-US" sz="3200" b="1" dirty="0"/>
              <a:t>:</a:t>
            </a:r>
            <a:r>
              <a:rPr lang="en-US" sz="3200" dirty="0"/>
              <a:t> 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Decision Tree Regression(DT).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Best Model:</a:t>
            </a:r>
            <a:r>
              <a:rPr lang="en-US" sz="2800" dirty="0"/>
              <a:t> 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DT </a:t>
            </a:r>
            <a:r>
              <a:rPr lang="en-US" sz="2400" dirty="0"/>
              <a:t>Captures </a:t>
            </a:r>
            <a:r>
              <a:rPr lang="en-US" sz="2400" b="1" dirty="0"/>
              <a:t>non-linear patterns</a:t>
            </a:r>
            <a:r>
              <a:rPr lang="en-US" sz="2400" dirty="0"/>
              <a:t> in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10539984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Root Mean Squared Error (RMSE):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 the average error in price prediction.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Linear Regression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2483.69</a:t>
            </a:r>
            <a:r>
              <a:rPr lang="en-US" dirty="0">
                <a:solidFill>
                  <a:schemeClr val="tx1"/>
                </a:solidFill>
              </a:rPr>
              <a:t>) , </a:t>
            </a:r>
            <a:r>
              <a:rPr lang="en-US" b="1" dirty="0">
                <a:solidFill>
                  <a:schemeClr val="tx1"/>
                </a:solidFill>
              </a:rPr>
              <a:t>Decision Tree Regression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 0.0139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R-Square (R²):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 how well the model explains price variations.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Linear Regression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800" b="1" dirty="0">
                <a:solidFill>
                  <a:schemeClr val="accent1"/>
                </a:solidFill>
              </a:rPr>
              <a:t>0.86</a:t>
            </a:r>
            <a:r>
              <a:rPr lang="en-US" dirty="0">
                <a:solidFill>
                  <a:schemeClr val="tx1"/>
                </a:solidFill>
              </a:rPr>
              <a:t>) , </a:t>
            </a:r>
            <a:r>
              <a:rPr lang="en-US" b="1" dirty="0">
                <a:solidFill>
                  <a:schemeClr val="tx1"/>
                </a:solidFill>
              </a:rPr>
              <a:t>Decision Tree Regression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800" b="1" dirty="0">
                <a:solidFill>
                  <a:schemeClr val="accent1"/>
                </a:solidFill>
              </a:rPr>
              <a:t>0.938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DT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0D9EA-5AF0-07CB-DA05-E961505E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7" y="1690688"/>
            <a:ext cx="5257800" cy="43513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03F61A-DE4F-5574-62F3-03074FF2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8967"/>
            <a:ext cx="5257800" cy="44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i="0" cap="all" dirty="0">
                <a:solidFill>
                  <a:schemeClr val="accent1"/>
                </a:solidFill>
                <a:effectLst/>
                <a:latin typeface="Studio-Feixen-Sans"/>
              </a:rPr>
              <a:t>Model Evaluation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29997-96B2-F188-BB11-F5180E66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15" y="1418091"/>
            <a:ext cx="6725589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i="0" cap="all" dirty="0">
                <a:solidFill>
                  <a:schemeClr val="accent1"/>
                </a:solidFill>
                <a:effectLst/>
                <a:latin typeface="Studio-Feixen-Sans"/>
              </a:rPr>
              <a:t>Business Focus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502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Business Goal 🎯</a:t>
            </a:r>
          </a:p>
          <a:p>
            <a:r>
              <a:rPr lang="en-US" dirty="0">
                <a:solidFill>
                  <a:schemeClr val="tx1"/>
                </a:solidFill>
              </a:rPr>
              <a:t>The company aims to </a:t>
            </a:r>
            <a:r>
              <a:rPr lang="en-US" b="1" dirty="0">
                <a:solidFill>
                  <a:schemeClr val="tx1"/>
                </a:solidFill>
              </a:rPr>
              <a:t>ensure accurate price predictions</a:t>
            </a:r>
            <a:r>
              <a:rPr lang="en-US" dirty="0">
                <a:solidFill>
                  <a:schemeClr val="tx1"/>
                </a:solidFill>
              </a:rPr>
              <a:t> for used Toyota cars, keeping them </a:t>
            </a:r>
            <a:r>
              <a:rPr lang="en-US" b="1" dirty="0">
                <a:solidFill>
                  <a:schemeClr val="tx1"/>
                </a:solidFill>
              </a:rPr>
              <a:t>within ±10% of the actual sale price</a:t>
            </a:r>
            <a:r>
              <a:rPr lang="en-US" dirty="0">
                <a:solidFill>
                  <a:schemeClr val="tx1"/>
                </a:solidFill>
              </a:rPr>
              <a:t>. This improves </a:t>
            </a:r>
            <a:r>
              <a:rPr lang="en-US" b="1" dirty="0">
                <a:solidFill>
                  <a:schemeClr val="tx1"/>
                </a:solidFill>
              </a:rPr>
              <a:t>pricing strategy, customer trust, and sales efficiency</a:t>
            </a:r>
            <a:r>
              <a:rPr lang="en-US" dirty="0">
                <a:solidFill>
                  <a:schemeClr val="tx1"/>
                </a:solidFill>
              </a:rPr>
              <a:t> while minimizing revenue loss due to inaccurate pricing.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🔹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We developed and compared </a:t>
            </a:r>
            <a:r>
              <a:rPr lang="en-US" b="1" dirty="0">
                <a:solidFill>
                  <a:schemeClr val="tx1"/>
                </a:solidFill>
              </a:rPr>
              <a:t>two predictive models</a:t>
            </a:r>
            <a:r>
              <a:rPr lang="en-US" dirty="0">
                <a:solidFill>
                  <a:schemeClr val="tx1"/>
                </a:solidFill>
              </a:rPr>
              <a:t> to determine the most accurate approach for price estimation: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Tree Regressor,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7214" y="1589373"/>
            <a:ext cx="6056586" cy="45875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Business Problem </a:t>
            </a:r>
          </a:p>
          <a:p>
            <a:r>
              <a:rPr lang="en-US" b="1" dirty="0"/>
              <a:t>Data validation</a:t>
            </a:r>
          </a:p>
          <a:p>
            <a:r>
              <a:rPr lang="en-US" b="1" dirty="0"/>
              <a:t>Features Engineering</a:t>
            </a:r>
            <a:endParaRPr lang="en-US" sz="3600" b="1" dirty="0"/>
          </a:p>
          <a:p>
            <a:r>
              <a:rPr lang="en-US" b="1" dirty="0"/>
              <a:t>Exploratory Data Analysis and result Visualization</a:t>
            </a:r>
            <a:endParaRPr lang="en-US" sz="3600" b="1" dirty="0"/>
          </a:p>
          <a:p>
            <a:r>
              <a:rPr lang="en-US" b="1" dirty="0"/>
              <a:t>Model Fitting</a:t>
            </a:r>
          </a:p>
          <a:p>
            <a:r>
              <a:rPr lang="en-US" b="1" dirty="0"/>
              <a:t>Model Performance &amp; Key Findings</a:t>
            </a:r>
          </a:p>
          <a:p>
            <a:r>
              <a:rPr lang="en-US" b="1" dirty="0"/>
              <a:t>Model Evaluation </a:t>
            </a:r>
          </a:p>
          <a:p>
            <a:r>
              <a:rPr lang="en-US" b="1" dirty="0"/>
              <a:t>Business Focus</a:t>
            </a:r>
          </a:p>
          <a:p>
            <a:r>
              <a:rPr lang="en-US" b="1" dirty="0"/>
              <a:t>Business Metrics</a:t>
            </a:r>
          </a:p>
          <a:p>
            <a:r>
              <a:rPr lang="en-US" b="1" dirty="0"/>
              <a:t>XAI (Explainable Artificial Intelligence)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6B3-70BA-A18C-D338-FB55209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AD01-29B1-449A-5028-921DA66D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Adopt the Decision Tree Regressor</a:t>
            </a:r>
            <a:r>
              <a:rPr lang="en-US" dirty="0">
                <a:solidFill>
                  <a:schemeClr val="tx1"/>
                </a:solidFill>
              </a:rPr>
              <a:t> as the primary pricing model for used Toyota cars, as it provides </a:t>
            </a:r>
            <a:r>
              <a:rPr lang="en-US" b="1" dirty="0">
                <a:solidFill>
                  <a:schemeClr val="tx1"/>
                </a:solidFill>
              </a:rPr>
              <a:t>higher prediction accuracy (71%)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Continuously monitor model performance</a:t>
            </a:r>
            <a:r>
              <a:rPr lang="en-US" dirty="0">
                <a:solidFill>
                  <a:schemeClr val="tx1"/>
                </a:solidFill>
              </a:rPr>
              <a:t> and explore </a:t>
            </a:r>
            <a:r>
              <a:rPr lang="en-US" b="1" dirty="0">
                <a:solidFill>
                  <a:schemeClr val="tx1"/>
                </a:solidFill>
              </a:rPr>
              <a:t>further refinements</a:t>
            </a:r>
            <a:r>
              <a:rPr lang="en-US" dirty="0">
                <a:solidFill>
                  <a:schemeClr val="tx1"/>
                </a:solidFill>
              </a:rPr>
              <a:t> (e.g., ensemble models like Random Forest or Deep learning).</a:t>
            </a:r>
          </a:p>
          <a:p>
            <a:r>
              <a:rPr lang="en-US" b="1" dirty="0">
                <a:solidFill>
                  <a:schemeClr val="tx1"/>
                </a:solidFill>
              </a:rPr>
              <a:t>Integrate the model into the pricing workflow</a:t>
            </a:r>
            <a:r>
              <a:rPr lang="en-US" dirty="0">
                <a:solidFill>
                  <a:schemeClr val="tx1"/>
                </a:solidFill>
              </a:rPr>
              <a:t> to support sales teams with </a:t>
            </a:r>
            <a:r>
              <a:rPr lang="en-US" b="1" dirty="0">
                <a:solidFill>
                  <a:schemeClr val="tx1"/>
                </a:solidFill>
              </a:rPr>
              <a:t>data-driven price recommendations</a:t>
            </a:r>
            <a:r>
              <a:rPr lang="en-US" dirty="0">
                <a:solidFill>
                  <a:schemeClr val="tx1"/>
                </a:solidFill>
              </a:rPr>
              <a:t>, reducing reliance on manual estimates.</a:t>
            </a:r>
          </a:p>
          <a:p>
            <a:r>
              <a:rPr lang="en-US" b="1" dirty="0">
                <a:solidFill>
                  <a:schemeClr val="tx1"/>
                </a:solidFill>
              </a:rPr>
              <a:t>By implementing these recommendations, the company can enhance pricing accuracy, increase competitiveness, and improve overall sales performance.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2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i="0" cap="all" dirty="0">
                <a:solidFill>
                  <a:schemeClr val="accent1"/>
                </a:solidFill>
                <a:effectLst/>
                <a:latin typeface="Studio-Feixen-Sans"/>
              </a:rPr>
              <a:t>Business Metrics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5FE0A-672B-4194-1303-28C858443157}"/>
              </a:ext>
            </a:extLst>
          </p:cNvPr>
          <p:cNvSpPr txBox="1"/>
          <p:nvPr/>
        </p:nvSpPr>
        <p:spPr>
          <a:xfrm>
            <a:off x="838200" y="1716652"/>
            <a:ext cx="103868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Define a KPI: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Compare model performance</a:t>
            </a:r>
            <a:r>
              <a:rPr lang="en-US" sz="2400" dirty="0"/>
              <a:t> to business targets (Goal: ≤10% error).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Decision Tree Regressor</a:t>
            </a:r>
            <a:r>
              <a:rPr lang="en-US" sz="3600" dirty="0"/>
              <a:t>: </a:t>
            </a:r>
            <a:r>
              <a:rPr lang="en-US" sz="3600" b="1" dirty="0"/>
              <a:t>71%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of predictions fell within the ±10%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Linear Regression</a:t>
            </a:r>
            <a:r>
              <a:rPr lang="en-US" sz="3600" dirty="0"/>
              <a:t>: Only </a:t>
            </a:r>
            <a:r>
              <a:rPr lang="en-US" sz="3600" b="1" dirty="0"/>
              <a:t>47.5%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of predictions met the accuracy target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7E1666-C76A-E776-9AB4-BF714A03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Formula Of KPI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D05A6-7A10-21DA-3FBD-60DA0176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24"/>
          <a:stretch/>
        </p:blipFill>
        <p:spPr>
          <a:xfrm>
            <a:off x="838200" y="1690688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232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18D0-4385-813D-2BB0-DEDC7F97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371"/>
            <a:ext cx="2257740" cy="822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8CFDA-B604-23C9-0B36-CDB447C8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245" b="3178"/>
          <a:stretch/>
        </p:blipFill>
        <p:spPr>
          <a:xfrm>
            <a:off x="838200" y="2502935"/>
            <a:ext cx="5546834" cy="3361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FC8A9-DFB8-1D3A-723D-78B1B921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375" y="2364826"/>
            <a:ext cx="3264694" cy="31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XAI allows us to assess </a:t>
            </a:r>
            <a:r>
              <a:rPr lang="en-US" b="1" dirty="0"/>
              <a:t>prediction quality</a:t>
            </a:r>
            <a:r>
              <a:rPr lang="en-US" dirty="0"/>
              <a:t> and understand how </a:t>
            </a:r>
            <a:r>
              <a:rPr lang="en-US" b="1" dirty="0"/>
              <a:t>different features influence the model's predictions</a:t>
            </a:r>
            <a:r>
              <a:rPr lang="en-US" dirty="0"/>
              <a:t>. Year and the engine size the most influence features.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681037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Business Problem 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4482BD-2A3B-65F9-BF73-98A9D90B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075" y="1395981"/>
            <a:ext cx="673502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of expert estimator.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team’s price estimates are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30%   off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10% pricing 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predictive model.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Overview Data &amp;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7679B-3A80-0E9D-6C10-B20E06AFB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73129"/>
              </p:ext>
            </p:extLst>
          </p:nvPr>
        </p:nvGraphicFramePr>
        <p:xfrm>
          <a:off x="838200" y="1918495"/>
          <a:ext cx="10515601" cy="38957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80357">
                  <a:extLst>
                    <a:ext uri="{9D8B030D-6E8A-4147-A177-3AD203B41FA5}">
                      <a16:colId xmlns:a16="http://schemas.microsoft.com/office/drawing/2014/main" val="3399978305"/>
                    </a:ext>
                  </a:extLst>
                </a:gridCol>
                <a:gridCol w="6335244">
                  <a:extLst>
                    <a:ext uri="{9D8B030D-6E8A-4147-A177-3AD203B41FA5}">
                      <a16:colId xmlns:a16="http://schemas.microsoft.com/office/drawing/2014/main" val="2123643752"/>
                    </a:ext>
                  </a:extLst>
                </a:gridCol>
              </a:tblGrid>
              <a:tr h="438270">
                <a:tc>
                  <a:txBody>
                    <a:bodyPr/>
                    <a:lstStyle/>
                    <a:p>
                      <a:pPr fontAlgn="ctr"/>
                      <a:r>
                        <a:rPr lang="en-US" sz="2100" b="1">
                          <a:effectLst/>
                        </a:rPr>
                        <a:t>Column Name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100" b="1">
                          <a:effectLst/>
                        </a:rPr>
                        <a:t>Description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957704817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model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model of the car (string type).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248508216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year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manufacturing year of the car (integer).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855972107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price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price of the car in monetary units (integer).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564233393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Transmission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type of transmission (e.g., automatic or manual).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012426948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mileage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distance the car has traveled in miles (integer).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297658399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fuelType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type of fuel the car uses (string type).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2481041546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tax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annual tax for the car (integer).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2841846048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mpg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car's miles per gallon (float).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740515159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engineSize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size of the engine in liters (float).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274669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 Features Data type and Range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Duplicates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Finding and Removing (39 removed)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Missing Values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Finding and Imputing (No missing vales)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083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F7F05F-D451-72F6-F254-196DAB72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rPr>
              <a:t>Feature Engineering.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802FF-5BCF-A243-9BE3-6BD8BEF56071}"/>
              </a:ext>
            </a:extLst>
          </p:cNvPr>
          <p:cNvSpPr txBox="1"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Log Transform to the (price)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 Encoding categorical variables into numerical representations (model, transmission, fuel Type).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DC8AA-F7AE-05A4-26E2-CA2B18D5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2383971"/>
            <a:ext cx="6007810" cy="28901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54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4879-2075-7E50-C5E2-F77DEEB6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rPr>
              <a:t>Feature Engineering.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8C98-980E-42B8-8E28-C52100D2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33" y="2206414"/>
            <a:ext cx="9315336" cy="380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AEEFE-A9E0-02F8-56BC-9C6B2E98A307}"/>
              </a:ext>
            </a:extLst>
          </p:cNvPr>
          <p:cNvSpPr txBox="1"/>
          <p:nvPr/>
        </p:nvSpPr>
        <p:spPr>
          <a:xfrm>
            <a:off x="896778" y="1690688"/>
            <a:ext cx="609337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Power Transform to the (Mileage)</a:t>
            </a:r>
          </a:p>
        </p:txBody>
      </p:sp>
    </p:spTree>
    <p:extLst>
      <p:ext uri="{BB962C8B-B14F-4D97-AF65-F5344CB8AC3E}">
        <p14:creationId xmlns:p14="http://schemas.microsoft.com/office/powerpoint/2010/main" val="2573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916877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488" y="1702205"/>
            <a:ext cx="10392622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•Check linearity Problem (Single Features):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D2C7-77C5-5343-1095-8DED8D37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2341974"/>
            <a:ext cx="11549197" cy="371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346871" cy="1144588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7AB49-F3C5-FEA2-78E7-82D44303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6083"/>
            <a:ext cx="9880003" cy="4223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E5A5A-D8E8-9E14-9AAE-79238113B204}"/>
              </a:ext>
            </a:extLst>
          </p:cNvPr>
          <p:cNvSpPr txBox="1"/>
          <p:nvPr/>
        </p:nvSpPr>
        <p:spPr>
          <a:xfrm>
            <a:off x="838200" y="1707926"/>
            <a:ext cx="6310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(Single Features):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purl.org/dc/terms/"/>
    <ds:schemaRef ds:uri="http://purl.org/dc/elements/1.1/"/>
    <ds:schemaRef ds:uri="155be751-a274-42e8-93fb-f39d3b9bccc8"/>
    <ds:schemaRef ds:uri="http://purl.org/dc/dcmitype/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635</Words>
  <Application>Microsoft Office PowerPoint</Application>
  <PresentationFormat>Widescreen</PresentationFormat>
  <Paragraphs>104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Courier New</vt:lpstr>
      <vt:lpstr>Helv</vt:lpstr>
      <vt:lpstr>IBM Plex Mono SemiBold</vt:lpstr>
      <vt:lpstr>IBM Plex Mono Text</vt:lpstr>
      <vt:lpstr>Roboto</vt:lpstr>
      <vt:lpstr>Studio-Feixen-Sans</vt:lpstr>
      <vt:lpstr>Wingdings</vt:lpstr>
      <vt:lpstr>SLIDE_TEMPLATE_skill_network</vt:lpstr>
      <vt:lpstr>Used Toyota Price Predictor UK</vt:lpstr>
      <vt:lpstr>OUTLINE</vt:lpstr>
      <vt:lpstr>Business Problem  </vt:lpstr>
      <vt:lpstr>Overview Data &amp; Features</vt:lpstr>
      <vt:lpstr>Data validation</vt:lpstr>
      <vt:lpstr>Feature Engineering.</vt:lpstr>
      <vt:lpstr>Feature Engineering.</vt:lpstr>
      <vt:lpstr>Exploratory Data Analysis</vt:lpstr>
      <vt:lpstr>Exploratory Data Analysis</vt:lpstr>
      <vt:lpstr>Heatmap Correlation(Two Features)</vt:lpstr>
      <vt:lpstr>Scatter plot Correlation  (Two Features)</vt:lpstr>
      <vt:lpstr>Scatter plot (Three features)</vt:lpstr>
      <vt:lpstr>PowerPoint Presentation</vt:lpstr>
      <vt:lpstr>Finding Visualization</vt:lpstr>
      <vt:lpstr>Fit Models</vt:lpstr>
      <vt:lpstr>Model Performance &amp; Key Findings</vt:lpstr>
      <vt:lpstr>DT performance</vt:lpstr>
      <vt:lpstr>Model Evaluation</vt:lpstr>
      <vt:lpstr>Business Focus</vt:lpstr>
      <vt:lpstr>Business Recommendation</vt:lpstr>
      <vt:lpstr>Business Metrics</vt:lpstr>
      <vt:lpstr>Formula Of KPI Used</vt:lpstr>
      <vt:lpstr>XAI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SHARAF A. (2139533)</cp:lastModifiedBy>
  <cp:revision>55</cp:revision>
  <dcterms:created xsi:type="dcterms:W3CDTF">2020-10-28T18:29:43Z</dcterms:created>
  <dcterms:modified xsi:type="dcterms:W3CDTF">2025-06-11T18:51:36Z</dcterms:modified>
</cp:coreProperties>
</file>