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66" r:id="rId3"/>
    <p:sldId id="272" r:id="rId4"/>
    <p:sldId id="268" r:id="rId5"/>
    <p:sldId id="273" r:id="rId6"/>
    <p:sldId id="270" r:id="rId7"/>
    <p:sldId id="269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00" autoAdjust="0"/>
  </p:normalViewPr>
  <p:slideViewPr>
    <p:cSldViewPr snapToGrid="0">
      <p:cViewPr varScale="1">
        <p:scale>
          <a:sx n="61" d="100"/>
          <a:sy n="61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CC41-8293-44BC-BD53-13530F765D4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FA9DD-469D-434B-A0F2-5B42B3D51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5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A9DD-469D-434B-A0F2-5B42B3D513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First Image (after first differencing only)</a:t>
            </a:r>
          </a:p>
          <a:p>
            <a:r>
              <a:rPr lang="en-US" b="1" dirty="0"/>
              <a:t>ACF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Big </a:t>
            </a:r>
            <a:r>
              <a:rPr lang="en-US" b="1" dirty="0"/>
              <a:t>negative spike at lag 1</a:t>
            </a:r>
            <a:r>
              <a:rPr lang="en-US" dirty="0"/>
              <a:t> → strong sign of an </a:t>
            </a:r>
            <a:r>
              <a:rPr lang="en-US" b="1" dirty="0"/>
              <a:t>MA(1)</a:t>
            </a:r>
            <a:r>
              <a:rPr lang="en-US" dirty="0"/>
              <a:t> term.</a:t>
            </a:r>
          </a:p>
          <a:p>
            <a:pPr lvl="1"/>
            <a:r>
              <a:rPr lang="en-US" dirty="0"/>
              <a:t>Positive spike around </a:t>
            </a:r>
            <a:r>
              <a:rPr lang="en-US" b="1" dirty="0"/>
              <a:t>lag 12</a:t>
            </a:r>
            <a:r>
              <a:rPr lang="en-US" dirty="0"/>
              <a:t> → seasonal effect still present.</a:t>
            </a:r>
          </a:p>
          <a:p>
            <a:r>
              <a:rPr lang="en-US" b="1" dirty="0"/>
              <a:t>PACF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Negative spike at </a:t>
            </a:r>
            <a:r>
              <a:rPr lang="en-US" b="1" dirty="0"/>
              <a:t>lag 1</a:t>
            </a:r>
            <a:r>
              <a:rPr lang="en-US" dirty="0"/>
              <a:t>, then smaller negative spikes at a few later lags.</a:t>
            </a:r>
          </a:p>
          <a:p>
            <a:pPr lvl="1"/>
            <a:r>
              <a:rPr lang="en-US" dirty="0"/>
              <a:t>This </a:t>
            </a:r>
            <a:r>
              <a:rPr lang="en-US" dirty="0" err="1"/>
              <a:t>behaviour</a:t>
            </a:r>
            <a:r>
              <a:rPr lang="en-US" dirty="0"/>
              <a:t> is also consistent with an </a:t>
            </a:r>
            <a:r>
              <a:rPr lang="en-US" b="1" dirty="0"/>
              <a:t>MA(1)</a:t>
            </a:r>
            <a:r>
              <a:rPr lang="en-US" dirty="0"/>
              <a:t> structure.</a:t>
            </a:r>
          </a:p>
          <a:p>
            <a:r>
              <a:rPr lang="en-US" dirty="0"/>
              <a:t>👉 Interpretation:</a:t>
            </a:r>
          </a:p>
          <a:p>
            <a:r>
              <a:rPr lang="en-US" dirty="0"/>
              <a:t>Data is differenced once (d=1), but seasonality is </a:t>
            </a:r>
            <a:r>
              <a:rPr lang="en-US" b="1" dirty="0"/>
              <a:t>not yet handled</a:t>
            </a:r>
            <a:r>
              <a:rPr lang="en-US" dirty="0"/>
              <a:t>.</a:t>
            </a:r>
          </a:p>
          <a:p>
            <a:r>
              <a:rPr lang="en-US" dirty="0"/>
              <a:t>Likely candidate: </a:t>
            </a:r>
            <a:r>
              <a:rPr lang="en-US" b="1" dirty="0"/>
              <a:t>ARIMA(0,1,1)</a:t>
            </a:r>
            <a:r>
              <a:rPr lang="en-US" dirty="0"/>
              <a:t> plus a seasonal term (to capture lag 12).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A9DD-469D-434B-A0F2-5B42B3D513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3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FBBF-28E7-4E07-AB33-CAF9CBFC0CF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E8F5-F227-4C2A-8FCE-68FC6969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4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FBBF-28E7-4E07-AB33-CAF9CBFC0CF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E8F5-F227-4C2A-8FCE-68FC6969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8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FBBF-28E7-4E07-AB33-CAF9CBFC0CF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E8F5-F227-4C2A-8FCE-68FC6969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FBBF-28E7-4E07-AB33-CAF9CBFC0CF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E8F5-F227-4C2A-8FCE-68FC6969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7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FBBF-28E7-4E07-AB33-CAF9CBFC0CF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E8F5-F227-4C2A-8FCE-68FC6969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5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FBBF-28E7-4E07-AB33-CAF9CBFC0CF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E8F5-F227-4C2A-8FCE-68FC6969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3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FBBF-28E7-4E07-AB33-CAF9CBFC0CF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E8F5-F227-4C2A-8FCE-68FC696965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1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FBBF-28E7-4E07-AB33-CAF9CBFC0CF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E8F5-F227-4C2A-8FCE-68FC6969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FBBF-28E7-4E07-AB33-CAF9CBFC0CF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E8F5-F227-4C2A-8FCE-68FC6969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FBBF-28E7-4E07-AB33-CAF9CBFC0CF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E8F5-F227-4C2A-8FCE-68FC6969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496FBBF-28E7-4E07-AB33-CAF9CBFC0CF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E8F5-F227-4C2A-8FCE-68FC6969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496FBBF-28E7-4E07-AB33-CAF9CBFC0CF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81E8F5-F227-4C2A-8FCE-68FC6969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7B13-72C7-4E8E-69E2-091E7721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356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Time series in Python</a:t>
            </a:r>
            <a:endParaRPr lang="en-US" sz="2800" cap="none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31B5E-846F-0E32-1B38-24E552EC5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6279" y="5290676"/>
            <a:ext cx="2563317" cy="848406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Abdullah Sharaf 2025</a:t>
            </a:r>
          </a:p>
        </p:txBody>
      </p:sp>
    </p:spTree>
    <p:extLst>
      <p:ext uri="{BB962C8B-B14F-4D97-AF65-F5344CB8AC3E}">
        <p14:creationId xmlns:p14="http://schemas.microsoft.com/office/powerpoint/2010/main" val="377729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CC0C4-D5FB-BC9A-B63E-6579DE0C4997}"/>
              </a:ext>
            </a:extLst>
          </p:cNvPr>
          <p:cNvSpPr txBox="1"/>
          <p:nvPr/>
        </p:nvSpPr>
        <p:spPr>
          <a:xfrm>
            <a:off x="401052" y="2425264"/>
            <a:ext cx="3849622" cy="2007471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871"/>
              </a:spcAft>
            </a:pPr>
            <a:endParaRPr lang="en-US" sz="3200" b="1" i="0" spc="200" dirty="0">
              <a:solidFill>
                <a:srgbClr val="262626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F4FD3-783C-1C79-1876-4864F897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590" y="1343229"/>
            <a:ext cx="6994358" cy="4658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D655C-C9F0-B637-D8CD-FC363D1A49F7}"/>
              </a:ext>
            </a:extLst>
          </p:cNvPr>
          <p:cNvSpPr txBox="1"/>
          <p:nvPr/>
        </p:nvSpPr>
        <p:spPr>
          <a:xfrm>
            <a:off x="6360357" y="6142626"/>
            <a:ext cx="6546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Figure 4: Indian air pollution</a:t>
            </a:r>
            <a:r>
              <a:rPr lang="ar-SA" sz="2000" dirty="0"/>
              <a:t> </a:t>
            </a:r>
            <a:r>
              <a:rPr lang="en-US" sz="2000" dirty="0"/>
              <a:t>by the author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1A973-BA7B-B1C5-5369-46B1DA4068B9}"/>
              </a:ext>
            </a:extLst>
          </p:cNvPr>
          <p:cNvSpPr txBox="1"/>
          <p:nvPr/>
        </p:nvSpPr>
        <p:spPr>
          <a:xfrm>
            <a:off x="-720856" y="2816909"/>
            <a:ext cx="60934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Classical Time Series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ARIMA / SARIMA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547C7-9856-7C3B-D761-BE14C88FB74F}"/>
              </a:ext>
            </a:extLst>
          </p:cNvPr>
          <p:cNvSpPr txBox="1"/>
          <p:nvPr/>
        </p:nvSpPr>
        <p:spPr>
          <a:xfrm>
            <a:off x="4969903" y="556475"/>
            <a:ext cx="690649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871"/>
              </a:spcAft>
            </a:pPr>
            <a:r>
              <a:rPr lang="en-US" sz="3600" b="1" i="0" spc="200" dirty="0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Air pollution </a:t>
            </a:r>
            <a:r>
              <a:rPr lang="en-US" sz="3600" b="1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600" b="1" i="0" spc="200" dirty="0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n Delhi, </a:t>
            </a:r>
            <a:r>
              <a:rPr lang="en-US" sz="3600" b="1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600" b="1" i="0" spc="200" dirty="0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ndia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AEA8F-8241-E612-3C1C-1E5CACE78215}"/>
              </a:ext>
            </a:extLst>
          </p:cNvPr>
          <p:cNvSpPr txBox="1"/>
          <p:nvPr/>
        </p:nvSpPr>
        <p:spPr>
          <a:xfrm>
            <a:off x="942265" y="1433738"/>
            <a:ext cx="3043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b="1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68020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2E4212-9BF7-D0CF-61B0-9330A1B499BA}"/>
              </a:ext>
            </a:extLst>
          </p:cNvPr>
          <p:cNvSpPr txBox="1"/>
          <p:nvPr/>
        </p:nvSpPr>
        <p:spPr>
          <a:xfrm>
            <a:off x="3066758" y="154745"/>
            <a:ext cx="6274190" cy="1071166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Seasonal Decomposition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340FA-ED36-BC76-FB08-31907E85B42A}"/>
              </a:ext>
            </a:extLst>
          </p:cNvPr>
          <p:cNvSpPr txBox="1"/>
          <p:nvPr/>
        </p:nvSpPr>
        <p:spPr>
          <a:xfrm>
            <a:off x="4993495" y="6110099"/>
            <a:ext cx="6757261" cy="138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0" i="0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Figure 5: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PM2.5</a:t>
            </a:r>
            <a:r>
              <a:rPr lang="en-US" b="0" i="0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Seasonal Decomposition by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the author</a:t>
            </a:r>
            <a:endParaRPr lang="en-US" b="0" i="0" kern="1200" dirty="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26029-3875-F76D-F839-9C6005D4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33" y="1225911"/>
            <a:ext cx="9905933" cy="42810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0218C7-6425-041B-D8D5-FAD227273B45}"/>
              </a:ext>
            </a:extLst>
          </p:cNvPr>
          <p:cNvSpPr txBox="1"/>
          <p:nvPr/>
        </p:nvSpPr>
        <p:spPr>
          <a:xfrm>
            <a:off x="3422072" y="5925433"/>
            <a:ext cx="6636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D5265"/>
                </a:solidFill>
                <a:latin typeface="Roboto" panose="02000000000000000000" pitchFamily="2" charset="0"/>
              </a:rPr>
              <a:t>Figure 7: PM2.5 Seasonal Decomposition by the author</a:t>
            </a:r>
          </a:p>
        </p:txBody>
      </p:sp>
    </p:spTree>
    <p:extLst>
      <p:ext uri="{BB962C8B-B14F-4D97-AF65-F5344CB8AC3E}">
        <p14:creationId xmlns:p14="http://schemas.microsoft.com/office/powerpoint/2010/main" val="358544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6C78C7-2AF9-CBFC-9BAB-B055D5EA4010}"/>
              </a:ext>
            </a:extLst>
          </p:cNvPr>
          <p:cNvSpPr txBox="1"/>
          <p:nvPr/>
        </p:nvSpPr>
        <p:spPr>
          <a:xfrm>
            <a:off x="2175615" y="264907"/>
            <a:ext cx="11053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Dickey-Fuller test results: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06EDB2-D706-27E1-DA9D-15DAC14DC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28" y="2901730"/>
            <a:ext cx="1126308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After First Differencing Result: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(-8.30710421070434, 3.87707654e-13, 10</a:t>
            </a:r>
            <a:r>
              <a:rPr lang="en-US" altLang="en-US" sz="2400" dirty="0"/>
              <a:t>, 52,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{'1%': -3.562878534649522, '5%': -2.918973284023669, '10%’: 2.597393446745562},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576.542858556311) 6524172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B444F3C-9A37-470C-78D8-D4FA95CC8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28" y="4525458"/>
            <a:ext cx="1126308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After Both Differencing Result: </a:t>
            </a:r>
          </a:p>
          <a:p>
            <a:pPr marR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0000"/>
                </a:solidFill>
              </a:rPr>
              <a:t>(-7.272365742388234, 1.5762296347150443e-10, 2</a:t>
            </a:r>
            <a:r>
              <a:rPr lang="en-US" altLang="en-US" sz="2400" dirty="0"/>
              <a:t>, 48, </a:t>
            </a:r>
          </a:p>
          <a:p>
            <a:pPr marR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{'1%': -3.5745892596209488, '5%': -2.9239543084490744, '10%': -2.6000391840277777}, </a:t>
            </a:r>
          </a:p>
          <a:p>
            <a:pPr marR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435.0999904759374)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C91DAB4-A74D-7BA1-492B-1B9E7CB00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28" y="1278002"/>
            <a:ext cx="1126308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Original Series Result: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FF0000"/>
                </a:solidFill>
              </a:rPr>
              <a:t>0.3900829213624242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0.9117414531540184</a:t>
            </a:r>
            <a:r>
              <a:rPr lang="en-US" altLang="en-US" sz="2400" dirty="0"/>
              <a:t>, 11, 52,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{'1%': -3.562878534649522, '5%': -2.918973284023669, '10%': -2.597393446745562},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590.7464791622938) </a:t>
            </a:r>
          </a:p>
        </p:txBody>
      </p:sp>
    </p:spTree>
    <p:extLst>
      <p:ext uri="{BB962C8B-B14F-4D97-AF65-F5344CB8AC3E}">
        <p14:creationId xmlns:p14="http://schemas.microsoft.com/office/powerpoint/2010/main" val="251981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F3539-BD51-EB4F-CDE9-C82FC3CD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46" y="3174140"/>
            <a:ext cx="10227108" cy="2326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73666-D562-2626-9DED-58C8C3F6AA93}"/>
              </a:ext>
            </a:extLst>
          </p:cNvPr>
          <p:cNvSpPr txBox="1"/>
          <p:nvPr/>
        </p:nvSpPr>
        <p:spPr>
          <a:xfrm>
            <a:off x="3048000" y="252023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ACF-PACF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4D055-888C-43DB-58E1-70D7888737BA}"/>
              </a:ext>
            </a:extLst>
          </p:cNvPr>
          <p:cNvSpPr txBox="1"/>
          <p:nvPr/>
        </p:nvSpPr>
        <p:spPr>
          <a:xfrm>
            <a:off x="4258394" y="6129015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D5265"/>
                </a:solidFill>
                <a:latin typeface="Roboto" panose="02000000000000000000" pitchFamily="2" charset="0"/>
              </a:rPr>
              <a:t>Figure 7: PM2.5 ACF-PACF  by the author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640E4-64DA-0E23-CE80-7AC4B355E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46" y="1058683"/>
            <a:ext cx="10227108" cy="2115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0BA204-84ED-AB52-7234-4C4B7438B8AF}"/>
              </a:ext>
            </a:extLst>
          </p:cNvPr>
          <p:cNvSpPr txBox="1"/>
          <p:nvPr/>
        </p:nvSpPr>
        <p:spPr>
          <a:xfrm>
            <a:off x="4946072" y="5587004"/>
            <a:ext cx="2618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SARIMA(0,1,1)(0,1,1,12)</a:t>
            </a:r>
          </a:p>
        </p:txBody>
      </p:sp>
    </p:spTree>
    <p:extLst>
      <p:ext uri="{BB962C8B-B14F-4D97-AF65-F5344CB8AC3E}">
        <p14:creationId xmlns:p14="http://schemas.microsoft.com/office/powerpoint/2010/main" val="2984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D282D7-D0F2-FD87-BC1D-58C360124384}"/>
              </a:ext>
            </a:extLst>
          </p:cNvPr>
          <p:cNvSpPr txBox="1"/>
          <p:nvPr/>
        </p:nvSpPr>
        <p:spPr>
          <a:xfrm>
            <a:off x="1940049" y="323292"/>
            <a:ext cx="83119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SARIMA</a:t>
            </a:r>
            <a:r>
              <a:rPr lang="ar-SY" sz="4400" b="1" dirty="0"/>
              <a:t> </a:t>
            </a:r>
            <a:r>
              <a:rPr lang="en-US" sz="4400" b="1" dirty="0"/>
              <a:t>Diagnostics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FE7C7-8E63-7625-F077-AAC3F5D9F421}"/>
              </a:ext>
            </a:extLst>
          </p:cNvPr>
          <p:cNvSpPr txBox="1"/>
          <p:nvPr/>
        </p:nvSpPr>
        <p:spPr>
          <a:xfrm>
            <a:off x="3806593" y="6261185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D5265"/>
                </a:solidFill>
                <a:latin typeface="Roboto" panose="02000000000000000000" pitchFamily="2" charset="0"/>
              </a:rPr>
              <a:t>Figure 8. SARIMA diagnostic</a:t>
            </a:r>
            <a:r>
              <a:rPr lang="en-US" dirty="0"/>
              <a:t> </a:t>
            </a:r>
            <a:r>
              <a:rPr lang="en-US" dirty="0">
                <a:solidFill>
                  <a:srgbClr val="3D5265"/>
                </a:solidFill>
                <a:latin typeface="Roboto" panose="02000000000000000000" pitchFamily="2" charset="0"/>
              </a:rPr>
              <a:t> by the author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81C7C-AE45-E822-AB91-C39A3183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3" y="1284180"/>
            <a:ext cx="10275571" cy="2199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EAF649-5A82-88E6-8A75-0D66CDE0E87B}"/>
              </a:ext>
            </a:extLst>
          </p:cNvPr>
          <p:cNvSpPr txBox="1"/>
          <p:nvPr/>
        </p:nvSpPr>
        <p:spPr>
          <a:xfrm>
            <a:off x="4765963" y="5864729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SARIMA(0,1,2)(0,1,2,12)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ABE79-D882-7BE6-E793-671A7C6D7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8" y="3552512"/>
            <a:ext cx="10669467" cy="232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4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F3CD17-66D9-F3B3-2E5F-FA7EF123F88C}"/>
              </a:ext>
            </a:extLst>
          </p:cNvPr>
          <p:cNvSpPr txBox="1"/>
          <p:nvPr/>
        </p:nvSpPr>
        <p:spPr>
          <a:xfrm>
            <a:off x="1157897" y="5282535"/>
            <a:ext cx="4289841" cy="626012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all" spc="200" dirty="0">
                <a:latin typeface="+mj-lt"/>
                <a:ea typeface="+mj-ea"/>
                <a:cs typeface="+mj-cs"/>
              </a:rPr>
              <a:t>Predict In Sample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A2316-13E0-2923-F8C5-6B6BC7B9AD67}"/>
              </a:ext>
            </a:extLst>
          </p:cNvPr>
          <p:cNvSpPr txBox="1"/>
          <p:nvPr/>
        </p:nvSpPr>
        <p:spPr>
          <a:xfrm>
            <a:off x="6096000" y="5414165"/>
            <a:ext cx="5423211" cy="3627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all" spc="200" dirty="0"/>
              <a:t>Future Forecast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9A251-C6E4-6F06-4990-96070CB2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26" y="458705"/>
            <a:ext cx="5244717" cy="4937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5AF87F-DE8C-1DF1-8379-CC70A345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292" y="409585"/>
            <a:ext cx="5423211" cy="5004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3F4FAF-BA1C-64A6-C9EC-90A05A11399C}"/>
              </a:ext>
            </a:extLst>
          </p:cNvPr>
          <p:cNvSpPr txBox="1"/>
          <p:nvPr/>
        </p:nvSpPr>
        <p:spPr>
          <a:xfrm>
            <a:off x="3738488" y="6029963"/>
            <a:ext cx="4547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D5265"/>
                </a:solidFill>
                <a:latin typeface="Roboto" panose="02000000000000000000" pitchFamily="2" charset="0"/>
              </a:rPr>
              <a:t>Figure 8. SARIMA Prediction</a:t>
            </a:r>
            <a:r>
              <a:rPr lang="en-US" dirty="0"/>
              <a:t> </a:t>
            </a:r>
            <a:r>
              <a:rPr lang="en-US" dirty="0">
                <a:solidFill>
                  <a:srgbClr val="3D5265"/>
                </a:solidFill>
                <a:latin typeface="Roboto" panose="02000000000000000000" pitchFamily="2" charset="0"/>
              </a:rPr>
              <a:t> by the author</a:t>
            </a:r>
          </a:p>
        </p:txBody>
      </p:sp>
    </p:spTree>
    <p:extLst>
      <p:ext uri="{BB962C8B-B14F-4D97-AF65-F5344CB8AC3E}">
        <p14:creationId xmlns:p14="http://schemas.microsoft.com/office/powerpoint/2010/main" val="377329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335E0B-5352-C05C-014E-1794708067C1}"/>
              </a:ext>
            </a:extLst>
          </p:cNvPr>
          <p:cNvSpPr txBox="1"/>
          <p:nvPr/>
        </p:nvSpPr>
        <p:spPr>
          <a:xfrm>
            <a:off x="3049314" y="2925785"/>
            <a:ext cx="6093372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cap="all" spc="200" dirty="0">
                <a:latin typeface="+mj-lt"/>
                <a:ea typeface="+mj-ea"/>
                <a:cs typeface="+mj-cs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1380949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6606</TotalTime>
  <Words>302</Words>
  <Application>Microsoft Office PowerPoint</Application>
  <PresentationFormat>Widescreen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Gill Sans MT</vt:lpstr>
      <vt:lpstr>Roboto</vt:lpstr>
      <vt:lpstr>Parcel</vt:lpstr>
      <vt:lpstr>Time series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SHARAF A. (2139533)</dc:creator>
  <cp:lastModifiedBy>SHARAF A. (2139533)</cp:lastModifiedBy>
  <cp:revision>210</cp:revision>
  <dcterms:created xsi:type="dcterms:W3CDTF">2025-09-07T09:36:37Z</dcterms:created>
  <dcterms:modified xsi:type="dcterms:W3CDTF">2025-09-17T20:33:00Z</dcterms:modified>
</cp:coreProperties>
</file>